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handoutMasterIdLst>
    <p:handoutMasterId r:id="rId30"/>
  </p:handoutMasterIdLst>
  <p:sldIdLst>
    <p:sldId id="256" r:id="rId2"/>
    <p:sldId id="258" r:id="rId3"/>
    <p:sldId id="269" r:id="rId4"/>
    <p:sldId id="267" r:id="rId5"/>
    <p:sldId id="271" r:id="rId6"/>
    <p:sldId id="266" r:id="rId7"/>
    <p:sldId id="272" r:id="rId8"/>
    <p:sldId id="268" r:id="rId9"/>
    <p:sldId id="270" r:id="rId10"/>
    <p:sldId id="274" r:id="rId11"/>
    <p:sldId id="276" r:id="rId12"/>
    <p:sldId id="280" r:id="rId13"/>
    <p:sldId id="281" r:id="rId14"/>
    <p:sldId id="282" r:id="rId15"/>
    <p:sldId id="284" r:id="rId16"/>
    <p:sldId id="277" r:id="rId17"/>
    <p:sldId id="287" r:id="rId18"/>
    <p:sldId id="297" r:id="rId19"/>
    <p:sldId id="299" r:id="rId20"/>
    <p:sldId id="300" r:id="rId21"/>
    <p:sldId id="289" r:id="rId22"/>
    <p:sldId id="301" r:id="rId23"/>
    <p:sldId id="302" r:id="rId24"/>
    <p:sldId id="291" r:id="rId25"/>
    <p:sldId id="294" r:id="rId26"/>
    <p:sldId id="295" r:id="rId27"/>
    <p:sldId id="265" r:id="rId28"/>
  </p:sldIdLst>
  <p:sldSz cx="9144000" cy="5143500" type="screen16x9"/>
  <p:notesSz cx="6858000" cy="9144000"/>
  <p:defaultTextStyle>
    <a:defPPr>
      <a:defRPr lang="ru-RU"/>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E4EDF8"/>
    <a:srgbClr val="F1FDF6"/>
    <a:srgbClr val="F8F6F7"/>
    <a:srgbClr val="D4F0E3"/>
    <a:srgbClr val="0000FF"/>
    <a:srgbClr val="DA0000"/>
    <a:srgbClr val="E8E3E9"/>
    <a:srgbClr val="EFECF0"/>
    <a:srgbClr val="DFE8FD"/>
    <a:srgbClr val="D4E5FC"/>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8" autoAdjust="0"/>
    <p:restoredTop sz="80088" autoAdjust="0"/>
  </p:normalViewPr>
  <p:slideViewPr>
    <p:cSldViewPr>
      <p:cViewPr>
        <p:scale>
          <a:sx n="70" d="100"/>
          <a:sy n="70" d="100"/>
        </p:scale>
        <p:origin x="-1160" y="-41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E52BFCD-C597-4EF9-A983-EA730DC85933}" type="datetimeFigureOut">
              <a:rPr lang="ru-RU"/>
              <a:pPr>
                <a:defRPr/>
              </a:pPr>
              <a:t>18.05.2023</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EBA40C5-F43F-43C7-8C50-FE6B3E5C2F8B}" type="slidenum">
              <a:rPr lang="ru-RU"/>
              <a:pPr>
                <a:defRPr/>
              </a:pPr>
              <a:t>‹#›</a:t>
            </a:fld>
            <a:endParaRPr lang="ru-RU"/>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E540E77-210E-4878-8599-235B82B5350A}" type="datetimeFigureOut">
              <a:rPr lang="ru-RU"/>
              <a:pPr>
                <a:defRPr/>
              </a:pPr>
              <a:t>18.05.2023</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F3F43EA-AF9E-4983-8C97-7FFFC26B3A5D}" type="slidenum">
              <a:rPr lang="ru-RU"/>
              <a:pPr>
                <a:defRPr/>
              </a:pPr>
              <a:t>‹#›</a:t>
            </a:fld>
            <a:endParaRPr lang="ru-RU"/>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048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dirty="0" smtClean="0"/>
          </a:p>
        </p:txBody>
      </p:sp>
      <p:sp>
        <p:nvSpPr>
          <p:cNvPr id="1331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06DB44-B38E-44BB-8BD3-CB44609CC2B1}" type="slidenum">
              <a:rPr lang="ru-RU" smtClean="0"/>
              <a:pPr fontAlgn="base">
                <a:spcBef>
                  <a:spcPct val="0"/>
                </a:spcBef>
                <a:spcAft>
                  <a:spcPct val="0"/>
                </a:spcAft>
                <a:defRPr/>
              </a:pPr>
              <a:t>2</a:t>
            </a:fld>
            <a:endParaRPr lang="ru-RU" dirty="0" smtClean="0"/>
          </a:p>
        </p:txBody>
      </p:sp>
      <p:sp>
        <p:nvSpPr>
          <p:cNvPr id="13317" name="Верхний колонтитул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ru-R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048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331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06DB44-B38E-44BB-8BD3-CB44609CC2B1}" type="slidenum">
              <a:rPr lang="ru-RU" smtClean="0"/>
              <a:pPr fontAlgn="base">
                <a:spcBef>
                  <a:spcPct val="0"/>
                </a:spcBef>
                <a:spcAft>
                  <a:spcPct val="0"/>
                </a:spcAft>
                <a:defRPr/>
              </a:pPr>
              <a:t>11</a:t>
            </a:fld>
            <a:endParaRPr lang="ru-RU" smtClean="0"/>
          </a:p>
        </p:txBody>
      </p:sp>
      <p:sp>
        <p:nvSpPr>
          <p:cNvPr id="13317" name="Верхний колонтитул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048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331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06DB44-B38E-44BB-8BD3-CB44609CC2B1}" type="slidenum">
              <a:rPr lang="ru-RU" smtClean="0"/>
              <a:pPr fontAlgn="base">
                <a:spcBef>
                  <a:spcPct val="0"/>
                </a:spcBef>
                <a:spcAft>
                  <a:spcPct val="0"/>
                </a:spcAft>
                <a:defRPr/>
              </a:pPr>
              <a:t>12</a:t>
            </a:fld>
            <a:endParaRPr lang="ru-RU" smtClean="0"/>
          </a:p>
        </p:txBody>
      </p:sp>
      <p:sp>
        <p:nvSpPr>
          <p:cNvPr id="13317" name="Верхний колонтитул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ru-R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048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331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06DB44-B38E-44BB-8BD3-CB44609CC2B1}" type="slidenum">
              <a:rPr lang="ru-RU" smtClean="0"/>
              <a:pPr fontAlgn="base">
                <a:spcBef>
                  <a:spcPct val="0"/>
                </a:spcBef>
                <a:spcAft>
                  <a:spcPct val="0"/>
                </a:spcAft>
                <a:defRPr/>
              </a:pPr>
              <a:t>13</a:t>
            </a:fld>
            <a:endParaRPr lang="ru-RU" smtClean="0"/>
          </a:p>
        </p:txBody>
      </p:sp>
      <p:sp>
        <p:nvSpPr>
          <p:cNvPr id="13317" name="Верхний колонтитул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ru-R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048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331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06DB44-B38E-44BB-8BD3-CB44609CC2B1}" type="slidenum">
              <a:rPr lang="ru-RU" smtClean="0"/>
              <a:pPr fontAlgn="base">
                <a:spcBef>
                  <a:spcPct val="0"/>
                </a:spcBef>
                <a:spcAft>
                  <a:spcPct val="0"/>
                </a:spcAft>
                <a:defRPr/>
              </a:pPr>
              <a:t>14</a:t>
            </a:fld>
            <a:endParaRPr lang="ru-RU" smtClean="0"/>
          </a:p>
        </p:txBody>
      </p:sp>
      <p:sp>
        <p:nvSpPr>
          <p:cNvPr id="13317" name="Верхний колонтитул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ru-R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048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331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06DB44-B38E-44BB-8BD3-CB44609CC2B1}" type="slidenum">
              <a:rPr lang="ru-RU" smtClean="0"/>
              <a:pPr fontAlgn="base">
                <a:spcBef>
                  <a:spcPct val="0"/>
                </a:spcBef>
                <a:spcAft>
                  <a:spcPct val="0"/>
                </a:spcAft>
                <a:defRPr/>
              </a:pPr>
              <a:t>15</a:t>
            </a:fld>
            <a:endParaRPr lang="ru-RU" smtClean="0"/>
          </a:p>
        </p:txBody>
      </p:sp>
      <p:sp>
        <p:nvSpPr>
          <p:cNvPr id="13317" name="Верхний колонтитул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ru-R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048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331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06DB44-B38E-44BB-8BD3-CB44609CC2B1}" type="slidenum">
              <a:rPr lang="ru-RU" smtClean="0"/>
              <a:pPr fontAlgn="base">
                <a:spcBef>
                  <a:spcPct val="0"/>
                </a:spcBef>
                <a:spcAft>
                  <a:spcPct val="0"/>
                </a:spcAft>
                <a:defRPr/>
              </a:pPr>
              <a:t>16</a:t>
            </a:fld>
            <a:endParaRPr lang="ru-RU" smtClean="0"/>
          </a:p>
        </p:txBody>
      </p:sp>
      <p:sp>
        <p:nvSpPr>
          <p:cNvPr id="13317" name="Верхний колонтитул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ru-R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048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331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06DB44-B38E-44BB-8BD3-CB44609CC2B1}" type="slidenum">
              <a:rPr lang="ru-RU" smtClean="0"/>
              <a:pPr fontAlgn="base">
                <a:spcBef>
                  <a:spcPct val="0"/>
                </a:spcBef>
                <a:spcAft>
                  <a:spcPct val="0"/>
                </a:spcAft>
                <a:defRPr/>
              </a:pPr>
              <a:t>17</a:t>
            </a:fld>
            <a:endParaRPr lang="ru-RU" smtClean="0"/>
          </a:p>
        </p:txBody>
      </p:sp>
      <p:sp>
        <p:nvSpPr>
          <p:cNvPr id="13317" name="Верхний колонтитул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ru-RU"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048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331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06DB44-B38E-44BB-8BD3-CB44609CC2B1}" type="slidenum">
              <a:rPr lang="ru-RU" smtClean="0"/>
              <a:pPr fontAlgn="base">
                <a:spcBef>
                  <a:spcPct val="0"/>
                </a:spcBef>
                <a:spcAft>
                  <a:spcPct val="0"/>
                </a:spcAft>
                <a:defRPr/>
              </a:pPr>
              <a:t>18</a:t>
            </a:fld>
            <a:endParaRPr lang="ru-RU" smtClean="0"/>
          </a:p>
        </p:txBody>
      </p:sp>
      <p:sp>
        <p:nvSpPr>
          <p:cNvPr id="13317" name="Верхний колонтитул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ru-R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048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331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06DB44-B38E-44BB-8BD3-CB44609CC2B1}" type="slidenum">
              <a:rPr lang="ru-RU" smtClean="0"/>
              <a:pPr fontAlgn="base">
                <a:spcBef>
                  <a:spcPct val="0"/>
                </a:spcBef>
                <a:spcAft>
                  <a:spcPct val="0"/>
                </a:spcAft>
                <a:defRPr/>
              </a:pPr>
              <a:t>19</a:t>
            </a:fld>
            <a:endParaRPr lang="ru-RU" smtClean="0"/>
          </a:p>
        </p:txBody>
      </p:sp>
      <p:sp>
        <p:nvSpPr>
          <p:cNvPr id="13317" name="Верхний колонтитул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ru-RU"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048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331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06DB44-B38E-44BB-8BD3-CB44609CC2B1}" type="slidenum">
              <a:rPr lang="ru-RU" smtClean="0"/>
              <a:pPr fontAlgn="base">
                <a:spcBef>
                  <a:spcPct val="0"/>
                </a:spcBef>
                <a:spcAft>
                  <a:spcPct val="0"/>
                </a:spcAft>
                <a:defRPr/>
              </a:pPr>
              <a:t>20</a:t>
            </a:fld>
            <a:endParaRPr lang="ru-RU" smtClean="0"/>
          </a:p>
        </p:txBody>
      </p:sp>
      <p:sp>
        <p:nvSpPr>
          <p:cNvPr id="13317" name="Верхний колонтитул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048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dirty="0" smtClean="0"/>
          </a:p>
        </p:txBody>
      </p:sp>
      <p:sp>
        <p:nvSpPr>
          <p:cNvPr id="1331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06DB44-B38E-44BB-8BD3-CB44609CC2B1}" type="slidenum">
              <a:rPr lang="ru-RU" smtClean="0"/>
              <a:pPr fontAlgn="base">
                <a:spcBef>
                  <a:spcPct val="0"/>
                </a:spcBef>
                <a:spcAft>
                  <a:spcPct val="0"/>
                </a:spcAft>
                <a:defRPr/>
              </a:pPr>
              <a:t>3</a:t>
            </a:fld>
            <a:endParaRPr lang="ru-RU" dirty="0" smtClean="0"/>
          </a:p>
        </p:txBody>
      </p:sp>
      <p:sp>
        <p:nvSpPr>
          <p:cNvPr id="13317" name="Верхний колонтитул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ru-RU"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048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331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06DB44-B38E-44BB-8BD3-CB44609CC2B1}" type="slidenum">
              <a:rPr lang="ru-RU" smtClean="0"/>
              <a:pPr fontAlgn="base">
                <a:spcBef>
                  <a:spcPct val="0"/>
                </a:spcBef>
                <a:spcAft>
                  <a:spcPct val="0"/>
                </a:spcAft>
                <a:defRPr/>
              </a:pPr>
              <a:t>21</a:t>
            </a:fld>
            <a:endParaRPr lang="ru-RU" smtClean="0"/>
          </a:p>
        </p:txBody>
      </p:sp>
      <p:sp>
        <p:nvSpPr>
          <p:cNvPr id="13317" name="Верхний колонтитул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ru-RU"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048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331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06DB44-B38E-44BB-8BD3-CB44609CC2B1}" type="slidenum">
              <a:rPr lang="ru-RU" smtClean="0"/>
              <a:pPr fontAlgn="base">
                <a:spcBef>
                  <a:spcPct val="0"/>
                </a:spcBef>
                <a:spcAft>
                  <a:spcPct val="0"/>
                </a:spcAft>
                <a:defRPr/>
              </a:pPr>
              <a:t>22</a:t>
            </a:fld>
            <a:endParaRPr lang="ru-RU" smtClean="0"/>
          </a:p>
        </p:txBody>
      </p:sp>
      <p:sp>
        <p:nvSpPr>
          <p:cNvPr id="13317" name="Верхний колонтитул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ru-RU"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048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331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06DB44-B38E-44BB-8BD3-CB44609CC2B1}" type="slidenum">
              <a:rPr lang="ru-RU" smtClean="0"/>
              <a:pPr fontAlgn="base">
                <a:spcBef>
                  <a:spcPct val="0"/>
                </a:spcBef>
                <a:spcAft>
                  <a:spcPct val="0"/>
                </a:spcAft>
                <a:defRPr/>
              </a:pPr>
              <a:t>23</a:t>
            </a:fld>
            <a:endParaRPr lang="ru-RU" smtClean="0"/>
          </a:p>
        </p:txBody>
      </p:sp>
      <p:sp>
        <p:nvSpPr>
          <p:cNvPr id="13317" name="Верхний колонтитул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ru-RU"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048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331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06DB44-B38E-44BB-8BD3-CB44609CC2B1}" type="slidenum">
              <a:rPr lang="ru-RU" smtClean="0"/>
              <a:pPr fontAlgn="base">
                <a:spcBef>
                  <a:spcPct val="0"/>
                </a:spcBef>
                <a:spcAft>
                  <a:spcPct val="0"/>
                </a:spcAft>
                <a:defRPr/>
              </a:pPr>
              <a:t>24</a:t>
            </a:fld>
            <a:endParaRPr lang="ru-RU" smtClean="0"/>
          </a:p>
        </p:txBody>
      </p:sp>
      <p:sp>
        <p:nvSpPr>
          <p:cNvPr id="13317" name="Верхний колонтитул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ru-RU"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048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331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06DB44-B38E-44BB-8BD3-CB44609CC2B1}" type="slidenum">
              <a:rPr lang="ru-RU" smtClean="0"/>
              <a:pPr fontAlgn="base">
                <a:spcBef>
                  <a:spcPct val="0"/>
                </a:spcBef>
                <a:spcAft>
                  <a:spcPct val="0"/>
                </a:spcAft>
                <a:defRPr/>
              </a:pPr>
              <a:t>25</a:t>
            </a:fld>
            <a:endParaRPr lang="ru-RU" smtClean="0"/>
          </a:p>
        </p:txBody>
      </p:sp>
      <p:sp>
        <p:nvSpPr>
          <p:cNvPr id="13317" name="Верхний колонтитул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ru-RU"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048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331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06DB44-B38E-44BB-8BD3-CB44609CC2B1}" type="slidenum">
              <a:rPr lang="ru-RU" smtClean="0"/>
              <a:pPr fontAlgn="base">
                <a:spcBef>
                  <a:spcPct val="0"/>
                </a:spcBef>
                <a:spcAft>
                  <a:spcPct val="0"/>
                </a:spcAft>
                <a:defRPr/>
              </a:pPr>
              <a:t>26</a:t>
            </a:fld>
            <a:endParaRPr lang="ru-RU" smtClean="0"/>
          </a:p>
        </p:txBody>
      </p:sp>
      <p:sp>
        <p:nvSpPr>
          <p:cNvPr id="13317" name="Верхний колонтитул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ru-RU"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174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6388"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C239778-81A8-42F9-8CDD-1DD3C913F5EF}" type="slidenum">
              <a:rPr lang="ru-RU" smtClean="0"/>
              <a:pPr fontAlgn="base">
                <a:spcBef>
                  <a:spcPct val="0"/>
                </a:spcBef>
                <a:spcAft>
                  <a:spcPct val="0"/>
                </a:spcAft>
                <a:defRPr/>
              </a:pPr>
              <a:t>27</a:t>
            </a:fld>
            <a:endParaRPr lang="ru-RU" smtClean="0"/>
          </a:p>
        </p:txBody>
      </p:sp>
      <p:sp>
        <p:nvSpPr>
          <p:cNvPr id="16389" name="Верхний колонтитул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048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dirty="0" smtClean="0"/>
          </a:p>
        </p:txBody>
      </p:sp>
      <p:sp>
        <p:nvSpPr>
          <p:cNvPr id="1331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06DB44-B38E-44BB-8BD3-CB44609CC2B1}" type="slidenum">
              <a:rPr lang="ru-RU" smtClean="0"/>
              <a:pPr fontAlgn="base">
                <a:spcBef>
                  <a:spcPct val="0"/>
                </a:spcBef>
                <a:spcAft>
                  <a:spcPct val="0"/>
                </a:spcAft>
                <a:defRPr/>
              </a:pPr>
              <a:t>4</a:t>
            </a:fld>
            <a:endParaRPr lang="ru-RU" dirty="0" smtClean="0"/>
          </a:p>
        </p:txBody>
      </p:sp>
      <p:sp>
        <p:nvSpPr>
          <p:cNvPr id="13317" name="Верхний колонтитул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ru-RU"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048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dirty="0" smtClean="0"/>
          </a:p>
        </p:txBody>
      </p:sp>
      <p:sp>
        <p:nvSpPr>
          <p:cNvPr id="1331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06DB44-B38E-44BB-8BD3-CB44609CC2B1}" type="slidenum">
              <a:rPr lang="ru-RU" smtClean="0"/>
              <a:pPr fontAlgn="base">
                <a:spcBef>
                  <a:spcPct val="0"/>
                </a:spcBef>
                <a:spcAft>
                  <a:spcPct val="0"/>
                </a:spcAft>
                <a:defRPr/>
              </a:pPr>
              <a:t>5</a:t>
            </a:fld>
            <a:endParaRPr lang="ru-RU" dirty="0" smtClean="0"/>
          </a:p>
        </p:txBody>
      </p:sp>
      <p:sp>
        <p:nvSpPr>
          <p:cNvPr id="13317" name="Верхний колонтитул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ru-RU"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048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331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06DB44-B38E-44BB-8BD3-CB44609CC2B1}" type="slidenum">
              <a:rPr lang="ru-RU" smtClean="0"/>
              <a:pPr fontAlgn="base">
                <a:spcBef>
                  <a:spcPct val="0"/>
                </a:spcBef>
                <a:spcAft>
                  <a:spcPct val="0"/>
                </a:spcAft>
                <a:defRPr/>
              </a:pPr>
              <a:t>6</a:t>
            </a:fld>
            <a:endParaRPr lang="ru-RU" smtClean="0"/>
          </a:p>
        </p:txBody>
      </p:sp>
      <p:sp>
        <p:nvSpPr>
          <p:cNvPr id="13317" name="Верхний колонтитул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048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331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06DB44-B38E-44BB-8BD3-CB44609CC2B1}" type="slidenum">
              <a:rPr lang="ru-RU" smtClean="0"/>
              <a:pPr fontAlgn="base">
                <a:spcBef>
                  <a:spcPct val="0"/>
                </a:spcBef>
                <a:spcAft>
                  <a:spcPct val="0"/>
                </a:spcAft>
                <a:defRPr/>
              </a:pPr>
              <a:t>7</a:t>
            </a:fld>
            <a:endParaRPr lang="ru-RU" smtClean="0"/>
          </a:p>
        </p:txBody>
      </p:sp>
      <p:sp>
        <p:nvSpPr>
          <p:cNvPr id="13317" name="Верхний колонтитул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048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331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06DB44-B38E-44BB-8BD3-CB44609CC2B1}" type="slidenum">
              <a:rPr lang="ru-RU" smtClean="0"/>
              <a:pPr fontAlgn="base">
                <a:spcBef>
                  <a:spcPct val="0"/>
                </a:spcBef>
                <a:spcAft>
                  <a:spcPct val="0"/>
                </a:spcAft>
                <a:defRPr/>
              </a:pPr>
              <a:t>8</a:t>
            </a:fld>
            <a:endParaRPr lang="ru-RU" smtClean="0"/>
          </a:p>
        </p:txBody>
      </p:sp>
      <p:sp>
        <p:nvSpPr>
          <p:cNvPr id="13317" name="Верхний колонтитул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048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331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06DB44-B38E-44BB-8BD3-CB44609CC2B1}" type="slidenum">
              <a:rPr lang="ru-RU" smtClean="0"/>
              <a:pPr fontAlgn="base">
                <a:spcBef>
                  <a:spcPct val="0"/>
                </a:spcBef>
                <a:spcAft>
                  <a:spcPct val="0"/>
                </a:spcAft>
                <a:defRPr/>
              </a:pPr>
              <a:t>9</a:t>
            </a:fld>
            <a:endParaRPr lang="ru-RU" smtClean="0"/>
          </a:p>
        </p:txBody>
      </p:sp>
      <p:sp>
        <p:nvSpPr>
          <p:cNvPr id="13317" name="Верхний колонтитул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048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331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06DB44-B38E-44BB-8BD3-CB44609CC2B1}" type="slidenum">
              <a:rPr lang="ru-RU" smtClean="0"/>
              <a:pPr fontAlgn="base">
                <a:spcBef>
                  <a:spcPct val="0"/>
                </a:spcBef>
                <a:spcAft>
                  <a:spcPct val="0"/>
                </a:spcAft>
                <a:defRPr/>
              </a:pPr>
              <a:t>10</a:t>
            </a:fld>
            <a:endParaRPr lang="ru-RU" smtClean="0"/>
          </a:p>
        </p:txBody>
      </p:sp>
      <p:sp>
        <p:nvSpPr>
          <p:cNvPr id="13317" name="Верхний колонтитул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20"/>
            <a:ext cx="7772400" cy="1102519"/>
          </a:xfrm>
        </p:spPr>
        <p:txBody>
          <a:bodyPr/>
          <a:lstStyle/>
          <a:p>
            <a:r>
              <a:rPr lang="ru-RU"/>
              <a:t>Образец заголовка</a:t>
            </a:r>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pPr>
              <a:defRPr/>
            </a:pPr>
            <a:fld id="{E54AC03E-8425-4DA2-BE86-88B4174C2DF9}" type="datetimeFigureOut">
              <a:rPr lang="ru-RU"/>
              <a:pPr>
                <a:defRPr/>
              </a:pPr>
              <a:t>18.05.2023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9314120-1BB4-4238-8C3D-BCDC87AB6988}"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91F5F0B5-46B6-4B01-A1C6-981B462483A8}" type="datetimeFigureOut">
              <a:rPr lang="ru-RU"/>
              <a:pPr>
                <a:defRPr/>
              </a:pPr>
              <a:t>18.05.2023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2B8D0BF-A33B-45F4-B5F5-84DD43BB7627}"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80"/>
            <a:ext cx="2057400" cy="4388644"/>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05980"/>
            <a:ext cx="6019800" cy="43886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26AF97C5-6CAC-40F6-978E-21455BA072F5}" type="datetimeFigureOut">
              <a:rPr lang="ru-RU"/>
              <a:pPr>
                <a:defRPr/>
              </a:pPr>
              <a:t>18.05.2023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C0B814F-634B-4B96-85B7-3E13D1DD437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393BA318-8EB8-4734-8838-93F6C411DA7C}" type="datetimeFigureOut">
              <a:rPr lang="ru-RU"/>
              <a:pPr>
                <a:defRPr/>
              </a:pPr>
              <a:t>18.05.2023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E9E8BC9-2FCC-48D5-9871-67422071E084}"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A550D131-5B78-4531-A7D2-47D9A4A30593}" type="datetimeFigureOut">
              <a:rPr lang="ru-RU"/>
              <a:pPr>
                <a:defRPr/>
              </a:pPr>
              <a:t>18.05.2023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A12CABB-B8EF-401B-A323-7C327B534DA1}"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p:cNvSpPr>
            <a:spLocks noGrp="1"/>
          </p:cNvSpPr>
          <p:nvPr>
            <p:ph type="dt" sz="half" idx="10"/>
          </p:nvPr>
        </p:nvSpPr>
        <p:spPr/>
        <p:txBody>
          <a:bodyPr/>
          <a:lstStyle>
            <a:lvl1pPr>
              <a:defRPr/>
            </a:lvl1pPr>
          </a:lstStyle>
          <a:p>
            <a:pPr>
              <a:defRPr/>
            </a:pPr>
            <a:fld id="{4FC2A0F0-07FC-40F8-B79F-4E278A03E08A}" type="datetimeFigureOut">
              <a:rPr lang="ru-RU"/>
              <a:pPr>
                <a:defRPr/>
              </a:pPr>
              <a:t>18.05.2023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BDC470B-F505-4917-BBF6-D83878C98173}"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p:cNvSpPr>
            <a:spLocks noGrp="1"/>
          </p:cNvSpPr>
          <p:nvPr>
            <p:ph type="dt" sz="half" idx="10"/>
          </p:nvPr>
        </p:nvSpPr>
        <p:spPr/>
        <p:txBody>
          <a:bodyPr/>
          <a:lstStyle>
            <a:lvl1pPr>
              <a:defRPr/>
            </a:lvl1pPr>
          </a:lstStyle>
          <a:p>
            <a:pPr>
              <a:defRPr/>
            </a:pPr>
            <a:fld id="{ED79DF87-626F-44BA-BC35-A284A1F23556}" type="datetimeFigureOut">
              <a:rPr lang="ru-RU"/>
              <a:pPr>
                <a:defRPr/>
              </a:pPr>
              <a:t>18.05.2023</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CACE3262-25FF-464D-BD61-8942E60E008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p:cNvSpPr>
            <a:spLocks noGrp="1"/>
          </p:cNvSpPr>
          <p:nvPr>
            <p:ph type="dt" sz="half" idx="10"/>
          </p:nvPr>
        </p:nvSpPr>
        <p:spPr/>
        <p:txBody>
          <a:bodyPr/>
          <a:lstStyle>
            <a:lvl1pPr>
              <a:defRPr/>
            </a:lvl1pPr>
          </a:lstStyle>
          <a:p>
            <a:pPr>
              <a:defRPr/>
            </a:pPr>
            <a:fld id="{6BFC9018-AE07-4C76-9F0A-A4256766C5CB}" type="datetimeFigureOut">
              <a:rPr lang="ru-RU"/>
              <a:pPr>
                <a:defRPr/>
              </a:pPr>
              <a:t>18.05.2023</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0E177462-D8E2-4097-80CC-F9DF576EB650}"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828AAEE8-285A-4CC6-B74A-C1D3A9B7EEE1}" type="datetimeFigureOut">
              <a:rPr lang="ru-RU"/>
              <a:pPr>
                <a:defRPr/>
              </a:pPr>
              <a:t>18.05.2023</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F6494E8F-951F-4F82-A484-D8D3EDF361E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3" y="204787"/>
            <a:ext cx="3008313" cy="871538"/>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CEB203E8-BF53-4C24-955C-812E823D15CE}" type="datetimeFigureOut">
              <a:rPr lang="ru-RU"/>
              <a:pPr>
                <a:defRPr/>
              </a:pPr>
              <a:t>18.05.2023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CCDDBD6-D00D-4704-A9DD-A782F1A73765}"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1"/>
            <a:ext cx="5486400" cy="425054"/>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FAE515F4-3704-4D34-AE3B-7311842BE090}" type="datetimeFigureOut">
              <a:rPr lang="ru-RU"/>
              <a:pPr>
                <a:defRPr/>
              </a:pPr>
              <a:t>18.05.2023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5C057B4-1090-49A8-B4F0-9E15EC910A83}"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200151"/>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4767264"/>
            <a:ext cx="2133600" cy="274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BFF8D7D-60F8-417E-9A58-1D47C6C6225A}" type="datetimeFigureOut">
              <a:rPr lang="ru-RU"/>
              <a:pPr>
                <a:defRPr/>
              </a:pPr>
              <a:t>18.05.2023</a:t>
            </a:fld>
            <a:endParaRPr lang="ru-RU"/>
          </a:p>
        </p:txBody>
      </p:sp>
      <p:sp>
        <p:nvSpPr>
          <p:cNvPr id="5" name="Нижний колонтитул 4"/>
          <p:cNvSpPr>
            <a:spLocks noGrp="1"/>
          </p:cNvSpPr>
          <p:nvPr>
            <p:ph type="ftr" sz="quarter" idx="3"/>
          </p:nvPr>
        </p:nvSpPr>
        <p:spPr>
          <a:xfrm>
            <a:off x="3124200" y="4767264"/>
            <a:ext cx="2895600" cy="274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4767264"/>
            <a:ext cx="2133600" cy="274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442BE5B-32FF-409D-853B-60EB8DF8F1DC}"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base.garant.ru/70447332/af043b6282ef5d2a24f17cdc8d902f10/" TargetMode="External"/><Relationship Id="rId4" Type="http://schemas.openxmlformats.org/officeDocument/2006/relationships/hyperlink" Target="https://base.garant.ru/70353464/caed1f338455c425853a4f32b00aa739/"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base.garant.ru/70353464/caed1f338455c425853a4f32b00aa739/"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www.consultant.ru/document/cons_doc_LAW_446209/d78379a4edd497c75f686d94b46ea03e5864f4a3/" TargetMode="External"/><Relationship Id="rId4" Type="http://schemas.openxmlformats.org/officeDocument/2006/relationships/hyperlink" Target="https://www.consultant.ru/document/cons_doc_LAW_446209/b64e0c2e16f5016ebbfd89affc9ba333cc094b2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www.consultant.ru/document/cons_doc_LAW_446209/be7f337d9b35705ac035531878c8d15c2b09b36d/"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garant.ru/products/ipo/prime/doc/73944992/"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mintrud.gov.ru/ministry/programms/anticorruption/9/13" TargetMode="External"/><Relationship Id="rId4" Type="http://schemas.openxmlformats.org/officeDocument/2006/relationships/hyperlink" Target="https://www.garant.ru/products/ipo/prime/doc/73944992/"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pb.nalog.r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Рисунок 8" descr="36480952.png"/>
          <p:cNvPicPr>
            <a:picLocks noChangeAspect="1"/>
          </p:cNvPicPr>
          <p:nvPr/>
        </p:nvPicPr>
        <p:blipFill>
          <a:blip r:embed="rId2" cstate="print"/>
          <a:srcRect b="9555"/>
          <a:stretch>
            <a:fillRect/>
          </a:stretch>
        </p:blipFill>
        <p:spPr bwMode="auto">
          <a:xfrm>
            <a:off x="0" y="3435846"/>
            <a:ext cx="9144000" cy="1707654"/>
          </a:xfrm>
          <a:prstGeom prst="rect">
            <a:avLst/>
          </a:prstGeom>
          <a:noFill/>
          <a:ln w="9525">
            <a:noFill/>
            <a:miter lim="800000"/>
            <a:headEnd/>
            <a:tailEnd/>
          </a:ln>
        </p:spPr>
      </p:pic>
      <p:sp>
        <p:nvSpPr>
          <p:cNvPr id="2051" name="Заголовок 1"/>
          <p:cNvSpPr>
            <a:spLocks noGrp="1"/>
          </p:cNvSpPr>
          <p:nvPr>
            <p:ph type="ctrTitle"/>
          </p:nvPr>
        </p:nvSpPr>
        <p:spPr>
          <a:xfrm>
            <a:off x="755576" y="699542"/>
            <a:ext cx="7381875" cy="2016224"/>
          </a:xfrm>
        </p:spPr>
        <p:txBody>
          <a:bodyPr/>
          <a:lstStyle/>
          <a:p>
            <a:pPr eaLnBrk="1" hangingPunct="1"/>
            <a:r>
              <a:rPr lang="ru-RU" sz="1600" b="1" dirty="0" smtClean="0">
                <a:solidFill>
                  <a:srgbClr val="0F13B1"/>
                </a:solidFill>
                <a:latin typeface="Core Sans D 25 Light"/>
              </a:rPr>
              <a:t/>
            </a:r>
            <a:br>
              <a:rPr lang="ru-RU" sz="1600" b="1" dirty="0" smtClean="0">
                <a:solidFill>
                  <a:srgbClr val="0F13B1"/>
                </a:solidFill>
                <a:latin typeface="Core Sans D 25 Light"/>
              </a:rPr>
            </a:br>
            <a:r>
              <a:rPr lang="ru-RU" sz="1600" b="1" dirty="0" smtClean="0">
                <a:solidFill>
                  <a:srgbClr val="0F13B1"/>
                </a:solidFill>
                <a:latin typeface="Core Sans D 25 Light"/>
              </a:rPr>
              <a:t/>
            </a:r>
            <a:br>
              <a:rPr lang="ru-RU" sz="1600" b="1" dirty="0" smtClean="0">
                <a:solidFill>
                  <a:srgbClr val="0F13B1"/>
                </a:solidFill>
                <a:latin typeface="Core Sans D 25 Light"/>
              </a:rPr>
            </a:br>
            <a:r>
              <a:rPr lang="ru-RU" sz="1600" b="1" dirty="0" smtClean="0">
                <a:solidFill>
                  <a:srgbClr val="0F13B1"/>
                </a:solidFill>
                <a:latin typeface="Core Sans D 25 Light"/>
              </a:rPr>
              <a:t/>
            </a:r>
            <a:br>
              <a:rPr lang="ru-RU" sz="1600" b="1" dirty="0" smtClean="0">
                <a:solidFill>
                  <a:srgbClr val="0F13B1"/>
                </a:solidFill>
                <a:latin typeface="Core Sans D 25 Light"/>
              </a:rPr>
            </a:br>
            <a:r>
              <a:rPr lang="ru-RU" sz="1600" b="1" dirty="0" smtClean="0">
                <a:solidFill>
                  <a:srgbClr val="0F13B1"/>
                </a:solidFill>
                <a:latin typeface="Core Sans D 25 Light"/>
              </a:rPr>
              <a:t/>
            </a:r>
            <a:br>
              <a:rPr lang="ru-RU" sz="1600" b="1" dirty="0" smtClean="0">
                <a:solidFill>
                  <a:srgbClr val="0F13B1"/>
                </a:solidFill>
                <a:latin typeface="Core Sans D 25 Light"/>
              </a:rPr>
            </a:br>
            <a:r>
              <a:rPr lang="ru-RU" sz="2800" b="1" dirty="0" smtClean="0">
                <a:solidFill>
                  <a:srgbClr val="0F13B1"/>
                </a:solidFill>
                <a:latin typeface="Core Sans D 25 Light"/>
              </a:rPr>
              <a:t>Конфликт интересов в сфере государственных и муниципальных закупок </a:t>
            </a:r>
            <a:br>
              <a:rPr lang="ru-RU" sz="2800" b="1" dirty="0" smtClean="0">
                <a:solidFill>
                  <a:srgbClr val="0F13B1"/>
                </a:solidFill>
                <a:latin typeface="Core Sans D 25 Light"/>
              </a:rPr>
            </a:br>
            <a:r>
              <a:rPr lang="ru-RU" sz="2800" dirty="0" smtClean="0">
                <a:solidFill>
                  <a:srgbClr val="FF0000"/>
                </a:solidFill>
                <a:latin typeface="Core Sans D 67 Cn Heavy"/>
                <a:cs typeface="Arial" pitchFamily="34" charset="0"/>
              </a:rPr>
              <a:t/>
            </a:r>
            <a:br>
              <a:rPr lang="ru-RU" sz="2800" dirty="0" smtClean="0">
                <a:solidFill>
                  <a:srgbClr val="FF0000"/>
                </a:solidFill>
                <a:latin typeface="Core Sans D 67 Cn Heavy"/>
                <a:cs typeface="Arial" pitchFamily="34" charset="0"/>
              </a:rPr>
            </a:br>
            <a:endParaRPr lang="ru-RU" sz="2800" dirty="0" smtClean="0">
              <a:solidFill>
                <a:srgbClr val="FF0000"/>
              </a:solidFill>
              <a:latin typeface="Core Sans D 67 Cn Heavy"/>
              <a:cs typeface="Arial" pitchFamily="34" charset="0"/>
            </a:endParaRPr>
          </a:p>
        </p:txBody>
      </p:sp>
      <p:pic>
        <p:nvPicPr>
          <p:cNvPr id="2052" name="Рисунок 6" descr="ulsu1.png"/>
          <p:cNvPicPr>
            <a:picLocks noChangeAspect="1"/>
          </p:cNvPicPr>
          <p:nvPr/>
        </p:nvPicPr>
        <p:blipFill>
          <a:blip r:embed="rId3" cstate="print">
            <a:lum bright="20000" contrast="44000"/>
          </a:blip>
          <a:srcRect/>
          <a:stretch>
            <a:fillRect/>
          </a:stretch>
        </p:blipFill>
        <p:spPr bwMode="auto">
          <a:xfrm>
            <a:off x="179512" y="195486"/>
            <a:ext cx="755650" cy="757237"/>
          </a:xfrm>
          <a:prstGeom prst="rect">
            <a:avLst/>
          </a:prstGeom>
          <a:noFill/>
          <a:ln w="9525">
            <a:noFill/>
            <a:miter lim="800000"/>
            <a:headEnd/>
            <a:tailEnd/>
          </a:ln>
        </p:spPr>
      </p:pic>
      <p:sp>
        <p:nvSpPr>
          <p:cNvPr id="8" name="Прямоугольник 7"/>
          <p:cNvSpPr/>
          <p:nvPr/>
        </p:nvSpPr>
        <p:spPr>
          <a:xfrm>
            <a:off x="899592" y="123478"/>
            <a:ext cx="7704855" cy="369332"/>
          </a:xfrm>
          <a:prstGeom prst="rect">
            <a:avLst/>
          </a:prstGeom>
        </p:spPr>
        <p:txBody>
          <a:bodyPr wrap="square">
            <a:spAutoFit/>
          </a:bodyPr>
          <a:lstStyle/>
          <a:p>
            <a:pPr fontAlgn="auto">
              <a:spcBef>
                <a:spcPts val="0"/>
              </a:spcBef>
              <a:spcAft>
                <a:spcPts val="0"/>
              </a:spcAft>
              <a:defRPr/>
            </a:pPr>
            <a:r>
              <a:rPr lang="ru-RU" dirty="0">
                <a:solidFill>
                  <a:schemeClr val="tx2">
                    <a:lumMod val="75000"/>
                  </a:schemeClr>
                </a:solidFill>
                <a:latin typeface="Core Sans D 67 Cn Heavy" pitchFamily="34" charset="-52"/>
              </a:rPr>
              <a:t>  УЛЬЯНОВСКИЙ </a:t>
            </a:r>
            <a:r>
              <a:rPr lang="ru-RU" dirty="0" smtClean="0">
                <a:solidFill>
                  <a:schemeClr val="tx2">
                    <a:lumMod val="75000"/>
                  </a:schemeClr>
                </a:solidFill>
                <a:latin typeface="Core Sans D 67 Cn Heavy" pitchFamily="34" charset="-52"/>
              </a:rPr>
              <a:t> ГОСУДАРСТВЕННЫЙ  </a:t>
            </a:r>
            <a:r>
              <a:rPr lang="ru-RU" dirty="0">
                <a:solidFill>
                  <a:schemeClr val="tx2">
                    <a:lumMod val="75000"/>
                  </a:schemeClr>
                </a:solidFill>
                <a:latin typeface="Core Sans D 67 Cn Heavy" pitchFamily="34" charset="-52"/>
              </a:rPr>
              <a:t>УНИВЕРСИТЕТ</a:t>
            </a:r>
            <a:endParaRPr lang="ru-RU" dirty="0">
              <a:latin typeface="+mn-lt"/>
              <a:cs typeface="+mn-cs"/>
            </a:endParaRPr>
          </a:p>
        </p:txBody>
      </p:sp>
      <p:sp>
        <p:nvSpPr>
          <p:cNvPr id="9" name="TextBox 8"/>
          <p:cNvSpPr txBox="1"/>
          <p:nvPr/>
        </p:nvSpPr>
        <p:spPr>
          <a:xfrm>
            <a:off x="611560" y="2859782"/>
            <a:ext cx="7416824" cy="830997"/>
          </a:xfrm>
          <a:prstGeom prst="rect">
            <a:avLst/>
          </a:prstGeom>
          <a:noFill/>
        </p:spPr>
        <p:txBody>
          <a:bodyPr wrap="square">
            <a:spAutoFit/>
          </a:bodyPr>
          <a:lstStyle/>
          <a:p>
            <a:pPr fontAlgn="auto">
              <a:spcBef>
                <a:spcPts val="0"/>
              </a:spcBef>
              <a:spcAft>
                <a:spcPts val="0"/>
              </a:spcAft>
              <a:defRPr/>
            </a:pPr>
            <a:r>
              <a:rPr lang="ru-RU" sz="1600" b="1" i="1" dirty="0" smtClean="0">
                <a:solidFill>
                  <a:srgbClr val="0F13B1"/>
                </a:solidFill>
                <a:latin typeface="+mn-lt"/>
                <a:cs typeface="+mn-cs"/>
              </a:rPr>
              <a:t>Шабанова Ольга Александровна </a:t>
            </a:r>
          </a:p>
          <a:p>
            <a:pPr fontAlgn="auto">
              <a:spcBef>
                <a:spcPts val="0"/>
              </a:spcBef>
              <a:spcAft>
                <a:spcPts val="0"/>
              </a:spcAft>
              <a:defRPr/>
            </a:pPr>
            <a:r>
              <a:rPr lang="ru-RU" sz="1600" b="1" i="1" dirty="0" smtClean="0">
                <a:solidFill>
                  <a:srgbClr val="0F13B1"/>
                </a:solidFill>
                <a:latin typeface="+mn-lt"/>
                <a:cs typeface="+mn-cs"/>
              </a:rPr>
              <a:t>Старший преподаватель кафедры экономического анализа и государственного управления УЛГУ.</a:t>
            </a:r>
            <a:endParaRPr lang="ru-RU" sz="1600" b="1" i="1" dirty="0">
              <a:solidFill>
                <a:srgbClr val="0F13B1"/>
              </a:solidFill>
              <a:latin typeface="+mn-lt"/>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323850" y="179389"/>
            <a:ext cx="8362950" cy="376237"/>
          </a:xfrm>
        </p:spPr>
        <p:txBody>
          <a:bodyPr/>
          <a:lstStyle/>
          <a:p>
            <a:pPr algn="r" eaLnBrk="1" hangingPunct="1"/>
            <a:r>
              <a:rPr lang="ru-RU" sz="2000" dirty="0" smtClean="0">
                <a:solidFill>
                  <a:schemeClr val="tx2"/>
                </a:solidFill>
                <a:latin typeface="Core Sans D 67 Cn Heavy"/>
                <a:cs typeface="Arial" pitchFamily="34" charset="0"/>
              </a:rPr>
              <a:t>                                                                                  </a:t>
            </a:r>
          </a:p>
        </p:txBody>
      </p:sp>
      <p:sp>
        <p:nvSpPr>
          <p:cNvPr id="6" name="Нижний колонтитул 5"/>
          <p:cNvSpPr>
            <a:spLocks noGrp="1"/>
          </p:cNvSpPr>
          <p:nvPr>
            <p:ph type="ftr" sz="quarter" idx="11"/>
          </p:nvPr>
        </p:nvSpPr>
        <p:spPr>
          <a:xfrm>
            <a:off x="647700" y="4659982"/>
            <a:ext cx="8496300" cy="338485"/>
          </a:xfrm>
        </p:spPr>
        <p:txBody>
          <a:bodyPr/>
          <a:lstStyle/>
          <a:p>
            <a:pPr algn="l">
              <a:defRPr/>
            </a:pPr>
            <a:r>
              <a:rPr lang="ru-RU" b="1" dirty="0">
                <a:solidFill>
                  <a:schemeClr val="tx2">
                    <a:lumMod val="75000"/>
                  </a:schemeClr>
                </a:solidFill>
                <a:latin typeface="Core Sans D 67 Cn Heavy" pitchFamily="34" charset="-52"/>
                <a:cs typeface="Arial" pitchFamily="34" charset="0"/>
              </a:rPr>
              <a:t>УЛЬЯНОВСКИЙ ГОСУДАРСТВЕННЫЙ УНИВЕРСИТЕТ                                                               		</a:t>
            </a:r>
            <a:r>
              <a:rPr lang="en-US" b="1" dirty="0" smtClean="0">
                <a:solidFill>
                  <a:schemeClr val="tx2">
                    <a:lumMod val="75000"/>
                  </a:schemeClr>
                </a:solidFill>
                <a:latin typeface="Core Sans D 67 Cn Heavy" pitchFamily="34" charset="-52"/>
                <a:cs typeface="Arial" pitchFamily="34" charset="0"/>
              </a:rPr>
              <a:t>        </a:t>
            </a:r>
          </a:p>
          <a:p>
            <a:pPr algn="l">
              <a:defRPr/>
            </a:pPr>
            <a:r>
              <a:rPr lang="en-US" b="1" dirty="0" smtClean="0">
                <a:solidFill>
                  <a:schemeClr val="tx2">
                    <a:lumMod val="75000"/>
                  </a:schemeClr>
                </a:solidFill>
                <a:latin typeface="Core Sans D 67 Cn Heavy" pitchFamily="34" charset="-52"/>
                <a:cs typeface="Arial" pitchFamily="34" charset="0"/>
              </a:rPr>
              <a:t>                                                                                                                                                                                </a:t>
            </a:r>
            <a:fld id="{3F211E3C-5522-4658-95B2-856041A60D47}" type="slidenum">
              <a:rPr lang="ru-RU" b="1" smtClean="0">
                <a:solidFill>
                  <a:schemeClr val="tx2"/>
                </a:solidFill>
                <a:latin typeface="Core Sans D 67 Cn Heavy" pitchFamily="34" charset="-52"/>
              </a:rPr>
              <a:pPr algn="l">
                <a:defRPr/>
              </a:pPr>
              <a:t>10</a:t>
            </a:fld>
            <a:endParaRPr lang="ru-RU" b="1" dirty="0">
              <a:solidFill>
                <a:schemeClr val="tx2"/>
              </a:solidFill>
              <a:latin typeface="Core Sans D 67 Cn Heavy" pitchFamily="34" charset="-52"/>
              <a:cs typeface="Arial" pitchFamily="34" charset="0"/>
            </a:endParaRPr>
          </a:p>
        </p:txBody>
      </p:sp>
      <p:pic>
        <p:nvPicPr>
          <p:cNvPr id="3080" name="Рисунок 28" descr="ulsu1.png"/>
          <p:cNvPicPr>
            <a:picLocks noChangeAspect="1"/>
          </p:cNvPicPr>
          <p:nvPr/>
        </p:nvPicPr>
        <p:blipFill>
          <a:blip r:embed="rId3" cstate="print"/>
          <a:srcRect/>
          <a:stretch>
            <a:fillRect/>
          </a:stretch>
        </p:blipFill>
        <p:spPr bwMode="auto">
          <a:xfrm>
            <a:off x="107504" y="4608069"/>
            <a:ext cx="465584" cy="465582"/>
          </a:xfrm>
          <a:prstGeom prst="rect">
            <a:avLst/>
          </a:prstGeom>
          <a:noFill/>
          <a:ln w="9525">
            <a:noFill/>
            <a:miter lim="800000"/>
            <a:headEnd/>
            <a:tailEnd/>
          </a:ln>
        </p:spPr>
      </p:pic>
      <p:graphicFrame>
        <p:nvGraphicFramePr>
          <p:cNvPr id="9" name="Таблица 8"/>
          <p:cNvGraphicFramePr>
            <a:graphicFrameLocks noGrp="1"/>
          </p:cNvGraphicFramePr>
          <p:nvPr/>
        </p:nvGraphicFramePr>
        <p:xfrm>
          <a:off x="0" y="0"/>
          <a:ext cx="8964488" cy="670560"/>
        </p:xfrm>
        <a:graphic>
          <a:graphicData uri="http://schemas.openxmlformats.org/drawingml/2006/table">
            <a:tbl>
              <a:tblPr firstRow="1" bandRow="1">
                <a:tableStyleId>{2D5ABB26-0587-4C30-8999-92F81FD0307C}</a:tableStyleId>
              </a:tblPr>
              <a:tblGrid>
                <a:gridCol w="8964488">
                  <a:extLst>
                    <a:ext uri="{9D8B030D-6E8A-4147-A177-3AD203B41FA5}"/>
                  </a:extLst>
                </a:gridCol>
              </a:tblGrid>
              <a:tr h="2431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1" i="0" u="sng" strike="noStrike" kern="1200" cap="none" spc="0" normalizeH="0" baseline="0" noProof="0" dirty="0" smtClean="0">
                          <a:ln>
                            <a:noFill/>
                          </a:ln>
                          <a:solidFill>
                            <a:srgbClr val="0000FF"/>
                          </a:solidFill>
                          <a:effectLst/>
                          <a:uLnTx/>
                          <a:uFillTx/>
                          <a:latin typeface="Arial" pitchFamily="34" charset="0"/>
                          <a:ea typeface="+mn-ea"/>
                          <a:cs typeface="Arial" pitchFamily="34" charset="0"/>
                        </a:rPr>
                        <a:t>Методические рекомендации - 1</a:t>
                      </a:r>
                      <a:endParaRPr kumimoji="0" lang="ru-RU" sz="2000" b="1" i="0" u="sng" strike="noStrike" kern="1200" cap="none" spc="-5" normalizeH="0" baseline="0" noProof="0" dirty="0" smtClean="0">
                        <a:ln>
                          <a:noFill/>
                        </a:ln>
                        <a:solidFill>
                          <a:srgbClr val="0000FF"/>
                        </a:solidFill>
                        <a:effectLst/>
                        <a:uLnTx/>
                        <a:uFillTx/>
                        <a:latin typeface="Arial" pitchFamily="34" charset="0"/>
                        <a:ea typeface="+mn-ea"/>
                        <a:cs typeface="Arial" pitchFamily="34" charset="0"/>
                      </a:endParaRPr>
                    </a:p>
                  </a:txBody>
                  <a:tcPr>
                    <a:lnB w="12700" cap="flat" cmpd="sng" algn="ctr">
                      <a:solidFill>
                        <a:schemeClr val="tx2"/>
                      </a:solidFill>
                      <a:prstDash val="solid"/>
                      <a:round/>
                      <a:headEnd type="none" w="med" len="med"/>
                      <a:tailEnd type="none" w="med" len="med"/>
                    </a:lnB>
                  </a:tcPr>
                </a:tc>
                <a:extLst>
                  <a:ext uri="{0D108BD9-81ED-4DB2-BD59-A6C34878D82A}"/>
                </a:extLst>
              </a:tr>
              <a:tr h="168345">
                <a:tc>
                  <a:txBody>
                    <a:bodyPr/>
                    <a:lstStyle/>
                    <a:p>
                      <a:pPr algn="l"/>
                      <a:endParaRPr lang="ru-RU" sz="1200" dirty="0">
                        <a:solidFill>
                          <a:schemeClr val="tx2"/>
                        </a:solidFill>
                        <a:latin typeface="Core Sans D 67 Cn Heavy" pitchFamily="34" charset="-52"/>
                      </a:endParaRPr>
                    </a:p>
                  </a:txBody>
                  <a:tcP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extLst>
              </a:tr>
            </a:tbl>
          </a:graphicData>
        </a:graphic>
      </p:graphicFrame>
      <p:sp>
        <p:nvSpPr>
          <p:cNvPr id="12" name="Прямоугольник 11"/>
          <p:cNvSpPr/>
          <p:nvPr/>
        </p:nvSpPr>
        <p:spPr>
          <a:xfrm>
            <a:off x="251520" y="411510"/>
            <a:ext cx="8892480" cy="4154984"/>
          </a:xfrm>
          <a:prstGeom prst="rect">
            <a:avLst/>
          </a:prstGeom>
        </p:spPr>
        <p:txBody>
          <a:bodyPr wrap="square">
            <a:spAutoFit/>
          </a:bodyPr>
          <a:lstStyle/>
          <a:p>
            <a:pPr marL="12700" marR="313055">
              <a:lnSpc>
                <a:spcPct val="100000"/>
              </a:lnSpc>
              <a:spcBef>
                <a:spcPts val="0"/>
              </a:spcBef>
            </a:pPr>
            <a:r>
              <a:rPr lang="ru-RU" sz="2400" b="1" dirty="0" smtClean="0">
                <a:solidFill>
                  <a:srgbClr val="FF0000"/>
                </a:solidFill>
                <a:uFill>
                  <a:solidFill>
                    <a:srgbClr val="000000"/>
                  </a:solidFill>
                </a:uFill>
              </a:rPr>
              <a:t>! </a:t>
            </a:r>
            <a:r>
              <a:rPr lang="ru-RU" sz="1500" dirty="0" smtClean="0">
                <a:uFill>
                  <a:solidFill>
                    <a:srgbClr val="000000"/>
                  </a:solidFill>
                </a:uFill>
              </a:rPr>
              <a:t>Для эффективного исполнения Методических рекомендаций </a:t>
            </a:r>
            <a:r>
              <a:rPr lang="ru-RU" sz="1500" b="1" dirty="0" smtClean="0">
                <a:uFill>
                  <a:solidFill>
                    <a:srgbClr val="000000"/>
                  </a:solidFill>
                </a:uFill>
              </a:rPr>
              <a:t>заказчикам рекомендуется</a:t>
            </a:r>
            <a:r>
              <a:rPr lang="ru-RU" sz="1500" b="1" spc="20" dirty="0" smtClean="0">
                <a:uFill>
                  <a:solidFill>
                    <a:srgbClr val="000000"/>
                  </a:solidFill>
                </a:uFill>
              </a:rPr>
              <a:t> </a:t>
            </a:r>
            <a:r>
              <a:rPr lang="ru-RU" sz="1500" b="1" spc="-5" dirty="0" smtClean="0">
                <a:uFill>
                  <a:solidFill>
                    <a:srgbClr val="000000"/>
                  </a:solidFill>
                </a:uFill>
              </a:rPr>
              <a:t>разработать</a:t>
            </a:r>
            <a:r>
              <a:rPr lang="ru-RU" sz="1500" b="1" spc="25" dirty="0" smtClean="0">
                <a:uFill>
                  <a:solidFill>
                    <a:srgbClr val="000000"/>
                  </a:solidFill>
                </a:uFill>
              </a:rPr>
              <a:t> </a:t>
            </a:r>
            <a:r>
              <a:rPr lang="ru-RU" sz="1500" b="1" dirty="0" smtClean="0">
                <a:uFill>
                  <a:solidFill>
                    <a:srgbClr val="000000"/>
                  </a:solidFill>
                </a:uFill>
              </a:rPr>
              <a:t>отдельное</a:t>
            </a:r>
            <a:r>
              <a:rPr lang="ru-RU" sz="1500" b="1" spc="-15" dirty="0" smtClean="0">
                <a:uFill>
                  <a:solidFill>
                    <a:srgbClr val="000000"/>
                  </a:solidFill>
                </a:uFill>
              </a:rPr>
              <a:t> </a:t>
            </a:r>
            <a:r>
              <a:rPr lang="ru-RU" sz="1500" b="1" dirty="0" smtClean="0">
                <a:solidFill>
                  <a:srgbClr val="0000FF"/>
                </a:solidFill>
                <a:uFill>
                  <a:solidFill>
                    <a:srgbClr val="000000"/>
                  </a:solidFill>
                </a:uFill>
              </a:rPr>
              <a:t>Положение о</a:t>
            </a:r>
            <a:r>
              <a:rPr lang="ru-RU" sz="1500" b="1" spc="10" dirty="0" smtClean="0">
                <a:solidFill>
                  <a:srgbClr val="0000FF"/>
                </a:solidFill>
                <a:uFill>
                  <a:solidFill>
                    <a:srgbClr val="000000"/>
                  </a:solidFill>
                </a:uFill>
              </a:rPr>
              <a:t> </a:t>
            </a:r>
            <a:r>
              <a:rPr lang="ru-RU" sz="1500" b="1" spc="-5" dirty="0" smtClean="0">
                <a:solidFill>
                  <a:srgbClr val="0000FF"/>
                </a:solidFill>
                <a:uFill>
                  <a:solidFill>
                    <a:srgbClr val="000000"/>
                  </a:solidFill>
                </a:uFill>
              </a:rPr>
              <a:t>предотвращении</a:t>
            </a:r>
            <a:r>
              <a:rPr lang="ru-RU" sz="1500" b="1" spc="-35" dirty="0" smtClean="0">
                <a:solidFill>
                  <a:srgbClr val="0000FF"/>
                </a:solidFill>
                <a:uFill>
                  <a:solidFill>
                    <a:srgbClr val="000000"/>
                  </a:solidFill>
                </a:uFill>
              </a:rPr>
              <a:t> </a:t>
            </a:r>
            <a:r>
              <a:rPr lang="ru-RU" sz="1500" b="1" dirty="0" smtClean="0">
                <a:solidFill>
                  <a:srgbClr val="0000FF"/>
                </a:solidFill>
                <a:uFill>
                  <a:solidFill>
                    <a:srgbClr val="000000"/>
                  </a:solidFill>
                </a:uFill>
              </a:rPr>
              <a:t>и</a:t>
            </a:r>
            <a:r>
              <a:rPr lang="ru-RU" sz="1500" b="1" spc="10" dirty="0" smtClean="0">
                <a:solidFill>
                  <a:srgbClr val="0000FF"/>
                </a:solidFill>
                <a:uFill>
                  <a:solidFill>
                    <a:srgbClr val="000000"/>
                  </a:solidFill>
                </a:uFill>
              </a:rPr>
              <a:t> </a:t>
            </a:r>
            <a:r>
              <a:rPr lang="ru-RU" sz="1500" b="1" spc="-5" dirty="0" smtClean="0">
                <a:solidFill>
                  <a:srgbClr val="0000FF"/>
                </a:solidFill>
                <a:uFill>
                  <a:solidFill>
                    <a:srgbClr val="000000"/>
                  </a:solidFill>
                </a:uFill>
              </a:rPr>
              <a:t>урегулировании </a:t>
            </a:r>
            <a:r>
              <a:rPr lang="ru-RU" sz="1500" b="1" dirty="0" smtClean="0">
                <a:solidFill>
                  <a:srgbClr val="0000FF"/>
                </a:solidFill>
              </a:rPr>
              <a:t> </a:t>
            </a:r>
            <a:r>
              <a:rPr lang="ru-RU" sz="1500" b="1" spc="-5" dirty="0" smtClean="0">
                <a:solidFill>
                  <a:srgbClr val="0000FF"/>
                </a:solidFill>
                <a:uFill>
                  <a:solidFill>
                    <a:srgbClr val="000000"/>
                  </a:solidFill>
                </a:uFill>
              </a:rPr>
              <a:t>конфликта </a:t>
            </a:r>
            <a:r>
              <a:rPr lang="ru-RU" sz="1500" b="1" dirty="0" smtClean="0">
                <a:solidFill>
                  <a:srgbClr val="0000FF"/>
                </a:solidFill>
                <a:uFill>
                  <a:solidFill>
                    <a:srgbClr val="000000"/>
                  </a:solidFill>
                </a:uFill>
              </a:rPr>
              <a:t>интересов</a:t>
            </a:r>
            <a:r>
              <a:rPr lang="ru-RU" sz="1500" b="1" dirty="0" smtClean="0">
                <a:uFill>
                  <a:solidFill>
                    <a:srgbClr val="000000"/>
                  </a:solidFill>
                </a:uFill>
              </a:rPr>
              <a:t> </a:t>
            </a:r>
            <a:r>
              <a:rPr lang="ru-RU" sz="1500" dirty="0" smtClean="0">
                <a:uFill>
                  <a:solidFill>
                    <a:srgbClr val="000000"/>
                  </a:solidFill>
                </a:uFill>
              </a:rPr>
              <a:t>и</a:t>
            </a:r>
            <a:r>
              <a:rPr lang="ru-RU" sz="1500" spc="10" dirty="0" smtClean="0">
                <a:uFill>
                  <a:solidFill>
                    <a:srgbClr val="000000"/>
                  </a:solidFill>
                </a:uFill>
              </a:rPr>
              <a:t> </a:t>
            </a:r>
            <a:r>
              <a:rPr lang="ru-RU" sz="1500" dirty="0" smtClean="0">
                <a:uFill>
                  <a:solidFill>
                    <a:srgbClr val="000000"/>
                  </a:solidFill>
                </a:uFill>
              </a:rPr>
              <a:t>утвердить</a:t>
            </a:r>
            <a:r>
              <a:rPr lang="ru-RU" sz="1500" spc="5" dirty="0" smtClean="0">
                <a:uFill>
                  <a:solidFill>
                    <a:srgbClr val="000000"/>
                  </a:solidFill>
                </a:uFill>
              </a:rPr>
              <a:t> </a:t>
            </a:r>
            <a:r>
              <a:rPr lang="ru-RU" sz="1500" dirty="0" smtClean="0">
                <a:uFill>
                  <a:solidFill>
                    <a:srgbClr val="000000"/>
                  </a:solidFill>
                </a:uFill>
              </a:rPr>
              <a:t>его</a:t>
            </a:r>
            <a:r>
              <a:rPr lang="ru-RU" sz="1500" spc="10" dirty="0" smtClean="0">
                <a:uFill>
                  <a:solidFill>
                    <a:srgbClr val="000000"/>
                  </a:solidFill>
                </a:uFill>
              </a:rPr>
              <a:t> </a:t>
            </a:r>
            <a:r>
              <a:rPr lang="ru-RU" sz="1500" spc="-5" dirty="0" smtClean="0">
                <a:uFill>
                  <a:solidFill>
                    <a:srgbClr val="000000"/>
                  </a:solidFill>
                </a:uFill>
              </a:rPr>
              <a:t>либо</a:t>
            </a:r>
            <a:r>
              <a:rPr lang="ru-RU" sz="1500" spc="10" dirty="0" smtClean="0">
                <a:uFill>
                  <a:solidFill>
                    <a:srgbClr val="000000"/>
                  </a:solidFill>
                </a:uFill>
              </a:rPr>
              <a:t> </a:t>
            </a:r>
            <a:r>
              <a:rPr lang="ru-RU" sz="1500" dirty="0" smtClean="0">
                <a:uFill>
                  <a:solidFill>
                    <a:srgbClr val="000000"/>
                  </a:solidFill>
                </a:uFill>
              </a:rPr>
              <a:t>в</a:t>
            </a:r>
            <a:r>
              <a:rPr lang="ru-RU" sz="1500" spc="15" dirty="0" smtClean="0">
                <a:uFill>
                  <a:solidFill>
                    <a:srgbClr val="000000"/>
                  </a:solidFill>
                </a:uFill>
              </a:rPr>
              <a:t> </a:t>
            </a:r>
            <a:r>
              <a:rPr lang="ru-RU" sz="1500" dirty="0" smtClean="0">
                <a:uFill>
                  <a:solidFill>
                    <a:srgbClr val="000000"/>
                  </a:solidFill>
                </a:uFill>
              </a:rPr>
              <a:t>качестве</a:t>
            </a:r>
            <a:r>
              <a:rPr lang="ru-RU" sz="1500" spc="-10" dirty="0" smtClean="0">
                <a:uFill>
                  <a:solidFill>
                    <a:srgbClr val="000000"/>
                  </a:solidFill>
                </a:uFill>
              </a:rPr>
              <a:t> </a:t>
            </a:r>
            <a:r>
              <a:rPr lang="ru-RU" sz="1500" spc="-5" dirty="0" smtClean="0">
                <a:uFill>
                  <a:solidFill>
                    <a:srgbClr val="000000"/>
                  </a:solidFill>
                </a:uFill>
              </a:rPr>
              <a:t>приложения </a:t>
            </a:r>
            <a:r>
              <a:rPr lang="ru-RU" sz="1500" dirty="0" smtClean="0">
                <a:uFill>
                  <a:solidFill>
                    <a:srgbClr val="000000"/>
                  </a:solidFill>
                </a:uFill>
              </a:rPr>
              <a:t>к</a:t>
            </a:r>
            <a:r>
              <a:rPr lang="ru-RU" sz="1500" spc="10" dirty="0" smtClean="0">
                <a:uFill>
                  <a:solidFill>
                    <a:srgbClr val="000000"/>
                  </a:solidFill>
                </a:uFill>
              </a:rPr>
              <a:t> </a:t>
            </a:r>
            <a:r>
              <a:rPr lang="ru-RU" sz="1500" spc="-5" dirty="0" err="1" smtClean="0">
                <a:uFill>
                  <a:solidFill>
                    <a:srgbClr val="000000"/>
                  </a:solidFill>
                </a:uFill>
              </a:rPr>
              <a:t>антикоррупционной</a:t>
            </a:r>
            <a:r>
              <a:rPr lang="ru-RU" sz="1500" spc="10" dirty="0" smtClean="0">
                <a:uFill>
                  <a:solidFill>
                    <a:srgbClr val="000000"/>
                  </a:solidFill>
                </a:uFill>
              </a:rPr>
              <a:t> </a:t>
            </a:r>
            <a:r>
              <a:rPr lang="ru-RU" sz="1500" dirty="0" smtClean="0">
                <a:uFill>
                  <a:solidFill>
                    <a:srgbClr val="000000"/>
                  </a:solidFill>
                </a:uFill>
              </a:rPr>
              <a:t>политике </a:t>
            </a:r>
            <a:r>
              <a:rPr lang="ru-RU" sz="1500" spc="-5" dirty="0" smtClean="0">
                <a:uFill>
                  <a:solidFill>
                    <a:srgbClr val="000000"/>
                  </a:solidFill>
                </a:uFill>
              </a:rPr>
              <a:t>организации</a:t>
            </a:r>
            <a:r>
              <a:rPr lang="ru-RU" sz="1500" dirty="0" smtClean="0">
                <a:uFill>
                  <a:solidFill>
                    <a:srgbClr val="000000"/>
                  </a:solidFill>
                </a:uFill>
              </a:rPr>
              <a:t> ,</a:t>
            </a:r>
            <a:r>
              <a:rPr lang="ru-RU" sz="1500" spc="5" dirty="0" smtClean="0">
                <a:uFill>
                  <a:solidFill>
                    <a:srgbClr val="000000"/>
                  </a:solidFill>
                </a:uFill>
              </a:rPr>
              <a:t> </a:t>
            </a:r>
            <a:r>
              <a:rPr lang="ru-RU" sz="1500" spc="-5" dirty="0" smtClean="0">
                <a:uFill>
                  <a:solidFill>
                    <a:srgbClr val="000000"/>
                  </a:solidFill>
                </a:uFill>
              </a:rPr>
              <a:t>либо </a:t>
            </a:r>
            <a:r>
              <a:rPr lang="ru-RU" sz="1500" dirty="0" smtClean="0">
                <a:uFill>
                  <a:solidFill>
                    <a:srgbClr val="000000"/>
                  </a:solidFill>
                </a:uFill>
              </a:rPr>
              <a:t>в </a:t>
            </a:r>
            <a:r>
              <a:rPr lang="ru-RU" sz="1500" spc="-405" dirty="0" smtClean="0"/>
              <a:t> </a:t>
            </a:r>
            <a:r>
              <a:rPr lang="ru-RU" sz="1500" spc="-5" dirty="0" smtClean="0">
                <a:uFill>
                  <a:solidFill>
                    <a:srgbClr val="000000"/>
                  </a:solidFill>
                </a:uFill>
              </a:rPr>
              <a:t>качестве</a:t>
            </a:r>
            <a:r>
              <a:rPr lang="ru-RU" sz="1500" dirty="0" smtClean="0">
                <a:uFill>
                  <a:solidFill>
                    <a:srgbClr val="000000"/>
                  </a:solidFill>
                </a:uFill>
              </a:rPr>
              <a:t> отдельного</a:t>
            </a:r>
            <a:r>
              <a:rPr lang="ru-RU" sz="1500" spc="-25" dirty="0" smtClean="0">
                <a:uFill>
                  <a:solidFill>
                    <a:srgbClr val="000000"/>
                  </a:solidFill>
                </a:uFill>
              </a:rPr>
              <a:t> </a:t>
            </a:r>
            <a:r>
              <a:rPr lang="ru-RU" sz="1500" spc="-5" dirty="0" smtClean="0">
                <a:uFill>
                  <a:solidFill>
                    <a:srgbClr val="000000"/>
                  </a:solidFill>
                </a:uFill>
              </a:rPr>
              <a:t>локального</a:t>
            </a:r>
            <a:r>
              <a:rPr lang="ru-RU" sz="1500" spc="-15" dirty="0" smtClean="0">
                <a:uFill>
                  <a:solidFill>
                    <a:srgbClr val="000000"/>
                  </a:solidFill>
                </a:uFill>
              </a:rPr>
              <a:t> </a:t>
            </a:r>
            <a:r>
              <a:rPr lang="ru-RU" sz="1500" spc="-5" dirty="0" smtClean="0">
                <a:uFill>
                  <a:solidFill>
                    <a:srgbClr val="000000"/>
                  </a:solidFill>
                </a:uFill>
              </a:rPr>
              <a:t>нормативного</a:t>
            </a:r>
            <a:r>
              <a:rPr lang="ru-RU" sz="1500" dirty="0" smtClean="0">
                <a:uFill>
                  <a:solidFill>
                    <a:srgbClr val="000000"/>
                  </a:solidFill>
                </a:uFill>
              </a:rPr>
              <a:t> акта, в котором необходимо отразить:</a:t>
            </a:r>
            <a:endParaRPr lang="ru-RU" sz="1600" dirty="0" smtClean="0">
              <a:latin typeface="Trebuchet MS"/>
            </a:endParaRPr>
          </a:p>
          <a:p>
            <a:pPr marL="108000" marR="313055" indent="457200">
              <a:spcBef>
                <a:spcPts val="0"/>
              </a:spcBef>
              <a:buFont typeface="Wingdings" pitchFamily="2" charset="2"/>
              <a:buChar char="Ø"/>
            </a:pPr>
            <a:r>
              <a:rPr lang="ru-RU" sz="1500" dirty="0" smtClean="0"/>
              <a:t>цели</a:t>
            </a:r>
            <a:r>
              <a:rPr lang="ru-RU" sz="1500" spc="-30" dirty="0" smtClean="0"/>
              <a:t> </a:t>
            </a:r>
            <a:r>
              <a:rPr lang="ru-RU" sz="1500" dirty="0" smtClean="0"/>
              <a:t>и</a:t>
            </a:r>
            <a:r>
              <a:rPr lang="ru-RU" sz="1500" spc="-10" dirty="0" smtClean="0"/>
              <a:t> </a:t>
            </a:r>
            <a:r>
              <a:rPr lang="ru-RU" sz="1500" spc="-5" dirty="0" smtClean="0"/>
              <a:t>задачи</a:t>
            </a:r>
            <a:r>
              <a:rPr lang="ru-RU" sz="1500" spc="-50" dirty="0" smtClean="0"/>
              <a:t> </a:t>
            </a:r>
            <a:r>
              <a:rPr lang="ru-RU" sz="1500" dirty="0" smtClean="0"/>
              <a:t>положения;  </a:t>
            </a:r>
            <a:r>
              <a:rPr lang="ru-RU" sz="1500" spc="-5" dirty="0" smtClean="0"/>
              <a:t>круг</a:t>
            </a:r>
            <a:r>
              <a:rPr lang="ru-RU" sz="1500" spc="-20" dirty="0" smtClean="0"/>
              <a:t> </a:t>
            </a:r>
            <a:r>
              <a:rPr lang="ru-RU" sz="1500" spc="-5" dirty="0" smtClean="0"/>
              <a:t>лиц,</a:t>
            </a:r>
            <a:r>
              <a:rPr lang="ru-RU" sz="1500" spc="-20" dirty="0" smtClean="0"/>
              <a:t> </a:t>
            </a:r>
            <a:r>
              <a:rPr lang="ru-RU" sz="1500" spc="-5" dirty="0" smtClean="0"/>
              <a:t>попадающих</a:t>
            </a:r>
            <a:r>
              <a:rPr lang="ru-RU" sz="1500" spc="-25" dirty="0" smtClean="0"/>
              <a:t> </a:t>
            </a:r>
            <a:r>
              <a:rPr lang="ru-RU" sz="1500" dirty="0" smtClean="0"/>
              <a:t>под</a:t>
            </a:r>
            <a:r>
              <a:rPr lang="ru-RU" sz="1500" spc="-25" dirty="0" smtClean="0"/>
              <a:t> </a:t>
            </a:r>
            <a:r>
              <a:rPr lang="ru-RU" sz="1500" dirty="0" smtClean="0"/>
              <a:t>его</a:t>
            </a:r>
            <a:r>
              <a:rPr lang="ru-RU" sz="1500" spc="-20" dirty="0" smtClean="0"/>
              <a:t> </a:t>
            </a:r>
            <a:r>
              <a:rPr lang="ru-RU" sz="1500" spc="-5" dirty="0" smtClean="0"/>
              <a:t>действие;</a:t>
            </a:r>
            <a:endParaRPr lang="ru-RU" sz="1500" dirty="0" smtClean="0"/>
          </a:p>
          <a:p>
            <a:pPr marL="108000" marR="313055" indent="457200">
              <a:spcBef>
                <a:spcPts val="0"/>
              </a:spcBef>
              <a:buFont typeface="Wingdings" pitchFamily="2" charset="2"/>
              <a:buChar char="Ø"/>
            </a:pPr>
            <a:r>
              <a:rPr lang="ru-RU" sz="1500" dirty="0" smtClean="0"/>
              <a:t>принципы и методы</a:t>
            </a:r>
            <a:r>
              <a:rPr lang="ru-RU" sz="1500" spc="-20" dirty="0" smtClean="0"/>
              <a:t> </a:t>
            </a:r>
            <a:r>
              <a:rPr lang="ru-RU" sz="1500" spc="-5" dirty="0" smtClean="0"/>
              <a:t>раскрытия конфликта интересов;</a:t>
            </a:r>
          </a:p>
          <a:p>
            <a:pPr marL="108000" marR="313055" indent="457200">
              <a:spcBef>
                <a:spcPts val="0"/>
              </a:spcBef>
              <a:buFont typeface="Wingdings" pitchFamily="2" charset="2"/>
              <a:buChar char="Ø"/>
            </a:pPr>
            <a:r>
              <a:rPr lang="ru-RU" sz="1500" spc="-5" dirty="0" smtClean="0"/>
              <a:t>действия работников </a:t>
            </a:r>
            <a:r>
              <a:rPr lang="ru-RU" sz="1500" dirty="0" smtClean="0"/>
              <a:t>в </a:t>
            </a:r>
            <a:r>
              <a:rPr lang="ru-RU" sz="1500" spc="-5" dirty="0" smtClean="0"/>
              <a:t>связи </a:t>
            </a:r>
            <a:r>
              <a:rPr lang="ru-RU" sz="1500" dirty="0" smtClean="0"/>
              <a:t>с предупреждением </a:t>
            </a:r>
            <a:r>
              <a:rPr lang="ru-RU" sz="1500" spc="-5" dirty="0" smtClean="0"/>
              <a:t>конфликта</a:t>
            </a:r>
            <a:r>
              <a:rPr lang="ru-RU" sz="1500" spc="-20" dirty="0" smtClean="0"/>
              <a:t> </a:t>
            </a:r>
            <a:r>
              <a:rPr lang="ru-RU" sz="1500" dirty="0" smtClean="0"/>
              <a:t>интересов, </a:t>
            </a:r>
            <a:r>
              <a:rPr lang="ru-RU" sz="1500" spc="-5" dirty="0" smtClean="0"/>
              <a:t>т.е. система мер/действий, </a:t>
            </a:r>
            <a:r>
              <a:rPr lang="ru-RU" sz="1500" spc="-530" dirty="0" smtClean="0"/>
              <a:t> </a:t>
            </a:r>
            <a:r>
              <a:rPr lang="ru-RU" sz="1500" spc="-5" dirty="0" smtClean="0"/>
              <a:t>затрудняющих</a:t>
            </a:r>
            <a:r>
              <a:rPr lang="ru-RU" sz="1500" spc="-45" dirty="0" smtClean="0"/>
              <a:t> </a:t>
            </a:r>
            <a:r>
              <a:rPr lang="ru-RU" sz="1500" spc="-5" dirty="0" smtClean="0"/>
              <a:t>попадание</a:t>
            </a:r>
            <a:r>
              <a:rPr lang="ru-RU" sz="1500" spc="-15" dirty="0" smtClean="0"/>
              <a:t> </a:t>
            </a:r>
            <a:r>
              <a:rPr lang="ru-RU" sz="1500" spc="-5" dirty="0" smtClean="0"/>
              <a:t>работника</a:t>
            </a:r>
            <a:r>
              <a:rPr lang="ru-RU" sz="1500" spc="-25" dirty="0" smtClean="0"/>
              <a:t> </a:t>
            </a:r>
            <a:r>
              <a:rPr lang="ru-RU" sz="1500" dirty="0" smtClean="0"/>
              <a:t>в</a:t>
            </a:r>
            <a:r>
              <a:rPr lang="ru-RU" sz="1500" spc="-10" dirty="0" smtClean="0"/>
              <a:t> </a:t>
            </a:r>
            <a:r>
              <a:rPr lang="ru-RU" sz="1500" spc="-5" dirty="0" smtClean="0"/>
              <a:t>ситуацию</a:t>
            </a:r>
            <a:r>
              <a:rPr lang="ru-RU" sz="1500" spc="-30" dirty="0" smtClean="0"/>
              <a:t> </a:t>
            </a:r>
            <a:r>
              <a:rPr lang="ru-RU" sz="1500" spc="-5" dirty="0" smtClean="0"/>
              <a:t>конфликта</a:t>
            </a:r>
            <a:r>
              <a:rPr lang="ru-RU" sz="1500" spc="-25" dirty="0" smtClean="0"/>
              <a:t> </a:t>
            </a:r>
            <a:r>
              <a:rPr lang="ru-RU" sz="1500" dirty="0" smtClean="0"/>
              <a:t>интересов</a:t>
            </a:r>
          </a:p>
          <a:p>
            <a:pPr marL="108000" marR="313055" indent="457200">
              <a:spcBef>
                <a:spcPts val="0"/>
              </a:spcBef>
              <a:buFont typeface="Wingdings" pitchFamily="2" charset="2"/>
              <a:buChar char="Ø"/>
            </a:pPr>
            <a:r>
              <a:rPr lang="ru-RU" sz="1500" spc="-5" dirty="0" smtClean="0"/>
              <a:t>действия работников </a:t>
            </a:r>
            <a:r>
              <a:rPr lang="ru-RU" sz="1500" dirty="0" smtClean="0"/>
              <a:t>в </a:t>
            </a:r>
            <a:r>
              <a:rPr lang="ru-RU" sz="1500" spc="-5" dirty="0" smtClean="0"/>
              <a:t>связи </a:t>
            </a:r>
            <a:r>
              <a:rPr lang="ru-RU" sz="1500" dirty="0" smtClean="0"/>
              <a:t>с выявлением </a:t>
            </a:r>
            <a:r>
              <a:rPr lang="ru-RU" sz="1500" spc="-5" dirty="0" smtClean="0"/>
              <a:t>конфликта</a:t>
            </a:r>
            <a:r>
              <a:rPr lang="ru-RU" sz="1500" spc="-20" dirty="0" smtClean="0"/>
              <a:t> </a:t>
            </a:r>
            <a:r>
              <a:rPr lang="ru-RU" sz="1500" dirty="0" smtClean="0"/>
              <a:t>интересов</a:t>
            </a:r>
            <a:r>
              <a:rPr lang="ru-RU" sz="1500" spc="-5" dirty="0" smtClean="0"/>
              <a:t>, в т.ч. посредством</a:t>
            </a:r>
            <a:r>
              <a:rPr lang="ru-RU" sz="1500" spc="-40" dirty="0" smtClean="0"/>
              <a:t> </a:t>
            </a:r>
            <a:r>
              <a:rPr lang="ru-RU" sz="1500" spc="-5" dirty="0" smtClean="0"/>
              <a:t>установления декларирования </a:t>
            </a:r>
            <a:r>
              <a:rPr lang="ru-RU" sz="1500" dirty="0" smtClean="0"/>
              <a:t>или </a:t>
            </a:r>
            <a:r>
              <a:rPr lang="ru-RU" sz="1500" spc="-5" dirty="0" smtClean="0"/>
              <a:t>самостоятельного анализа информации работниками подразделения </a:t>
            </a:r>
            <a:r>
              <a:rPr lang="ru-RU" sz="1500" dirty="0" smtClean="0"/>
              <a:t>по </a:t>
            </a:r>
            <a:r>
              <a:rPr lang="ru-RU" sz="1500" spc="-5" dirty="0" smtClean="0"/>
              <a:t>профилактике </a:t>
            </a:r>
            <a:r>
              <a:rPr lang="ru-RU" sz="1500" spc="-530" dirty="0" smtClean="0"/>
              <a:t> </a:t>
            </a:r>
            <a:r>
              <a:rPr lang="ru-RU" sz="1500" spc="-5" dirty="0" smtClean="0"/>
              <a:t>коррупционных</a:t>
            </a:r>
            <a:r>
              <a:rPr lang="ru-RU" sz="1500" spc="-35" dirty="0" smtClean="0"/>
              <a:t> </a:t>
            </a:r>
            <a:r>
              <a:rPr lang="ru-RU" sz="1500" spc="-5" dirty="0" smtClean="0"/>
              <a:t>правонарушений</a:t>
            </a:r>
            <a:endParaRPr lang="ru-RU" sz="1500" dirty="0" smtClean="0"/>
          </a:p>
          <a:p>
            <a:pPr marL="108000" marR="313055" indent="457200">
              <a:spcBef>
                <a:spcPts val="0"/>
              </a:spcBef>
              <a:buFont typeface="Wingdings" pitchFamily="2" charset="2"/>
              <a:buChar char="Ø"/>
            </a:pPr>
            <a:r>
              <a:rPr lang="ru-RU" sz="1500" dirty="0" smtClean="0"/>
              <a:t>действия работников в связи с </a:t>
            </a:r>
            <a:r>
              <a:rPr lang="ru-RU" sz="1500" spc="-5" dirty="0" smtClean="0"/>
              <a:t>урегулированием </a:t>
            </a:r>
            <a:r>
              <a:rPr lang="ru-RU" sz="1500" spc="-530" dirty="0" smtClean="0"/>
              <a:t> </a:t>
            </a:r>
            <a:r>
              <a:rPr lang="ru-RU" sz="1500" dirty="0" smtClean="0"/>
              <a:t>конфликта интересов</a:t>
            </a:r>
            <a:r>
              <a:rPr lang="ru-RU" sz="1500" spc="-5" dirty="0" smtClean="0"/>
              <a:t>, т.е.</a:t>
            </a:r>
            <a:r>
              <a:rPr lang="ru-RU" sz="1500" dirty="0" smtClean="0"/>
              <a:t> принятие </a:t>
            </a:r>
            <a:r>
              <a:rPr lang="ru-RU" sz="1500" spc="-5" dirty="0" smtClean="0"/>
              <a:t>организационных мер, в т.ч. в части </a:t>
            </a:r>
            <a:r>
              <a:rPr lang="ru-RU" sz="1500" spc="-530" dirty="0" smtClean="0"/>
              <a:t> </a:t>
            </a:r>
            <a:r>
              <a:rPr lang="ru-RU" sz="1500" dirty="0" smtClean="0"/>
              <a:t>усиление </a:t>
            </a:r>
            <a:r>
              <a:rPr lang="ru-RU" sz="1500" spc="-5" dirty="0" smtClean="0"/>
              <a:t>контроля за исполнением работником трудовых обязанностей, </a:t>
            </a:r>
            <a:r>
              <a:rPr lang="ru-RU" sz="1500" dirty="0" smtClean="0"/>
              <a:t>при </a:t>
            </a:r>
            <a:r>
              <a:rPr lang="ru-RU" sz="1500" spc="-5" dirty="0" smtClean="0"/>
              <a:t>выполнении которых</a:t>
            </a:r>
            <a:r>
              <a:rPr lang="ru-RU" sz="1500" spc="-45" dirty="0" smtClean="0"/>
              <a:t> </a:t>
            </a:r>
            <a:r>
              <a:rPr lang="ru-RU" sz="1500" spc="-5" dirty="0" smtClean="0"/>
              <a:t>может</a:t>
            </a:r>
            <a:r>
              <a:rPr lang="ru-RU" sz="1500" spc="-15" dirty="0" smtClean="0"/>
              <a:t> </a:t>
            </a:r>
            <a:r>
              <a:rPr lang="ru-RU" sz="1500" spc="-5" dirty="0" smtClean="0"/>
              <a:t>возникнуть</a:t>
            </a:r>
            <a:r>
              <a:rPr lang="ru-RU" sz="1500" spc="-15" dirty="0" smtClean="0"/>
              <a:t> </a:t>
            </a:r>
            <a:r>
              <a:rPr lang="ru-RU" sz="1500" spc="-5" dirty="0" smtClean="0"/>
              <a:t>конфликт</a:t>
            </a:r>
            <a:r>
              <a:rPr lang="ru-RU" sz="1500" spc="-20" dirty="0" smtClean="0"/>
              <a:t> </a:t>
            </a:r>
            <a:r>
              <a:rPr lang="ru-RU" sz="1500" spc="-5" dirty="0" smtClean="0"/>
              <a:t>интересов.</a:t>
            </a:r>
            <a:endParaRPr lang="ru-RU" sz="1500" dirty="0" smtClean="0"/>
          </a:p>
          <a:p>
            <a:pPr marL="108000" marR="313055" indent="457200">
              <a:spcBef>
                <a:spcPts val="0"/>
              </a:spcBef>
              <a:buFont typeface="Wingdings" pitchFamily="2" charset="2"/>
              <a:buChar char="Ø"/>
            </a:pPr>
            <a:r>
              <a:rPr lang="ru-RU" sz="1500" spc="-5" dirty="0" smtClean="0"/>
              <a:t>меры</a:t>
            </a:r>
            <a:r>
              <a:rPr lang="ru-RU" sz="1500" spc="-20" dirty="0" smtClean="0"/>
              <a:t> </a:t>
            </a:r>
            <a:r>
              <a:rPr lang="ru-RU" sz="1500" spc="-5" dirty="0" smtClean="0"/>
              <a:t>ответственности.</a:t>
            </a:r>
            <a:endParaRPr lang="ru-RU" sz="1500" dirty="0" smtClean="0"/>
          </a:p>
          <a:p>
            <a:pPr marL="72000"/>
            <a:endParaRPr lang="ru-RU" sz="15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323850" y="179389"/>
            <a:ext cx="8362950" cy="376237"/>
          </a:xfrm>
        </p:spPr>
        <p:txBody>
          <a:bodyPr/>
          <a:lstStyle/>
          <a:p>
            <a:pPr algn="r" eaLnBrk="1" hangingPunct="1"/>
            <a:r>
              <a:rPr lang="ru-RU" sz="2000" dirty="0" smtClean="0">
                <a:solidFill>
                  <a:schemeClr val="tx2"/>
                </a:solidFill>
                <a:latin typeface="Core Sans D 67 Cn Heavy"/>
                <a:cs typeface="Arial" pitchFamily="34" charset="0"/>
              </a:rPr>
              <a:t>                                                                                  </a:t>
            </a:r>
          </a:p>
        </p:txBody>
      </p:sp>
      <p:sp>
        <p:nvSpPr>
          <p:cNvPr id="6" name="Нижний колонтитул 5"/>
          <p:cNvSpPr>
            <a:spLocks noGrp="1"/>
          </p:cNvSpPr>
          <p:nvPr>
            <p:ph type="ftr" sz="quarter" idx="11"/>
          </p:nvPr>
        </p:nvSpPr>
        <p:spPr>
          <a:xfrm>
            <a:off x="647700" y="4659982"/>
            <a:ext cx="8496300" cy="338485"/>
          </a:xfrm>
        </p:spPr>
        <p:txBody>
          <a:bodyPr/>
          <a:lstStyle/>
          <a:p>
            <a:pPr algn="l">
              <a:defRPr/>
            </a:pPr>
            <a:r>
              <a:rPr lang="ru-RU" b="1" dirty="0">
                <a:solidFill>
                  <a:schemeClr val="tx2">
                    <a:lumMod val="75000"/>
                  </a:schemeClr>
                </a:solidFill>
                <a:latin typeface="Core Sans D 67 Cn Heavy" pitchFamily="34" charset="-52"/>
                <a:cs typeface="Arial" pitchFamily="34" charset="0"/>
              </a:rPr>
              <a:t>УЛЬЯНОВСКИЙ ГОСУДАРСТВЕННЫЙ УНИВЕРСИТЕТ                                                               		</a:t>
            </a:r>
            <a:r>
              <a:rPr lang="en-US" b="1" dirty="0" smtClean="0">
                <a:solidFill>
                  <a:schemeClr val="tx2">
                    <a:lumMod val="75000"/>
                  </a:schemeClr>
                </a:solidFill>
                <a:latin typeface="Core Sans D 67 Cn Heavy" pitchFamily="34" charset="-52"/>
                <a:cs typeface="Arial" pitchFamily="34" charset="0"/>
              </a:rPr>
              <a:t>        </a:t>
            </a:r>
          </a:p>
          <a:p>
            <a:pPr algn="l">
              <a:defRPr/>
            </a:pPr>
            <a:r>
              <a:rPr lang="en-US" b="1" dirty="0" smtClean="0">
                <a:solidFill>
                  <a:schemeClr val="tx2">
                    <a:lumMod val="75000"/>
                  </a:schemeClr>
                </a:solidFill>
                <a:latin typeface="Core Sans D 67 Cn Heavy" pitchFamily="34" charset="-52"/>
                <a:cs typeface="Arial" pitchFamily="34" charset="0"/>
              </a:rPr>
              <a:t>                                                                                                                                                                                </a:t>
            </a:r>
            <a:fld id="{3F211E3C-5522-4658-95B2-856041A60D47}" type="slidenum">
              <a:rPr lang="ru-RU" b="1" smtClean="0">
                <a:solidFill>
                  <a:schemeClr val="tx2"/>
                </a:solidFill>
                <a:latin typeface="Core Sans D 67 Cn Heavy" pitchFamily="34" charset="-52"/>
              </a:rPr>
              <a:pPr algn="l">
                <a:defRPr/>
              </a:pPr>
              <a:t>11</a:t>
            </a:fld>
            <a:endParaRPr lang="ru-RU" b="1" dirty="0">
              <a:solidFill>
                <a:schemeClr val="tx2"/>
              </a:solidFill>
              <a:latin typeface="Core Sans D 67 Cn Heavy" pitchFamily="34" charset="-52"/>
              <a:cs typeface="Arial" pitchFamily="34" charset="0"/>
            </a:endParaRPr>
          </a:p>
        </p:txBody>
      </p:sp>
      <p:pic>
        <p:nvPicPr>
          <p:cNvPr id="3080" name="Рисунок 28" descr="ulsu1.png"/>
          <p:cNvPicPr>
            <a:picLocks noChangeAspect="1"/>
          </p:cNvPicPr>
          <p:nvPr/>
        </p:nvPicPr>
        <p:blipFill>
          <a:blip r:embed="rId3" cstate="print"/>
          <a:srcRect/>
          <a:stretch>
            <a:fillRect/>
          </a:stretch>
        </p:blipFill>
        <p:spPr bwMode="auto">
          <a:xfrm>
            <a:off x="107504" y="4608069"/>
            <a:ext cx="465584" cy="465582"/>
          </a:xfrm>
          <a:prstGeom prst="rect">
            <a:avLst/>
          </a:prstGeom>
          <a:noFill/>
          <a:ln w="9525">
            <a:noFill/>
            <a:miter lim="800000"/>
            <a:headEnd/>
            <a:tailEnd/>
          </a:ln>
        </p:spPr>
      </p:pic>
      <p:sp>
        <p:nvSpPr>
          <p:cNvPr id="8" name="object 5"/>
          <p:cNvSpPr txBox="1"/>
          <p:nvPr/>
        </p:nvSpPr>
        <p:spPr>
          <a:xfrm>
            <a:off x="251520" y="627534"/>
            <a:ext cx="8892480" cy="536685"/>
          </a:xfrm>
          <a:prstGeom prst="rect">
            <a:avLst/>
          </a:prstGeom>
        </p:spPr>
        <p:txBody>
          <a:bodyPr vert="horz" wrap="square" lIns="0" tIns="13335" rIns="0" bIns="0" rtlCol="0">
            <a:spAutoFit/>
          </a:bodyPr>
          <a:lstStyle/>
          <a:p>
            <a:pPr marL="12700" marR="5080">
              <a:lnSpc>
                <a:spcPct val="100000"/>
              </a:lnSpc>
              <a:spcBef>
                <a:spcPts val="105"/>
              </a:spcBef>
            </a:pPr>
            <a:r>
              <a:rPr sz="1700" dirty="0"/>
              <a:t>В</a:t>
            </a:r>
            <a:r>
              <a:rPr sz="1700" spc="10" dirty="0"/>
              <a:t> </a:t>
            </a:r>
            <a:r>
              <a:rPr sz="1700" spc="-5" dirty="0"/>
              <a:t>октябре</a:t>
            </a:r>
            <a:r>
              <a:rPr sz="1700" dirty="0"/>
              <a:t> 2020</a:t>
            </a:r>
            <a:r>
              <a:rPr sz="1700" spc="-10" dirty="0"/>
              <a:t> </a:t>
            </a:r>
            <a:r>
              <a:rPr sz="1700" spc="-5" dirty="0"/>
              <a:t>года</a:t>
            </a:r>
            <a:r>
              <a:rPr sz="1700" spc="5" dirty="0"/>
              <a:t> </a:t>
            </a:r>
            <a:r>
              <a:rPr sz="1700" spc="-5" dirty="0"/>
              <a:t>Минтруд</a:t>
            </a:r>
            <a:r>
              <a:rPr sz="1700" spc="10" dirty="0"/>
              <a:t> </a:t>
            </a:r>
            <a:r>
              <a:rPr sz="1700" spc="-5" dirty="0"/>
              <a:t>России</a:t>
            </a:r>
            <a:r>
              <a:rPr sz="1700" spc="-15" dirty="0"/>
              <a:t> </a:t>
            </a:r>
            <a:r>
              <a:rPr sz="1700" spc="-5" dirty="0"/>
              <a:t>опубликовал</a:t>
            </a:r>
            <a:r>
              <a:rPr sz="1700" spc="25" dirty="0"/>
              <a:t> </a:t>
            </a:r>
            <a:r>
              <a:rPr sz="1700" b="1" spc="-5" dirty="0">
                <a:solidFill>
                  <a:srgbClr val="0000FF"/>
                </a:solidFill>
              </a:rPr>
              <a:t>Методические</a:t>
            </a:r>
            <a:r>
              <a:rPr sz="1700" b="1" spc="-15" dirty="0">
                <a:solidFill>
                  <a:srgbClr val="0000FF"/>
                </a:solidFill>
              </a:rPr>
              <a:t> </a:t>
            </a:r>
            <a:r>
              <a:rPr sz="1700" b="1" spc="-5" dirty="0">
                <a:solidFill>
                  <a:srgbClr val="0000FF"/>
                </a:solidFill>
              </a:rPr>
              <a:t>рекомендации</a:t>
            </a:r>
            <a:r>
              <a:rPr sz="1700" b="1" spc="-25" dirty="0">
                <a:solidFill>
                  <a:srgbClr val="0000FF"/>
                </a:solidFill>
              </a:rPr>
              <a:t> </a:t>
            </a:r>
            <a:r>
              <a:rPr sz="1700" b="1" dirty="0">
                <a:solidFill>
                  <a:srgbClr val="0000FF"/>
                </a:solidFill>
              </a:rPr>
              <a:t>по </a:t>
            </a:r>
            <a:r>
              <a:rPr sz="1700" b="1" spc="-585" dirty="0">
                <a:solidFill>
                  <a:srgbClr val="0000FF"/>
                </a:solidFill>
              </a:rPr>
              <a:t> </a:t>
            </a:r>
            <a:r>
              <a:rPr sz="1700" b="1" dirty="0">
                <a:solidFill>
                  <a:srgbClr val="0000FF"/>
                </a:solidFill>
              </a:rPr>
              <a:t>выявлению</a:t>
            </a:r>
            <a:r>
              <a:rPr sz="1700" b="1" spc="-35" dirty="0">
                <a:solidFill>
                  <a:srgbClr val="0000FF"/>
                </a:solidFill>
              </a:rPr>
              <a:t> </a:t>
            </a:r>
            <a:r>
              <a:rPr sz="1700" b="1" dirty="0">
                <a:solidFill>
                  <a:srgbClr val="0000FF"/>
                </a:solidFill>
              </a:rPr>
              <a:t>и</a:t>
            </a:r>
            <a:r>
              <a:rPr sz="1700" b="1" spc="-10" dirty="0">
                <a:solidFill>
                  <a:srgbClr val="0000FF"/>
                </a:solidFill>
              </a:rPr>
              <a:t> </a:t>
            </a:r>
            <a:r>
              <a:rPr sz="1700" b="1" spc="-5" dirty="0">
                <a:solidFill>
                  <a:srgbClr val="0000FF"/>
                </a:solidFill>
              </a:rPr>
              <a:t>минимизации</a:t>
            </a:r>
            <a:r>
              <a:rPr sz="1700" b="1" spc="-40" dirty="0">
                <a:solidFill>
                  <a:srgbClr val="0000FF"/>
                </a:solidFill>
              </a:rPr>
              <a:t> </a:t>
            </a:r>
            <a:r>
              <a:rPr sz="1700" b="1" dirty="0">
                <a:solidFill>
                  <a:srgbClr val="0000FF"/>
                </a:solidFill>
              </a:rPr>
              <a:t>коррупционных</a:t>
            </a:r>
            <a:r>
              <a:rPr sz="1700" b="1" spc="-45" dirty="0">
                <a:solidFill>
                  <a:srgbClr val="0000FF"/>
                </a:solidFill>
              </a:rPr>
              <a:t> </a:t>
            </a:r>
            <a:r>
              <a:rPr sz="1700" b="1" dirty="0">
                <a:solidFill>
                  <a:srgbClr val="0000FF"/>
                </a:solidFill>
              </a:rPr>
              <a:t>рисков при</a:t>
            </a:r>
            <a:r>
              <a:rPr sz="1700" b="1" spc="-10" dirty="0">
                <a:solidFill>
                  <a:srgbClr val="0000FF"/>
                </a:solidFill>
              </a:rPr>
              <a:t> </a:t>
            </a:r>
            <a:r>
              <a:rPr sz="1700" b="1" dirty="0">
                <a:solidFill>
                  <a:srgbClr val="0000FF"/>
                </a:solidFill>
              </a:rPr>
              <a:t>осуществлении</a:t>
            </a:r>
            <a:r>
              <a:rPr sz="1700" b="1" spc="-10" dirty="0">
                <a:solidFill>
                  <a:srgbClr val="0000FF"/>
                </a:solidFill>
              </a:rPr>
              <a:t> </a:t>
            </a:r>
            <a:r>
              <a:rPr sz="1700" b="1" dirty="0">
                <a:solidFill>
                  <a:srgbClr val="0000FF"/>
                </a:solidFill>
              </a:rPr>
              <a:t>закупок</a:t>
            </a:r>
            <a:endParaRPr sz="1700" dirty="0">
              <a:solidFill>
                <a:srgbClr val="0000FF"/>
              </a:solidFill>
            </a:endParaRPr>
          </a:p>
        </p:txBody>
      </p:sp>
      <p:graphicFrame>
        <p:nvGraphicFramePr>
          <p:cNvPr id="9" name="Таблица 8"/>
          <p:cNvGraphicFramePr>
            <a:graphicFrameLocks noGrp="1"/>
          </p:cNvGraphicFramePr>
          <p:nvPr/>
        </p:nvGraphicFramePr>
        <p:xfrm>
          <a:off x="0" y="0"/>
          <a:ext cx="8964488" cy="670560"/>
        </p:xfrm>
        <a:graphic>
          <a:graphicData uri="http://schemas.openxmlformats.org/drawingml/2006/table">
            <a:tbl>
              <a:tblPr firstRow="1" bandRow="1">
                <a:tableStyleId>{2D5ABB26-0587-4C30-8999-92F81FD0307C}</a:tableStyleId>
              </a:tblPr>
              <a:tblGrid>
                <a:gridCol w="8964488">
                  <a:extLst>
                    <a:ext uri="{9D8B030D-6E8A-4147-A177-3AD203B41FA5}"/>
                  </a:extLst>
                </a:gridCol>
              </a:tblGrid>
              <a:tr h="2431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1" i="0" u="sng" strike="noStrike" kern="1200" cap="none" spc="0" normalizeH="0" baseline="0" noProof="0" dirty="0" smtClean="0">
                          <a:ln>
                            <a:noFill/>
                          </a:ln>
                          <a:solidFill>
                            <a:srgbClr val="0000FF"/>
                          </a:solidFill>
                          <a:effectLst/>
                          <a:uLnTx/>
                          <a:uFillTx/>
                          <a:latin typeface="Arial" pitchFamily="34" charset="0"/>
                          <a:ea typeface="+mn-ea"/>
                          <a:cs typeface="Arial" pitchFamily="34" charset="0"/>
                        </a:rPr>
                        <a:t>Методические рекомендации - 2</a:t>
                      </a:r>
                      <a:endParaRPr kumimoji="0" lang="ru-RU" sz="2000" b="1" i="0" u="sng" strike="noStrike" kern="1200" cap="none" spc="-5" normalizeH="0" baseline="0" noProof="0" dirty="0" smtClean="0">
                        <a:ln>
                          <a:noFill/>
                        </a:ln>
                        <a:solidFill>
                          <a:srgbClr val="0000FF"/>
                        </a:solidFill>
                        <a:effectLst/>
                        <a:uLnTx/>
                        <a:uFillTx/>
                        <a:latin typeface="Arial" pitchFamily="34" charset="0"/>
                        <a:ea typeface="+mn-ea"/>
                        <a:cs typeface="Arial" pitchFamily="34" charset="0"/>
                      </a:endParaRPr>
                    </a:p>
                  </a:txBody>
                  <a:tcPr>
                    <a:lnB w="12700" cap="flat" cmpd="sng" algn="ctr">
                      <a:solidFill>
                        <a:schemeClr val="tx2"/>
                      </a:solidFill>
                      <a:prstDash val="solid"/>
                      <a:round/>
                      <a:headEnd type="none" w="med" len="med"/>
                      <a:tailEnd type="none" w="med" len="med"/>
                    </a:lnB>
                  </a:tcPr>
                </a:tc>
                <a:extLst>
                  <a:ext uri="{0D108BD9-81ED-4DB2-BD59-A6C34878D82A}"/>
                </a:extLst>
              </a:tr>
              <a:tr h="168345">
                <a:tc>
                  <a:txBody>
                    <a:bodyPr/>
                    <a:lstStyle/>
                    <a:p>
                      <a:pPr algn="l"/>
                      <a:endParaRPr lang="ru-RU" sz="1200" dirty="0">
                        <a:solidFill>
                          <a:schemeClr val="tx2"/>
                        </a:solidFill>
                        <a:latin typeface="Core Sans D 67 Cn Heavy" pitchFamily="34" charset="-52"/>
                      </a:endParaRPr>
                    </a:p>
                  </a:txBody>
                  <a:tcP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extLst>
              </a:tr>
            </a:tbl>
          </a:graphicData>
        </a:graphic>
      </p:graphicFrame>
      <p:sp>
        <p:nvSpPr>
          <p:cNvPr id="11" name="Прямоугольник 10"/>
          <p:cNvSpPr/>
          <p:nvPr/>
        </p:nvSpPr>
        <p:spPr>
          <a:xfrm>
            <a:off x="323528" y="1203598"/>
            <a:ext cx="8640960" cy="2939266"/>
          </a:xfrm>
          <a:prstGeom prst="rect">
            <a:avLst/>
          </a:prstGeom>
        </p:spPr>
        <p:txBody>
          <a:bodyPr wrap="square">
            <a:spAutoFit/>
          </a:bodyPr>
          <a:lstStyle/>
          <a:p>
            <a:pPr marL="299085" indent="-287020">
              <a:lnSpc>
                <a:spcPct val="100000"/>
              </a:lnSpc>
              <a:spcBef>
                <a:spcPts val="105"/>
              </a:spcBef>
              <a:buFont typeface="Wingdings"/>
              <a:buChar char=""/>
              <a:tabLst>
                <a:tab pos="299720" algn="l"/>
              </a:tabLst>
            </a:pPr>
            <a:r>
              <a:rPr lang="ru-RU" sz="1500" dirty="0" smtClean="0">
                <a:uFill>
                  <a:solidFill>
                    <a:srgbClr val="000000"/>
                  </a:solidFill>
                </a:uFill>
              </a:rPr>
              <a:t>При</a:t>
            </a:r>
            <a:r>
              <a:rPr lang="ru-RU" sz="1500" spc="-20" dirty="0" smtClean="0">
                <a:uFill>
                  <a:solidFill>
                    <a:srgbClr val="000000"/>
                  </a:solidFill>
                </a:uFill>
              </a:rPr>
              <a:t> </a:t>
            </a:r>
            <a:r>
              <a:rPr lang="ru-RU" sz="1500" dirty="0" smtClean="0">
                <a:uFill>
                  <a:solidFill>
                    <a:srgbClr val="000000"/>
                  </a:solidFill>
                </a:uFill>
              </a:rPr>
              <a:t>любых</a:t>
            </a:r>
            <a:r>
              <a:rPr lang="ru-RU" sz="1500" spc="-15" dirty="0" smtClean="0">
                <a:uFill>
                  <a:solidFill>
                    <a:srgbClr val="000000"/>
                  </a:solidFill>
                </a:uFill>
              </a:rPr>
              <a:t> </a:t>
            </a:r>
            <a:r>
              <a:rPr lang="ru-RU" sz="1500" spc="-5" dirty="0" smtClean="0">
                <a:uFill>
                  <a:solidFill>
                    <a:srgbClr val="000000"/>
                  </a:solidFill>
                </a:uFill>
              </a:rPr>
              <a:t>изменениях</a:t>
            </a:r>
            <a:r>
              <a:rPr lang="ru-RU" sz="1500" spc="-20" dirty="0" smtClean="0">
                <a:uFill>
                  <a:solidFill>
                    <a:srgbClr val="000000"/>
                  </a:solidFill>
                </a:uFill>
              </a:rPr>
              <a:t> </a:t>
            </a:r>
            <a:r>
              <a:rPr lang="ru-RU" sz="1500" spc="-5" dirty="0" smtClean="0">
                <a:uFill>
                  <a:solidFill>
                    <a:srgbClr val="000000"/>
                  </a:solidFill>
                </a:uFill>
              </a:rPr>
              <a:t>законодательства</a:t>
            </a:r>
            <a:r>
              <a:rPr lang="ru-RU" sz="1500" spc="-35" dirty="0" smtClean="0">
                <a:uFill>
                  <a:solidFill>
                    <a:srgbClr val="000000"/>
                  </a:solidFill>
                </a:uFill>
              </a:rPr>
              <a:t> </a:t>
            </a:r>
            <a:r>
              <a:rPr lang="ru-RU" sz="1500" dirty="0" smtClean="0">
                <a:uFill>
                  <a:solidFill>
                    <a:srgbClr val="000000"/>
                  </a:solidFill>
                </a:uFill>
              </a:rPr>
              <a:t>о закупках </a:t>
            </a:r>
            <a:r>
              <a:rPr lang="ru-RU" sz="1500" dirty="0" smtClean="0"/>
              <a:t>и</a:t>
            </a:r>
            <a:r>
              <a:rPr lang="ru-RU" sz="1500" spc="-15" dirty="0" smtClean="0"/>
              <a:t> </a:t>
            </a:r>
            <a:r>
              <a:rPr lang="ru-RU" sz="1500" spc="-5" dirty="0" smtClean="0"/>
              <a:t>штатного расписания</a:t>
            </a:r>
            <a:r>
              <a:rPr lang="ru-RU" sz="1500" spc="-25" dirty="0" smtClean="0"/>
              <a:t> </a:t>
            </a:r>
            <a:r>
              <a:rPr lang="ru-RU" sz="1500" spc="-5" dirty="0" smtClean="0"/>
              <a:t>целесообразно </a:t>
            </a:r>
            <a:r>
              <a:rPr lang="ru-RU" sz="1500" dirty="0" smtClean="0"/>
              <a:t>производить</a:t>
            </a:r>
            <a:r>
              <a:rPr lang="ru-RU" sz="1500" spc="-15" dirty="0" smtClean="0"/>
              <a:t> </a:t>
            </a:r>
            <a:r>
              <a:rPr lang="ru-RU" sz="1500" spc="-5" dirty="0" smtClean="0"/>
              <a:t>оценку</a:t>
            </a:r>
            <a:r>
              <a:rPr lang="ru-RU" sz="1500" spc="5" dirty="0" smtClean="0"/>
              <a:t> </a:t>
            </a:r>
            <a:r>
              <a:rPr lang="ru-RU" sz="1500" spc="-5" dirty="0" smtClean="0"/>
              <a:t>коррупционных</a:t>
            </a:r>
            <a:r>
              <a:rPr lang="ru-RU" sz="1500" spc="-25" dirty="0" smtClean="0"/>
              <a:t> </a:t>
            </a:r>
            <a:r>
              <a:rPr lang="ru-RU" sz="1500" spc="-5" dirty="0" smtClean="0"/>
              <a:t>рисков</a:t>
            </a:r>
            <a:r>
              <a:rPr lang="ru-RU" sz="1500" spc="5" dirty="0" smtClean="0"/>
              <a:t> </a:t>
            </a:r>
            <a:r>
              <a:rPr lang="ru-RU" sz="1500" dirty="0" smtClean="0"/>
              <a:t>в </a:t>
            </a:r>
            <a:r>
              <a:rPr lang="ru-RU" sz="1500" spc="-5" dirty="0" smtClean="0"/>
              <a:t>закупках;</a:t>
            </a:r>
            <a:endParaRPr lang="ru-RU" sz="1500" dirty="0" smtClean="0"/>
          </a:p>
          <a:p>
            <a:pPr marL="299085" marR="983615" indent="-287020">
              <a:lnSpc>
                <a:spcPct val="100000"/>
              </a:lnSpc>
              <a:spcBef>
                <a:spcPts val="600"/>
              </a:spcBef>
              <a:buFont typeface="Wingdings"/>
              <a:buChar char=""/>
              <a:tabLst>
                <a:tab pos="299720" algn="l"/>
              </a:tabLst>
            </a:pPr>
            <a:r>
              <a:rPr lang="ru-RU" sz="1500" spc="-5" dirty="0" smtClean="0"/>
              <a:t>Рекомендуется постоянный</a:t>
            </a:r>
            <a:r>
              <a:rPr lang="ru-RU" sz="1500" spc="5" dirty="0" smtClean="0"/>
              <a:t> </a:t>
            </a:r>
            <a:r>
              <a:rPr lang="ru-RU" sz="1500" spc="-5" dirty="0" smtClean="0"/>
              <a:t>мониторинг </a:t>
            </a:r>
            <a:r>
              <a:rPr lang="ru-RU" sz="1500" spc="-590" dirty="0" smtClean="0"/>
              <a:t> </a:t>
            </a:r>
            <a:r>
              <a:rPr lang="ru-RU" sz="1500" spc="-5" dirty="0" smtClean="0"/>
              <a:t>коррупционных</a:t>
            </a:r>
            <a:r>
              <a:rPr lang="ru-RU" sz="1500" spc="-35" dirty="0" smtClean="0"/>
              <a:t> </a:t>
            </a:r>
            <a:r>
              <a:rPr lang="ru-RU" sz="1500" spc="-5" dirty="0" smtClean="0"/>
              <a:t>рисков</a:t>
            </a:r>
          </a:p>
          <a:p>
            <a:pPr marL="299085" marR="983615" indent="-287020">
              <a:lnSpc>
                <a:spcPct val="100000"/>
              </a:lnSpc>
              <a:spcBef>
                <a:spcPts val="600"/>
              </a:spcBef>
              <a:buFont typeface="Wingdings"/>
              <a:buChar char=""/>
              <a:tabLst>
                <a:tab pos="299720" algn="l"/>
              </a:tabLst>
            </a:pPr>
            <a:r>
              <a:rPr lang="ru-RU" sz="1500" dirty="0" smtClean="0"/>
              <a:t>На</a:t>
            </a:r>
            <a:r>
              <a:rPr lang="ru-RU" sz="1500" spc="5" dirty="0" smtClean="0"/>
              <a:t> </a:t>
            </a:r>
            <a:r>
              <a:rPr lang="ru-RU" sz="1500" spc="-5" dirty="0" smtClean="0"/>
              <a:t>основе</a:t>
            </a:r>
            <a:r>
              <a:rPr lang="ru-RU" sz="1500" spc="5" dirty="0" smtClean="0"/>
              <a:t> </a:t>
            </a:r>
            <a:r>
              <a:rPr lang="ru-RU" sz="1500" spc="-5" dirty="0" smtClean="0"/>
              <a:t>прохождения</a:t>
            </a:r>
            <a:r>
              <a:rPr lang="ru-RU" sz="1500" spc="-25" dirty="0" smtClean="0"/>
              <a:t> </a:t>
            </a:r>
            <a:r>
              <a:rPr lang="ru-RU" sz="1500" spc="-5" dirty="0" smtClean="0"/>
              <a:t>этапов</a:t>
            </a:r>
            <a:r>
              <a:rPr lang="ru-RU" sz="1500" spc="5" dirty="0" smtClean="0"/>
              <a:t> анализа коррупционных рисков проводится </a:t>
            </a:r>
            <a:r>
              <a:rPr lang="ru-RU" sz="1500" dirty="0" smtClean="0">
                <a:uFill>
                  <a:solidFill>
                    <a:srgbClr val="000000"/>
                  </a:solidFill>
                </a:uFill>
              </a:rPr>
              <a:t>ранжирование</a:t>
            </a:r>
            <a:r>
              <a:rPr lang="ru-RU" sz="1500" spc="-45" dirty="0" smtClean="0">
                <a:uFill>
                  <a:solidFill>
                    <a:srgbClr val="000000"/>
                  </a:solidFill>
                </a:uFill>
              </a:rPr>
              <a:t> </a:t>
            </a:r>
            <a:r>
              <a:rPr lang="ru-RU" sz="1500" dirty="0" smtClean="0">
                <a:uFill>
                  <a:solidFill>
                    <a:srgbClr val="000000"/>
                  </a:solidFill>
                </a:uFill>
              </a:rPr>
              <a:t>коррупционных</a:t>
            </a:r>
            <a:r>
              <a:rPr lang="ru-RU" sz="1500" spc="-55" dirty="0" smtClean="0">
                <a:uFill>
                  <a:solidFill>
                    <a:srgbClr val="000000"/>
                  </a:solidFill>
                </a:uFill>
              </a:rPr>
              <a:t> </a:t>
            </a:r>
            <a:r>
              <a:rPr lang="ru-RU" sz="1500" dirty="0" smtClean="0">
                <a:uFill>
                  <a:solidFill>
                    <a:srgbClr val="000000"/>
                  </a:solidFill>
                </a:uFill>
              </a:rPr>
              <a:t>рисков и </a:t>
            </a:r>
            <a:r>
              <a:rPr lang="ru-RU" sz="1500" spc="-5" dirty="0" smtClean="0"/>
              <a:t>составляется</a:t>
            </a:r>
            <a:r>
              <a:rPr lang="ru-RU" sz="1500" spc="25" dirty="0" smtClean="0"/>
              <a:t> </a:t>
            </a:r>
            <a:r>
              <a:rPr lang="ru-RU" sz="1500" spc="-5" dirty="0" smtClean="0">
                <a:uFill>
                  <a:solidFill>
                    <a:srgbClr val="000000"/>
                  </a:solidFill>
                </a:uFill>
              </a:rPr>
              <a:t>матрица</a:t>
            </a:r>
            <a:r>
              <a:rPr lang="ru-RU" sz="1500" spc="-20" dirty="0" smtClean="0">
                <a:uFill>
                  <a:solidFill>
                    <a:srgbClr val="000000"/>
                  </a:solidFill>
                </a:uFill>
              </a:rPr>
              <a:t> к</a:t>
            </a:r>
            <a:r>
              <a:rPr lang="ru-RU" sz="1500" dirty="0" smtClean="0">
                <a:uFill>
                  <a:solidFill>
                    <a:srgbClr val="000000"/>
                  </a:solidFill>
                </a:uFill>
              </a:rPr>
              <a:t>оррупционных</a:t>
            </a:r>
            <a:r>
              <a:rPr lang="ru-RU" sz="1500" spc="-30" dirty="0" smtClean="0">
                <a:uFill>
                  <a:solidFill>
                    <a:srgbClr val="000000"/>
                  </a:solidFill>
                </a:uFill>
              </a:rPr>
              <a:t> </a:t>
            </a:r>
            <a:r>
              <a:rPr lang="ru-RU" sz="1500" dirty="0" smtClean="0">
                <a:uFill>
                  <a:solidFill>
                    <a:srgbClr val="000000"/>
                  </a:solidFill>
                </a:uFill>
              </a:rPr>
              <a:t>рисков;</a:t>
            </a:r>
            <a:endParaRPr lang="ru-RU" sz="1500" dirty="0" smtClean="0"/>
          </a:p>
          <a:p>
            <a:pPr marL="299085" marR="326390" indent="-287020">
              <a:lnSpc>
                <a:spcPct val="100000"/>
              </a:lnSpc>
              <a:spcBef>
                <a:spcPts val="600"/>
              </a:spcBef>
              <a:buFont typeface="Wingdings"/>
              <a:buChar char=""/>
              <a:tabLst>
                <a:tab pos="299720" algn="l"/>
              </a:tabLst>
            </a:pPr>
            <a:r>
              <a:rPr lang="ru-RU" sz="1500" dirty="0" smtClean="0"/>
              <a:t>На </a:t>
            </a:r>
            <a:r>
              <a:rPr lang="ru-RU" sz="1500" spc="-5" dirty="0" smtClean="0"/>
              <a:t>основе этого </a:t>
            </a:r>
            <a:r>
              <a:rPr lang="ru-RU" sz="1500" spc="-5" dirty="0" smtClean="0">
                <a:uFill>
                  <a:solidFill>
                    <a:srgbClr val="000000"/>
                  </a:solidFill>
                </a:uFill>
              </a:rPr>
              <a:t>разрабатываются </a:t>
            </a:r>
            <a:r>
              <a:rPr lang="ru-RU" sz="1500" spc="-590" dirty="0" smtClean="0"/>
              <a:t> </a:t>
            </a:r>
            <a:r>
              <a:rPr lang="ru-RU" sz="1500" spc="-5" dirty="0" smtClean="0">
                <a:uFill>
                  <a:solidFill>
                    <a:srgbClr val="000000"/>
                  </a:solidFill>
                </a:uFill>
              </a:rPr>
              <a:t>мероприятия</a:t>
            </a:r>
            <a:r>
              <a:rPr lang="ru-RU" sz="1500" spc="-30" dirty="0" smtClean="0">
                <a:uFill>
                  <a:solidFill>
                    <a:srgbClr val="000000"/>
                  </a:solidFill>
                </a:uFill>
              </a:rPr>
              <a:t> </a:t>
            </a:r>
            <a:r>
              <a:rPr lang="ru-RU" sz="1500" dirty="0" smtClean="0">
                <a:uFill>
                  <a:solidFill>
                    <a:srgbClr val="000000"/>
                  </a:solidFill>
                </a:uFill>
              </a:rPr>
              <a:t>по</a:t>
            </a:r>
            <a:r>
              <a:rPr lang="ru-RU" sz="1500" spc="-15" dirty="0" smtClean="0">
                <a:uFill>
                  <a:solidFill>
                    <a:srgbClr val="000000"/>
                  </a:solidFill>
                </a:uFill>
              </a:rPr>
              <a:t> </a:t>
            </a:r>
            <a:r>
              <a:rPr lang="ru-RU" sz="1500" dirty="0" smtClean="0">
                <a:uFill>
                  <a:solidFill>
                    <a:srgbClr val="000000"/>
                  </a:solidFill>
                </a:uFill>
              </a:rPr>
              <a:t>снижению коррупционных рисков;</a:t>
            </a:r>
          </a:p>
          <a:p>
            <a:pPr marL="299085" marR="326390" indent="-287020">
              <a:spcBef>
                <a:spcPts val="600"/>
              </a:spcBef>
              <a:buFont typeface="Wingdings"/>
              <a:buChar char=""/>
              <a:tabLst>
                <a:tab pos="299720" algn="l"/>
              </a:tabLst>
            </a:pPr>
            <a:r>
              <a:rPr lang="ru-RU" sz="1500" spc="-5" dirty="0" smtClean="0"/>
              <a:t>В результате</a:t>
            </a:r>
            <a:r>
              <a:rPr lang="ru-RU" sz="1500" spc="-10" dirty="0" smtClean="0"/>
              <a:t> использования</a:t>
            </a:r>
            <a:r>
              <a:rPr lang="ru-RU" sz="1500" spc="5" dirty="0" smtClean="0"/>
              <a:t> </a:t>
            </a:r>
            <a:r>
              <a:rPr lang="ru-RU" sz="1500" spc="-5" dirty="0" err="1" smtClean="0"/>
              <a:t>МетодРекомендаций</a:t>
            </a:r>
            <a:r>
              <a:rPr lang="ru-RU" sz="1500" spc="10" dirty="0" smtClean="0"/>
              <a:t> </a:t>
            </a:r>
            <a:r>
              <a:rPr lang="ru-RU" sz="1500" spc="-5" dirty="0" smtClean="0"/>
              <a:t>должен быть</a:t>
            </a:r>
            <a:r>
              <a:rPr lang="ru-RU" sz="1500" spc="5" dirty="0" smtClean="0"/>
              <a:t> </a:t>
            </a:r>
            <a:r>
              <a:rPr lang="ru-RU" sz="1500" spc="-5" dirty="0" smtClean="0"/>
              <a:t>обеспечен единый  подход</a:t>
            </a:r>
            <a:r>
              <a:rPr lang="ru-RU" sz="1500" spc="15" dirty="0" smtClean="0"/>
              <a:t> </a:t>
            </a:r>
            <a:r>
              <a:rPr lang="ru-RU" sz="1500" dirty="0" smtClean="0"/>
              <a:t>к</a:t>
            </a:r>
            <a:r>
              <a:rPr lang="ru-RU" sz="1500" spc="-5" dirty="0" smtClean="0"/>
              <a:t> организации</a:t>
            </a:r>
            <a:r>
              <a:rPr lang="ru-RU" sz="1500" spc="5" dirty="0" smtClean="0"/>
              <a:t> </a:t>
            </a:r>
            <a:r>
              <a:rPr lang="ru-RU" sz="1500" spc="-5" dirty="0" smtClean="0"/>
              <a:t>работы</a:t>
            </a:r>
            <a:r>
              <a:rPr lang="ru-RU" sz="1500" spc="25" dirty="0" smtClean="0"/>
              <a:t> </a:t>
            </a:r>
            <a:r>
              <a:rPr lang="ru-RU" sz="1500" spc="-5" dirty="0" smtClean="0"/>
              <a:t>по выявлению</a:t>
            </a:r>
            <a:r>
              <a:rPr lang="ru-RU" sz="1500" spc="20" dirty="0" smtClean="0"/>
              <a:t> </a:t>
            </a:r>
            <a:r>
              <a:rPr lang="ru-RU" sz="1500" spc="-5" dirty="0" smtClean="0"/>
              <a:t>коррупционных</a:t>
            </a:r>
            <a:r>
              <a:rPr lang="ru-RU" sz="1500" spc="-25" dirty="0" smtClean="0"/>
              <a:t> </a:t>
            </a:r>
            <a:r>
              <a:rPr lang="ru-RU" sz="1500" spc="-5" dirty="0" smtClean="0"/>
              <a:t>рисков, возникающих</a:t>
            </a:r>
            <a:r>
              <a:rPr lang="ru-RU" sz="1500" spc="-15" dirty="0" smtClean="0"/>
              <a:t> </a:t>
            </a:r>
            <a:r>
              <a:rPr lang="ru-RU" sz="1500" spc="-5" dirty="0" smtClean="0"/>
              <a:t>на</a:t>
            </a:r>
            <a:r>
              <a:rPr lang="ru-RU" sz="1500" spc="-15" dirty="0" smtClean="0"/>
              <a:t> </a:t>
            </a:r>
            <a:r>
              <a:rPr lang="ru-RU" sz="1500" spc="-5" dirty="0" smtClean="0"/>
              <a:t>разных</a:t>
            </a:r>
            <a:r>
              <a:rPr lang="ru-RU" sz="1500" spc="-15" dirty="0" smtClean="0"/>
              <a:t> </a:t>
            </a:r>
            <a:r>
              <a:rPr lang="ru-RU" sz="1500" dirty="0" smtClean="0"/>
              <a:t>этапах</a:t>
            </a:r>
            <a:r>
              <a:rPr lang="ru-RU" sz="1500" spc="-25" dirty="0" smtClean="0"/>
              <a:t> </a:t>
            </a:r>
            <a:r>
              <a:rPr lang="ru-RU" sz="1500" spc="-5" dirty="0" smtClean="0"/>
              <a:t>закупочной деятельности, а также </a:t>
            </a:r>
            <a:r>
              <a:rPr lang="ru-RU" sz="1500" dirty="0" smtClean="0"/>
              <a:t>разработке </a:t>
            </a:r>
            <a:r>
              <a:rPr lang="ru-RU" sz="1500" spc="-5" dirty="0" smtClean="0"/>
              <a:t>карты коррупционных рисков, возникающих </a:t>
            </a:r>
            <a:r>
              <a:rPr lang="ru-RU" sz="1500" dirty="0" smtClean="0"/>
              <a:t>при </a:t>
            </a:r>
            <a:r>
              <a:rPr lang="ru-RU" sz="1500" spc="-5" dirty="0" smtClean="0"/>
              <a:t>осуществлении </a:t>
            </a:r>
            <a:r>
              <a:rPr lang="ru-RU" sz="1500" spc="-590" dirty="0" smtClean="0"/>
              <a:t> </a:t>
            </a:r>
            <a:r>
              <a:rPr lang="ru-RU" sz="1500" spc="-5" dirty="0" smtClean="0"/>
              <a:t>закупок </a:t>
            </a:r>
            <a:r>
              <a:rPr lang="ru-RU" sz="1500" dirty="0" smtClean="0"/>
              <a:t>и</a:t>
            </a:r>
            <a:r>
              <a:rPr lang="ru-RU" sz="1500" spc="-15" dirty="0" smtClean="0"/>
              <a:t> </a:t>
            </a:r>
            <a:r>
              <a:rPr lang="ru-RU" sz="1500" spc="-5" dirty="0" smtClean="0"/>
              <a:t>мер</a:t>
            </a:r>
            <a:r>
              <a:rPr lang="ru-RU" sz="1500" dirty="0" smtClean="0"/>
              <a:t> по</a:t>
            </a:r>
            <a:r>
              <a:rPr lang="ru-RU" sz="1500" spc="-15" dirty="0" smtClean="0"/>
              <a:t> </a:t>
            </a:r>
            <a:r>
              <a:rPr lang="ru-RU" sz="1500" spc="-5" dirty="0" smtClean="0"/>
              <a:t>их</a:t>
            </a:r>
            <a:r>
              <a:rPr lang="ru-RU" sz="1500" spc="-15" dirty="0" smtClean="0"/>
              <a:t> </a:t>
            </a:r>
            <a:r>
              <a:rPr lang="ru-RU" sz="1500" spc="-5" dirty="0" smtClean="0"/>
              <a:t>минимизации.</a:t>
            </a:r>
            <a:endParaRPr lang="ru-RU" dirty="0">
              <a:latin typeface="Trebuchet MS"/>
              <a:cs typeface="Trebuchet M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323850" y="179389"/>
            <a:ext cx="8362950" cy="376237"/>
          </a:xfrm>
        </p:spPr>
        <p:txBody>
          <a:bodyPr/>
          <a:lstStyle/>
          <a:p>
            <a:pPr algn="r" eaLnBrk="1" hangingPunct="1"/>
            <a:r>
              <a:rPr lang="ru-RU" sz="2000" dirty="0" smtClean="0">
                <a:solidFill>
                  <a:schemeClr val="tx2"/>
                </a:solidFill>
                <a:latin typeface="Core Sans D 67 Cn Heavy"/>
                <a:cs typeface="Arial" pitchFamily="34" charset="0"/>
              </a:rPr>
              <a:t>                                                                                  </a:t>
            </a:r>
          </a:p>
        </p:txBody>
      </p:sp>
      <p:sp>
        <p:nvSpPr>
          <p:cNvPr id="6" name="Нижний колонтитул 5"/>
          <p:cNvSpPr>
            <a:spLocks noGrp="1"/>
          </p:cNvSpPr>
          <p:nvPr>
            <p:ph type="ftr" sz="quarter" idx="11"/>
          </p:nvPr>
        </p:nvSpPr>
        <p:spPr>
          <a:xfrm>
            <a:off x="647700" y="4659982"/>
            <a:ext cx="8496300" cy="338485"/>
          </a:xfrm>
        </p:spPr>
        <p:txBody>
          <a:bodyPr/>
          <a:lstStyle/>
          <a:p>
            <a:pPr algn="l">
              <a:defRPr/>
            </a:pPr>
            <a:r>
              <a:rPr lang="ru-RU" b="1" dirty="0">
                <a:solidFill>
                  <a:schemeClr val="tx2">
                    <a:lumMod val="75000"/>
                  </a:schemeClr>
                </a:solidFill>
                <a:latin typeface="Core Sans D 67 Cn Heavy" pitchFamily="34" charset="-52"/>
                <a:cs typeface="Arial" pitchFamily="34" charset="0"/>
              </a:rPr>
              <a:t>УЛЬЯНОВСКИЙ ГОСУДАРСТВЕННЫЙ УНИВЕРСИТЕТ                                                               		</a:t>
            </a:r>
            <a:r>
              <a:rPr lang="en-US" b="1" dirty="0" smtClean="0">
                <a:solidFill>
                  <a:schemeClr val="tx2">
                    <a:lumMod val="75000"/>
                  </a:schemeClr>
                </a:solidFill>
                <a:latin typeface="Core Sans D 67 Cn Heavy" pitchFamily="34" charset="-52"/>
                <a:cs typeface="Arial" pitchFamily="34" charset="0"/>
              </a:rPr>
              <a:t>        </a:t>
            </a:r>
          </a:p>
          <a:p>
            <a:pPr algn="l">
              <a:defRPr/>
            </a:pPr>
            <a:r>
              <a:rPr lang="en-US" b="1" dirty="0" smtClean="0">
                <a:solidFill>
                  <a:schemeClr val="tx2">
                    <a:lumMod val="75000"/>
                  </a:schemeClr>
                </a:solidFill>
                <a:latin typeface="Core Sans D 67 Cn Heavy" pitchFamily="34" charset="-52"/>
                <a:cs typeface="Arial" pitchFamily="34" charset="0"/>
              </a:rPr>
              <a:t>                                                                                                                                                                                </a:t>
            </a:r>
            <a:fld id="{3F211E3C-5522-4658-95B2-856041A60D47}" type="slidenum">
              <a:rPr lang="ru-RU" b="1" smtClean="0">
                <a:solidFill>
                  <a:schemeClr val="tx2"/>
                </a:solidFill>
                <a:latin typeface="Core Sans D 67 Cn Heavy" pitchFamily="34" charset="-52"/>
              </a:rPr>
              <a:pPr algn="l">
                <a:defRPr/>
              </a:pPr>
              <a:t>12</a:t>
            </a:fld>
            <a:endParaRPr lang="ru-RU" b="1" dirty="0">
              <a:solidFill>
                <a:schemeClr val="tx2"/>
              </a:solidFill>
              <a:latin typeface="Core Sans D 67 Cn Heavy" pitchFamily="34" charset="-52"/>
              <a:cs typeface="Arial" pitchFamily="34" charset="0"/>
            </a:endParaRPr>
          </a:p>
        </p:txBody>
      </p:sp>
      <p:pic>
        <p:nvPicPr>
          <p:cNvPr id="3080" name="Рисунок 28" descr="ulsu1.png"/>
          <p:cNvPicPr>
            <a:picLocks noChangeAspect="1"/>
          </p:cNvPicPr>
          <p:nvPr/>
        </p:nvPicPr>
        <p:blipFill>
          <a:blip r:embed="rId3" cstate="print"/>
          <a:srcRect/>
          <a:stretch>
            <a:fillRect/>
          </a:stretch>
        </p:blipFill>
        <p:spPr bwMode="auto">
          <a:xfrm>
            <a:off x="107504" y="4608069"/>
            <a:ext cx="465584" cy="465582"/>
          </a:xfrm>
          <a:prstGeom prst="rect">
            <a:avLst/>
          </a:prstGeom>
          <a:noFill/>
          <a:ln w="9525">
            <a:noFill/>
            <a:miter lim="800000"/>
            <a:headEnd/>
            <a:tailEnd/>
          </a:ln>
        </p:spPr>
      </p:pic>
      <p:sp>
        <p:nvSpPr>
          <p:cNvPr id="9" name="object 4"/>
          <p:cNvSpPr txBox="1"/>
          <p:nvPr/>
        </p:nvSpPr>
        <p:spPr>
          <a:xfrm>
            <a:off x="251520" y="483518"/>
            <a:ext cx="8892480" cy="2499402"/>
          </a:xfrm>
          <a:prstGeom prst="rect">
            <a:avLst/>
          </a:prstGeom>
        </p:spPr>
        <p:txBody>
          <a:bodyPr vert="horz" wrap="square" lIns="0" tIns="11430" rIns="0" bIns="0" rtlCol="0">
            <a:spAutoFit/>
          </a:bodyPr>
          <a:lstStyle/>
          <a:p>
            <a:pPr>
              <a:lnSpc>
                <a:spcPct val="100000"/>
              </a:lnSpc>
              <a:spcBef>
                <a:spcPts val="5"/>
              </a:spcBef>
            </a:pPr>
            <a:r>
              <a:rPr sz="1600" spc="-5" dirty="0">
                <a:solidFill>
                  <a:srgbClr val="0000FF"/>
                </a:solidFill>
              </a:rPr>
              <a:t>Идентификация</a:t>
            </a:r>
            <a:r>
              <a:rPr sz="1600" dirty="0">
                <a:solidFill>
                  <a:srgbClr val="0000FF"/>
                </a:solidFill>
              </a:rPr>
              <a:t> </a:t>
            </a:r>
            <a:r>
              <a:rPr sz="1600" spc="-10" dirty="0" err="1">
                <a:solidFill>
                  <a:srgbClr val="0000FF"/>
                </a:solidFill>
              </a:rPr>
              <a:t>коррупционного</a:t>
            </a:r>
            <a:r>
              <a:rPr sz="1600" spc="-5" dirty="0">
                <a:solidFill>
                  <a:srgbClr val="0000FF"/>
                </a:solidFill>
              </a:rPr>
              <a:t> </a:t>
            </a:r>
            <a:r>
              <a:rPr sz="1600" spc="-10" dirty="0" err="1" smtClean="0">
                <a:solidFill>
                  <a:srgbClr val="0000FF"/>
                </a:solidFill>
              </a:rPr>
              <a:t>риска</a:t>
            </a:r>
            <a:r>
              <a:rPr sz="1600" spc="-5" dirty="0" smtClean="0">
                <a:solidFill>
                  <a:srgbClr val="0000FF"/>
                </a:solidFill>
              </a:rPr>
              <a:t> </a:t>
            </a:r>
            <a:r>
              <a:rPr sz="1600" dirty="0"/>
              <a:t>-</a:t>
            </a:r>
            <a:r>
              <a:rPr sz="1600" spc="5" dirty="0"/>
              <a:t> </a:t>
            </a:r>
            <a:r>
              <a:rPr sz="1600" spc="-10" dirty="0"/>
              <a:t>процесс</a:t>
            </a:r>
            <a:r>
              <a:rPr sz="1600" spc="-5" dirty="0"/>
              <a:t> </a:t>
            </a:r>
            <a:r>
              <a:rPr sz="1600" spc="-15" dirty="0"/>
              <a:t>определения</a:t>
            </a:r>
            <a:r>
              <a:rPr sz="1600" spc="-10" dirty="0"/>
              <a:t> </a:t>
            </a:r>
            <a:r>
              <a:rPr sz="1600" spc="-5" dirty="0"/>
              <a:t>для </a:t>
            </a:r>
            <a:r>
              <a:rPr sz="1600" spc="-530" dirty="0"/>
              <a:t> </a:t>
            </a:r>
            <a:r>
              <a:rPr sz="1600" spc="-25" dirty="0"/>
              <a:t>отдельной</a:t>
            </a:r>
            <a:r>
              <a:rPr sz="1600" spc="-20" dirty="0"/>
              <a:t> </a:t>
            </a:r>
            <a:r>
              <a:rPr sz="1600" spc="-15" dirty="0"/>
              <a:t>процедуры</a:t>
            </a:r>
            <a:r>
              <a:rPr sz="1600" spc="-10" dirty="0"/>
              <a:t> </a:t>
            </a:r>
            <a:r>
              <a:rPr sz="1600" spc="-5" dirty="0"/>
              <a:t>потенциально возможных </a:t>
            </a:r>
            <a:r>
              <a:rPr sz="1600" spc="-10" dirty="0"/>
              <a:t>коррупционных </a:t>
            </a:r>
            <a:r>
              <a:rPr sz="1600" spc="-15" dirty="0"/>
              <a:t>схем </a:t>
            </a:r>
            <a:r>
              <a:rPr sz="1600" dirty="0"/>
              <a:t>при </a:t>
            </a:r>
            <a:r>
              <a:rPr sz="1600" spc="5" dirty="0"/>
              <a:t> </a:t>
            </a:r>
            <a:r>
              <a:rPr sz="1600" spc="-5" dirty="0"/>
              <a:t>закупках</a:t>
            </a:r>
            <a:r>
              <a:rPr sz="1600" spc="-25" dirty="0"/>
              <a:t> </a:t>
            </a:r>
            <a:r>
              <a:rPr sz="1600" dirty="0"/>
              <a:t>в</a:t>
            </a:r>
            <a:r>
              <a:rPr sz="1600" spc="-5" dirty="0"/>
              <a:t> органе</a:t>
            </a:r>
            <a:r>
              <a:rPr sz="1600" spc="5" dirty="0"/>
              <a:t> </a:t>
            </a:r>
            <a:r>
              <a:rPr sz="1600" spc="-5" dirty="0"/>
              <a:t>(</a:t>
            </a:r>
            <a:r>
              <a:rPr sz="1600" spc="-5" dirty="0" err="1"/>
              <a:t>организации</a:t>
            </a:r>
            <a:r>
              <a:rPr sz="1600" spc="-5" dirty="0" smtClean="0"/>
              <a:t>)</a:t>
            </a:r>
            <a:r>
              <a:rPr lang="ru-RU" sz="1600" spc="-5" dirty="0" smtClean="0"/>
              <a:t>. Возможными методами </a:t>
            </a:r>
            <a:r>
              <a:rPr lang="ru-RU" sz="1600" spc="-5" dirty="0" err="1" smtClean="0"/>
              <a:t>выявляения</a:t>
            </a:r>
            <a:r>
              <a:rPr lang="ru-RU" sz="1600" spc="-5" dirty="0" smtClean="0"/>
              <a:t> коррупционных рисков может быть анкетирование, экспертное обсуждение. </a:t>
            </a:r>
          </a:p>
          <a:p>
            <a:pPr>
              <a:lnSpc>
                <a:spcPct val="100000"/>
              </a:lnSpc>
              <a:spcBef>
                <a:spcPts val="5"/>
              </a:spcBef>
            </a:pPr>
            <a:r>
              <a:rPr lang="ru-RU" sz="1600" b="1" spc="-5" dirty="0" smtClean="0">
                <a:solidFill>
                  <a:srgbClr val="0000FF"/>
                </a:solidFill>
              </a:rPr>
              <a:t>Ко</a:t>
            </a:r>
            <a:r>
              <a:rPr lang="ru-RU" sz="1600" b="1" spc="-10" dirty="0" smtClean="0">
                <a:solidFill>
                  <a:srgbClr val="0000FF"/>
                </a:solidFill>
              </a:rPr>
              <a:t>р</a:t>
            </a:r>
            <a:r>
              <a:rPr lang="ru-RU" sz="1600" b="1" spc="-5" dirty="0" smtClean="0">
                <a:solidFill>
                  <a:srgbClr val="0000FF"/>
                </a:solidFill>
              </a:rPr>
              <a:t>р</a:t>
            </a:r>
            <a:r>
              <a:rPr lang="ru-RU" sz="1600" b="1" spc="-45" dirty="0" smtClean="0">
                <a:solidFill>
                  <a:srgbClr val="0000FF"/>
                </a:solidFill>
              </a:rPr>
              <a:t>у</a:t>
            </a:r>
            <a:r>
              <a:rPr lang="ru-RU" sz="1600" b="1" dirty="0" smtClean="0">
                <a:solidFill>
                  <a:srgbClr val="0000FF"/>
                </a:solidFill>
              </a:rPr>
              <a:t>пцион</a:t>
            </a:r>
            <a:r>
              <a:rPr lang="ru-RU" sz="1600" b="1" spc="5" dirty="0" smtClean="0">
                <a:solidFill>
                  <a:srgbClr val="0000FF"/>
                </a:solidFill>
              </a:rPr>
              <a:t>н</a:t>
            </a:r>
            <a:r>
              <a:rPr lang="ru-RU" sz="1600" b="1" spc="-10" dirty="0" smtClean="0">
                <a:solidFill>
                  <a:srgbClr val="0000FF"/>
                </a:solidFill>
              </a:rPr>
              <a:t>ы</a:t>
            </a:r>
            <a:r>
              <a:rPr lang="ru-RU" sz="1600" b="1" dirty="0" smtClean="0">
                <a:solidFill>
                  <a:srgbClr val="0000FF"/>
                </a:solidFill>
              </a:rPr>
              <a:t>й </a:t>
            </a:r>
            <a:r>
              <a:rPr lang="ru-RU" sz="1600" b="1" spc="-5" dirty="0" smtClean="0">
                <a:solidFill>
                  <a:srgbClr val="0000FF"/>
                </a:solidFill>
              </a:rPr>
              <a:t>р</a:t>
            </a:r>
            <a:r>
              <a:rPr lang="ru-RU" sz="1600" b="1" dirty="0" smtClean="0">
                <a:solidFill>
                  <a:srgbClr val="0000FF"/>
                </a:solidFill>
              </a:rPr>
              <a:t>и</a:t>
            </a:r>
            <a:r>
              <a:rPr lang="ru-RU" sz="1600" b="1" spc="-5" dirty="0" smtClean="0">
                <a:solidFill>
                  <a:srgbClr val="0000FF"/>
                </a:solidFill>
              </a:rPr>
              <a:t>с</a:t>
            </a:r>
            <a:r>
              <a:rPr lang="ru-RU" sz="1600" b="1" dirty="0" smtClean="0">
                <a:solidFill>
                  <a:srgbClr val="0000FF"/>
                </a:solidFill>
              </a:rPr>
              <a:t>к </a:t>
            </a:r>
            <a:r>
              <a:rPr lang="ru-RU" sz="1600" dirty="0" smtClean="0"/>
              <a:t>- </a:t>
            </a:r>
            <a:r>
              <a:rPr lang="ru-RU" sz="1600" spc="-30" dirty="0" smtClean="0"/>
              <a:t>в</a:t>
            </a:r>
            <a:r>
              <a:rPr lang="ru-RU" sz="1600" spc="-10" dirty="0" smtClean="0"/>
              <a:t>о</a:t>
            </a:r>
            <a:r>
              <a:rPr lang="ru-RU" sz="1600" spc="-40" dirty="0" smtClean="0"/>
              <a:t>зм</a:t>
            </a:r>
            <a:r>
              <a:rPr lang="ru-RU" sz="1600" spc="-45" dirty="0" smtClean="0"/>
              <a:t>о</a:t>
            </a:r>
            <a:r>
              <a:rPr lang="ru-RU" sz="1600" spc="-70" dirty="0" smtClean="0"/>
              <a:t>ж</a:t>
            </a:r>
            <a:r>
              <a:rPr lang="ru-RU" sz="1600" spc="-10" dirty="0" smtClean="0"/>
              <a:t>н</a:t>
            </a:r>
            <a:r>
              <a:rPr lang="ru-RU" sz="1600" spc="-5" dirty="0" smtClean="0"/>
              <a:t>о</a:t>
            </a:r>
            <a:r>
              <a:rPr lang="ru-RU" sz="1600" spc="-10" dirty="0" smtClean="0"/>
              <a:t>с</a:t>
            </a:r>
            <a:r>
              <a:rPr lang="ru-RU" sz="1600" spc="-5" dirty="0" smtClean="0"/>
              <a:t>ть</a:t>
            </a:r>
            <a:r>
              <a:rPr lang="ru-RU" sz="1600" dirty="0" smtClean="0"/>
              <a:t> </a:t>
            </a:r>
            <a:r>
              <a:rPr lang="ru-RU" sz="1600" spc="15" dirty="0" smtClean="0"/>
              <a:t>с</a:t>
            </a:r>
            <a:r>
              <a:rPr lang="ru-RU" sz="1600" dirty="0" smtClean="0"/>
              <a:t>о</a:t>
            </a:r>
            <a:r>
              <a:rPr lang="ru-RU" sz="1600" spc="-20" dirty="0" smtClean="0"/>
              <a:t>в</a:t>
            </a:r>
            <a:r>
              <a:rPr lang="ru-RU" sz="1600" dirty="0" smtClean="0"/>
              <a:t>ер</a:t>
            </a:r>
            <a:r>
              <a:rPr lang="ru-RU" sz="1600" spc="-10" dirty="0" smtClean="0"/>
              <a:t>шения  служащим коррупционного правонарушения.</a:t>
            </a:r>
            <a:r>
              <a:rPr lang="ru-RU" sz="1600" spc="-30" dirty="0" smtClean="0">
                <a:solidFill>
                  <a:srgbClr val="FF0000"/>
                </a:solidFill>
              </a:rPr>
              <a:t> </a:t>
            </a:r>
            <a:r>
              <a:rPr lang="ru-RU" sz="1600" spc="-30" dirty="0" smtClean="0"/>
              <a:t>Признаки</a:t>
            </a:r>
            <a:r>
              <a:rPr lang="ru-RU" sz="1600" spc="5" dirty="0" smtClean="0"/>
              <a:t> </a:t>
            </a:r>
            <a:r>
              <a:rPr lang="ru-RU" sz="1600" spc="-10" dirty="0" smtClean="0"/>
              <a:t>наличия</a:t>
            </a:r>
            <a:r>
              <a:rPr lang="ru-RU" sz="1600" spc="-5" dirty="0" smtClean="0"/>
              <a:t> </a:t>
            </a:r>
            <a:r>
              <a:rPr lang="ru-RU" sz="1600" spc="-80" dirty="0" smtClean="0"/>
              <a:t>коррупционного риска </a:t>
            </a:r>
            <a:r>
              <a:rPr lang="ru-RU" sz="1600" spc="-459" dirty="0" smtClean="0"/>
              <a:t> </a:t>
            </a:r>
            <a:r>
              <a:rPr lang="ru-RU" sz="1600" spc="-15" dirty="0" smtClean="0"/>
              <a:t>при</a:t>
            </a:r>
            <a:r>
              <a:rPr lang="ru-RU" sz="1600" spc="5" dirty="0" smtClean="0"/>
              <a:t> </a:t>
            </a:r>
            <a:r>
              <a:rPr lang="ru-RU" sz="1600" spc="-10" dirty="0" smtClean="0"/>
              <a:t>осуществлении </a:t>
            </a:r>
            <a:r>
              <a:rPr lang="ru-RU" sz="1600" spc="-55" dirty="0" smtClean="0"/>
              <a:t>закупок: </a:t>
            </a:r>
            <a:endParaRPr lang="ru-RU" sz="1600" dirty="0" smtClean="0"/>
          </a:p>
          <a:p>
            <a:pPr marL="252000" marR="5080" indent="4445">
              <a:lnSpc>
                <a:spcPct val="100000"/>
              </a:lnSpc>
              <a:spcBef>
                <a:spcPts val="100"/>
              </a:spcBef>
              <a:buFont typeface="Wingdings" pitchFamily="2" charset="2"/>
              <a:buChar char="Ø"/>
            </a:pPr>
            <a:r>
              <a:rPr lang="ru-RU" sz="1600" spc="-5" dirty="0" smtClean="0"/>
              <a:t>наличие</a:t>
            </a:r>
            <a:r>
              <a:rPr lang="ru-RU" sz="1600" spc="-10" dirty="0" smtClean="0"/>
              <a:t> </a:t>
            </a:r>
            <a:r>
              <a:rPr lang="ru-RU" sz="1600" spc="-30" dirty="0" smtClean="0"/>
              <a:t>возможности</a:t>
            </a:r>
            <a:r>
              <a:rPr lang="ru-RU" sz="1600" spc="30" dirty="0" smtClean="0"/>
              <a:t> </a:t>
            </a:r>
            <a:r>
              <a:rPr lang="ru-RU" sz="1600" dirty="0" smtClean="0"/>
              <a:t>у </a:t>
            </a:r>
            <a:r>
              <a:rPr lang="ru-RU" sz="1600" spc="5" dirty="0" smtClean="0"/>
              <a:t> </a:t>
            </a:r>
            <a:r>
              <a:rPr lang="ru-RU" sz="1600" spc="-25" dirty="0" smtClean="0"/>
              <a:t>сотрудника</a:t>
            </a:r>
            <a:r>
              <a:rPr lang="ru-RU" sz="1600" spc="35" dirty="0" smtClean="0"/>
              <a:t> </a:t>
            </a:r>
            <a:r>
              <a:rPr lang="ru-RU" sz="1600" spc="-15" dirty="0" smtClean="0"/>
              <a:t>по</a:t>
            </a:r>
            <a:r>
              <a:rPr lang="ru-RU" sz="1600" spc="5" dirty="0" smtClean="0"/>
              <a:t> </a:t>
            </a:r>
            <a:r>
              <a:rPr lang="ru-RU" sz="1600" spc="-15" dirty="0" smtClean="0"/>
              <a:t>своему </a:t>
            </a:r>
            <a:r>
              <a:rPr lang="ru-RU" sz="1600" spc="-10" dirty="0" smtClean="0"/>
              <a:t> </a:t>
            </a:r>
            <a:r>
              <a:rPr lang="ru-RU" sz="1600" spc="-20" dirty="0" smtClean="0"/>
              <a:t>усмотрению</a:t>
            </a:r>
            <a:r>
              <a:rPr lang="ru-RU" sz="1600" spc="40" dirty="0" smtClean="0"/>
              <a:t> </a:t>
            </a:r>
            <a:r>
              <a:rPr lang="ru-RU" sz="1600" spc="-15" dirty="0" smtClean="0"/>
              <a:t>определить</a:t>
            </a:r>
            <a:r>
              <a:rPr lang="ru-RU" sz="1600" spc="-5" dirty="0" smtClean="0"/>
              <a:t> вид</a:t>
            </a:r>
            <a:r>
              <a:rPr lang="ru-RU" sz="1600" spc="5" dirty="0" smtClean="0"/>
              <a:t> </a:t>
            </a:r>
            <a:r>
              <a:rPr lang="ru-RU" sz="1600" spc="-5" dirty="0" smtClean="0"/>
              <a:t>и </a:t>
            </a:r>
            <a:r>
              <a:rPr lang="ru-RU" sz="1600" spc="-465" dirty="0" smtClean="0"/>
              <a:t> </a:t>
            </a:r>
            <a:r>
              <a:rPr lang="ru-RU" sz="1600" spc="-15" dirty="0" smtClean="0"/>
              <a:t>содержание</a:t>
            </a:r>
            <a:r>
              <a:rPr lang="ru-RU" sz="1600" spc="5" dirty="0" smtClean="0"/>
              <a:t> </a:t>
            </a:r>
            <a:r>
              <a:rPr lang="ru-RU" sz="1600" spc="-20" dirty="0" smtClean="0"/>
              <a:t>принимаемого </a:t>
            </a:r>
            <a:r>
              <a:rPr lang="ru-RU" sz="1600" spc="-25" dirty="0" smtClean="0"/>
              <a:t>управленческого</a:t>
            </a:r>
            <a:r>
              <a:rPr lang="ru-RU" sz="1600" spc="45" dirty="0" smtClean="0"/>
              <a:t> </a:t>
            </a:r>
            <a:r>
              <a:rPr lang="ru-RU" sz="1600" spc="-10" dirty="0" smtClean="0"/>
              <a:t>решения;</a:t>
            </a:r>
          </a:p>
          <a:p>
            <a:pPr marL="252000" marR="5080" indent="4445">
              <a:lnSpc>
                <a:spcPct val="100000"/>
              </a:lnSpc>
              <a:spcBef>
                <a:spcPts val="100"/>
              </a:spcBef>
              <a:buFont typeface="Wingdings" pitchFamily="2" charset="2"/>
              <a:buChar char="Ø"/>
            </a:pPr>
            <a:r>
              <a:rPr lang="ru-RU" sz="1600" spc="-5" dirty="0" smtClean="0"/>
              <a:t>наличие</a:t>
            </a:r>
            <a:r>
              <a:rPr lang="ru-RU" sz="1600" spc="5" dirty="0" smtClean="0"/>
              <a:t> </a:t>
            </a:r>
            <a:r>
              <a:rPr lang="ru-RU" sz="1600" spc="-30" dirty="0" smtClean="0"/>
              <a:t>возможности </a:t>
            </a:r>
            <a:r>
              <a:rPr lang="ru-RU" sz="1600" spc="-25" dirty="0" smtClean="0"/>
              <a:t> </a:t>
            </a:r>
            <a:r>
              <a:rPr lang="ru-RU" sz="1600" spc="-20" dirty="0" smtClean="0"/>
              <a:t>взаимодействия</a:t>
            </a:r>
            <a:r>
              <a:rPr lang="ru-RU" sz="1600" dirty="0" smtClean="0"/>
              <a:t> </a:t>
            </a:r>
            <a:r>
              <a:rPr lang="ru-RU" sz="1600" spc="-25" dirty="0" smtClean="0"/>
              <a:t>сотрудника</a:t>
            </a:r>
            <a:r>
              <a:rPr lang="ru-RU" sz="1600" spc="15" dirty="0" smtClean="0"/>
              <a:t> </a:t>
            </a:r>
            <a:r>
              <a:rPr lang="ru-RU" sz="1600" dirty="0" smtClean="0"/>
              <a:t>с </a:t>
            </a:r>
            <a:r>
              <a:rPr lang="ru-RU" sz="1600" spc="-465" dirty="0" smtClean="0"/>
              <a:t> </a:t>
            </a:r>
            <a:r>
              <a:rPr lang="ru-RU" sz="1600" spc="-15" dirty="0" smtClean="0"/>
              <a:t>потенциальными</a:t>
            </a:r>
            <a:r>
              <a:rPr lang="ru-RU" sz="1600" spc="30" dirty="0" smtClean="0"/>
              <a:t> </a:t>
            </a:r>
            <a:r>
              <a:rPr lang="ru-RU" sz="1600" spc="-55" dirty="0" smtClean="0"/>
              <a:t>участниками закупки </a:t>
            </a:r>
            <a:r>
              <a:rPr lang="ru-RU" sz="1600" spc="-15" dirty="0" smtClean="0"/>
              <a:t>(потенциальными</a:t>
            </a:r>
            <a:r>
              <a:rPr lang="ru-RU" sz="1600" dirty="0" smtClean="0"/>
              <a:t> </a:t>
            </a:r>
            <a:r>
              <a:rPr lang="ru-RU" sz="1600" spc="-20" dirty="0" smtClean="0"/>
              <a:t>поставщиками </a:t>
            </a:r>
            <a:r>
              <a:rPr lang="ru-RU" sz="1600" spc="-465" dirty="0" smtClean="0"/>
              <a:t> </a:t>
            </a:r>
            <a:r>
              <a:rPr lang="ru-RU" sz="1600" spc="-20" dirty="0" smtClean="0"/>
              <a:t>(подрядчиками,</a:t>
            </a:r>
            <a:r>
              <a:rPr lang="ru-RU" sz="1600" spc="-15" dirty="0" smtClean="0"/>
              <a:t> исполнителями).</a:t>
            </a:r>
            <a:endParaRPr sz="1600" dirty="0"/>
          </a:p>
        </p:txBody>
      </p:sp>
      <p:graphicFrame>
        <p:nvGraphicFramePr>
          <p:cNvPr id="14" name="Таблица 13"/>
          <p:cNvGraphicFramePr>
            <a:graphicFrameLocks noGrp="1"/>
          </p:cNvGraphicFramePr>
          <p:nvPr/>
        </p:nvGraphicFramePr>
        <p:xfrm>
          <a:off x="0" y="0"/>
          <a:ext cx="8964488" cy="670560"/>
        </p:xfrm>
        <a:graphic>
          <a:graphicData uri="http://schemas.openxmlformats.org/drawingml/2006/table">
            <a:tbl>
              <a:tblPr firstRow="1" bandRow="1">
                <a:tableStyleId>{2D5ABB26-0587-4C30-8999-92F81FD0307C}</a:tableStyleId>
              </a:tblPr>
              <a:tblGrid>
                <a:gridCol w="8964488">
                  <a:extLst>
                    <a:ext uri="{9D8B030D-6E8A-4147-A177-3AD203B41FA5}"/>
                  </a:extLst>
                </a:gridCol>
              </a:tblGrid>
              <a:tr h="2431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1" i="0" u="sng" strike="noStrike" kern="1200" cap="none" spc="0" normalizeH="0" baseline="0" noProof="0" dirty="0" smtClean="0">
                          <a:ln>
                            <a:noFill/>
                          </a:ln>
                          <a:solidFill>
                            <a:srgbClr val="0000FF"/>
                          </a:solidFill>
                          <a:effectLst/>
                          <a:uLnTx/>
                          <a:uFillTx/>
                          <a:latin typeface="Arial" pitchFamily="34" charset="0"/>
                          <a:ea typeface="+mn-ea"/>
                          <a:cs typeface="Arial" pitchFamily="34" charset="0"/>
                        </a:rPr>
                        <a:t>Методические рекомендации - 2</a:t>
                      </a:r>
                      <a:endParaRPr kumimoji="0" lang="ru-RU" sz="2000" b="1" i="0" u="sng" strike="noStrike" kern="1200" cap="none" spc="-5" normalizeH="0" baseline="0" noProof="0" dirty="0" smtClean="0">
                        <a:ln>
                          <a:noFill/>
                        </a:ln>
                        <a:solidFill>
                          <a:srgbClr val="0000FF"/>
                        </a:solidFill>
                        <a:effectLst/>
                        <a:uLnTx/>
                        <a:uFillTx/>
                        <a:latin typeface="Arial" pitchFamily="34" charset="0"/>
                        <a:ea typeface="+mn-ea"/>
                        <a:cs typeface="Arial" pitchFamily="34" charset="0"/>
                      </a:endParaRPr>
                    </a:p>
                  </a:txBody>
                  <a:tcPr>
                    <a:lnB w="12700" cap="flat" cmpd="sng" algn="ctr">
                      <a:solidFill>
                        <a:schemeClr val="tx2"/>
                      </a:solidFill>
                      <a:prstDash val="solid"/>
                      <a:round/>
                      <a:headEnd type="none" w="med" len="med"/>
                      <a:tailEnd type="none" w="med" len="med"/>
                    </a:lnB>
                  </a:tcPr>
                </a:tc>
                <a:extLst>
                  <a:ext uri="{0D108BD9-81ED-4DB2-BD59-A6C34878D82A}"/>
                </a:extLst>
              </a:tr>
              <a:tr h="168345">
                <a:tc>
                  <a:txBody>
                    <a:bodyPr/>
                    <a:lstStyle/>
                    <a:p>
                      <a:pPr algn="l"/>
                      <a:endParaRPr lang="ru-RU" sz="1200" dirty="0">
                        <a:solidFill>
                          <a:schemeClr val="tx2"/>
                        </a:solidFill>
                        <a:latin typeface="Core Sans D 67 Cn Heavy" pitchFamily="34" charset="-52"/>
                      </a:endParaRPr>
                    </a:p>
                  </a:txBody>
                  <a:tcP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extLst>
              </a:tr>
            </a:tbl>
          </a:graphicData>
        </a:graphic>
      </p:graphicFrame>
      <p:sp>
        <p:nvSpPr>
          <p:cNvPr id="15" name="Прямоугольник 14"/>
          <p:cNvSpPr/>
          <p:nvPr/>
        </p:nvSpPr>
        <p:spPr>
          <a:xfrm>
            <a:off x="0" y="3003798"/>
            <a:ext cx="7542584" cy="597599"/>
          </a:xfrm>
          <a:prstGeom prst="rect">
            <a:avLst/>
          </a:prstGeom>
        </p:spPr>
        <p:txBody>
          <a:bodyPr wrap="square">
            <a:spAutoFit/>
          </a:bodyPr>
          <a:lstStyle/>
          <a:p>
            <a:pPr marL="12700" marR="5080" indent="4445">
              <a:spcBef>
                <a:spcPts val="100"/>
              </a:spcBef>
            </a:pPr>
            <a:r>
              <a:rPr lang="ru-RU" sz="1600" b="1" spc="-30" dirty="0" smtClean="0"/>
              <a:t>Рекомендуется проводить анализ коррупционных рисков в три этапа:  </a:t>
            </a:r>
          </a:p>
          <a:p>
            <a:pPr marL="12700" marR="5080" indent="4445">
              <a:spcBef>
                <a:spcPts val="100"/>
              </a:spcBef>
            </a:pPr>
            <a:r>
              <a:rPr lang="ru-RU" sz="1600" spc="-30" dirty="0" smtClean="0">
                <a:solidFill>
                  <a:srgbClr val="FF0000"/>
                </a:solidFill>
              </a:rPr>
              <a:t> </a:t>
            </a:r>
            <a:endParaRPr lang="ru-RU" sz="1600" dirty="0" smtClean="0"/>
          </a:p>
        </p:txBody>
      </p:sp>
      <p:sp>
        <p:nvSpPr>
          <p:cNvPr id="17" name="object 15"/>
          <p:cNvSpPr txBox="1"/>
          <p:nvPr/>
        </p:nvSpPr>
        <p:spPr>
          <a:xfrm>
            <a:off x="251520" y="3291830"/>
            <a:ext cx="8892480" cy="1671098"/>
          </a:xfrm>
          <a:prstGeom prst="rect">
            <a:avLst/>
          </a:prstGeom>
        </p:spPr>
        <p:txBody>
          <a:bodyPr vert="horz" wrap="square" lIns="0" tIns="13335" rIns="0" bIns="0" rtlCol="0">
            <a:spAutoFit/>
          </a:bodyPr>
          <a:lstStyle/>
          <a:p>
            <a:pPr marL="635">
              <a:lnSpc>
                <a:spcPct val="100000"/>
              </a:lnSpc>
              <a:spcBef>
                <a:spcPts val="0"/>
              </a:spcBef>
            </a:pPr>
            <a:r>
              <a:rPr lang="ru-RU" sz="1600" i="1" u="heavy" spc="-20" dirty="0" smtClean="0">
                <a:uFill>
                  <a:solidFill>
                    <a:srgbClr val="FFFFFF"/>
                  </a:solidFill>
                </a:uFill>
              </a:rPr>
              <a:t>    1 этап: П</a:t>
            </a:r>
            <a:r>
              <a:rPr sz="1600" i="1" u="heavy" spc="-20" dirty="0" err="1" smtClean="0">
                <a:uFill>
                  <a:solidFill>
                    <a:srgbClr val="FFFFFF"/>
                  </a:solidFill>
                </a:uFill>
              </a:rPr>
              <a:t>ред-процедурный</a:t>
            </a:r>
            <a:r>
              <a:rPr lang="ru-RU" sz="1600" i="1" u="heavy" spc="-20" dirty="0" smtClean="0">
                <a:uFill>
                  <a:solidFill>
                    <a:srgbClr val="FFFFFF"/>
                  </a:solidFill>
                </a:uFill>
              </a:rPr>
              <a:t> </a:t>
            </a:r>
            <a:r>
              <a:rPr lang="ru-RU" sz="1600" u="heavy" spc="-20" dirty="0" smtClean="0">
                <a:uFill>
                  <a:solidFill>
                    <a:srgbClr val="FFFFFF"/>
                  </a:solidFill>
                </a:uFill>
              </a:rPr>
              <a:t>(</a:t>
            </a:r>
            <a:r>
              <a:rPr sz="1600" spc="-5" dirty="0" err="1" smtClean="0"/>
              <a:t>способ</a:t>
            </a:r>
            <a:r>
              <a:rPr sz="1600" spc="-20" dirty="0" smtClean="0"/>
              <a:t> </a:t>
            </a:r>
            <a:r>
              <a:rPr sz="1600" spc="-15" dirty="0"/>
              <a:t>определения</a:t>
            </a:r>
            <a:r>
              <a:rPr sz="1600" spc="-10" dirty="0"/>
              <a:t> поставщика </a:t>
            </a:r>
            <a:r>
              <a:rPr sz="1600" spc="-355" dirty="0"/>
              <a:t> </a:t>
            </a:r>
            <a:r>
              <a:rPr sz="1600" spc="-10" dirty="0"/>
              <a:t>(исполнителя, </a:t>
            </a:r>
            <a:r>
              <a:rPr sz="1600" spc="-15" dirty="0"/>
              <a:t>подрядчика), </a:t>
            </a:r>
            <a:r>
              <a:rPr sz="1600" spc="-30" dirty="0"/>
              <a:t>НМЦК, </a:t>
            </a:r>
            <a:r>
              <a:rPr sz="1600" spc="-25" dirty="0"/>
              <a:t> </a:t>
            </a:r>
            <a:r>
              <a:rPr sz="1600" spc="-20" dirty="0" err="1" smtClean="0"/>
              <a:t>оценк</a:t>
            </a:r>
            <a:r>
              <a:rPr lang="ru-RU" sz="1600" spc="-20" dirty="0" smtClean="0"/>
              <a:t>а</a:t>
            </a:r>
            <a:r>
              <a:rPr sz="1600" spc="-15" dirty="0" smtClean="0"/>
              <a:t> </a:t>
            </a:r>
            <a:r>
              <a:rPr sz="1600" spc="-15" dirty="0"/>
              <a:t>необходимости </a:t>
            </a:r>
            <a:r>
              <a:rPr sz="1600" spc="-10" dirty="0"/>
              <a:t> </a:t>
            </a:r>
            <a:r>
              <a:rPr sz="1600" spc="-15" dirty="0"/>
              <a:t>планируемого</a:t>
            </a:r>
            <a:r>
              <a:rPr sz="1600" spc="5" dirty="0"/>
              <a:t> </a:t>
            </a:r>
            <a:r>
              <a:rPr sz="1600" spc="-90" dirty="0"/>
              <a:t>к</a:t>
            </a:r>
            <a:r>
              <a:rPr sz="1600" spc="5" dirty="0"/>
              <a:t> </a:t>
            </a:r>
            <a:r>
              <a:rPr sz="1600" spc="-40" dirty="0" err="1"/>
              <a:t>закупке</a:t>
            </a:r>
            <a:r>
              <a:rPr sz="1600" spc="15" dirty="0"/>
              <a:t> </a:t>
            </a:r>
            <a:r>
              <a:rPr sz="1600" spc="-20" dirty="0" smtClean="0"/>
              <a:t>ТРУ</a:t>
            </a:r>
            <a:r>
              <a:rPr lang="ru-RU" sz="1600" spc="-20" dirty="0" smtClean="0"/>
              <a:t>);</a:t>
            </a:r>
          </a:p>
          <a:p>
            <a:pPr marL="635">
              <a:lnSpc>
                <a:spcPct val="100000"/>
              </a:lnSpc>
              <a:spcBef>
                <a:spcPts val="0"/>
              </a:spcBef>
            </a:pPr>
            <a:r>
              <a:rPr lang="ru-RU" sz="1600" u="heavy" spc="-20" dirty="0" smtClean="0">
                <a:uFill>
                  <a:solidFill>
                    <a:srgbClr val="FFFFFF"/>
                  </a:solidFill>
                </a:uFill>
              </a:rPr>
              <a:t>    </a:t>
            </a:r>
            <a:r>
              <a:rPr lang="ru-RU" sz="1600" i="1" u="heavy" spc="-20" dirty="0" smtClean="0">
                <a:uFill>
                  <a:solidFill>
                    <a:srgbClr val="FFFFFF"/>
                  </a:solidFill>
                </a:uFill>
              </a:rPr>
              <a:t>2 этап: П</a:t>
            </a:r>
            <a:r>
              <a:rPr lang="ru-RU" sz="1600" i="1" u="heavy" spc="-15" dirty="0" smtClean="0">
                <a:uFill>
                  <a:solidFill>
                    <a:srgbClr val="FFFFFF"/>
                  </a:solidFill>
                </a:uFill>
              </a:rPr>
              <a:t>роцедурный </a:t>
            </a:r>
            <a:r>
              <a:rPr lang="ru-RU" sz="1600" u="heavy" spc="-15" dirty="0" smtClean="0">
                <a:uFill>
                  <a:solidFill>
                    <a:srgbClr val="FFFFFF"/>
                  </a:solidFill>
                </a:uFill>
              </a:rPr>
              <a:t>(</a:t>
            </a:r>
            <a:r>
              <a:rPr lang="ru-RU" sz="1600" spc="-15" dirty="0" smtClean="0"/>
              <a:t>оценка</a:t>
            </a:r>
            <a:r>
              <a:rPr lang="ru-RU" sz="1600" spc="-35" dirty="0" smtClean="0"/>
              <a:t> </a:t>
            </a:r>
            <a:r>
              <a:rPr lang="ru-RU" sz="1600" spc="-25" dirty="0" smtClean="0"/>
              <a:t>заявок </a:t>
            </a:r>
            <a:r>
              <a:rPr lang="ru-RU" sz="1600" spc="-15" dirty="0" smtClean="0"/>
              <a:t>участников</a:t>
            </a:r>
            <a:r>
              <a:rPr lang="ru-RU" sz="1600" spc="-10" dirty="0" smtClean="0"/>
              <a:t> </a:t>
            </a:r>
            <a:r>
              <a:rPr lang="ru-RU" sz="1600" spc="-40" dirty="0" smtClean="0"/>
              <a:t>закупки</a:t>
            </a:r>
            <a:r>
              <a:rPr lang="ru-RU" sz="1600" spc="10" dirty="0" smtClean="0"/>
              <a:t> </a:t>
            </a:r>
            <a:r>
              <a:rPr lang="ru-RU" sz="1600" dirty="0" smtClean="0"/>
              <a:t>в </a:t>
            </a:r>
            <a:r>
              <a:rPr lang="ru-RU" sz="1600" spc="-355" dirty="0" smtClean="0"/>
              <a:t> </a:t>
            </a:r>
            <a:r>
              <a:rPr lang="ru-RU" sz="1600" spc="-5" dirty="0" smtClean="0"/>
              <a:t>части</a:t>
            </a:r>
            <a:r>
              <a:rPr lang="ru-RU" sz="1600" spc="-25" dirty="0" smtClean="0"/>
              <a:t> </a:t>
            </a:r>
            <a:r>
              <a:rPr lang="ru-RU" sz="1600" spc="-15" dirty="0" smtClean="0"/>
              <a:t>критериев</a:t>
            </a:r>
            <a:r>
              <a:rPr lang="ru-RU" sz="1600" dirty="0" smtClean="0"/>
              <a:t> </a:t>
            </a:r>
            <a:r>
              <a:rPr lang="ru-RU" sz="1600" spc="-20" dirty="0" smtClean="0"/>
              <a:t>такой</a:t>
            </a:r>
            <a:r>
              <a:rPr lang="ru-RU" sz="1600" spc="-15" dirty="0" smtClean="0"/>
              <a:t> </a:t>
            </a:r>
            <a:r>
              <a:rPr lang="ru-RU" sz="1600" spc="-20" dirty="0" smtClean="0"/>
              <a:t>оценки);</a:t>
            </a:r>
          </a:p>
          <a:p>
            <a:pPr marL="635">
              <a:lnSpc>
                <a:spcPct val="100000"/>
              </a:lnSpc>
              <a:spcBef>
                <a:spcPts val="0"/>
              </a:spcBef>
            </a:pPr>
            <a:r>
              <a:rPr lang="ru-RU" sz="1600" u="heavy" spc="-15" dirty="0" smtClean="0">
                <a:uFill>
                  <a:solidFill>
                    <a:srgbClr val="FFFFFF"/>
                  </a:solidFill>
                </a:uFill>
              </a:rPr>
              <a:t>    </a:t>
            </a:r>
            <a:r>
              <a:rPr lang="ru-RU" sz="1600" i="1" u="heavy" spc="-15" dirty="0" smtClean="0">
                <a:uFill>
                  <a:solidFill>
                    <a:srgbClr val="FFFFFF"/>
                  </a:solidFill>
                </a:uFill>
              </a:rPr>
              <a:t>3 этап: </a:t>
            </a:r>
            <a:r>
              <a:rPr lang="ru-RU" sz="1600" i="1" u="heavy" spc="-15" dirty="0" err="1" smtClean="0">
                <a:uFill>
                  <a:solidFill>
                    <a:srgbClr val="FFFFFF"/>
                  </a:solidFill>
                </a:uFill>
              </a:rPr>
              <a:t>Пост-процедурный</a:t>
            </a:r>
            <a:r>
              <a:rPr lang="ru-RU" sz="1600" i="1" u="heavy" spc="-15" dirty="0" smtClean="0">
                <a:uFill>
                  <a:solidFill>
                    <a:srgbClr val="FFFFFF"/>
                  </a:solidFill>
                </a:uFill>
              </a:rPr>
              <a:t> </a:t>
            </a:r>
            <a:r>
              <a:rPr lang="ru-RU" sz="1600" u="heavy" spc="-15" dirty="0" smtClean="0">
                <a:uFill>
                  <a:solidFill>
                    <a:srgbClr val="FFFFFF"/>
                  </a:solidFill>
                </a:uFill>
              </a:rPr>
              <a:t>(</a:t>
            </a:r>
            <a:r>
              <a:rPr lang="ru-RU" sz="1600" spc="-20" dirty="0" smtClean="0"/>
              <a:t>приемка,</a:t>
            </a:r>
            <a:r>
              <a:rPr lang="ru-RU" sz="1600" spc="-5" dirty="0" smtClean="0"/>
              <a:t> </a:t>
            </a:r>
            <a:r>
              <a:rPr lang="ru-RU" sz="1600" spc="-10" dirty="0" smtClean="0"/>
              <a:t>оплата, </a:t>
            </a:r>
            <a:r>
              <a:rPr lang="ru-RU" sz="1600" spc="-5" dirty="0" smtClean="0"/>
              <a:t> </a:t>
            </a:r>
            <a:r>
              <a:rPr lang="ru-RU" sz="1600" spc="-15" dirty="0" smtClean="0"/>
              <a:t>взаимодействие </a:t>
            </a:r>
            <a:r>
              <a:rPr lang="ru-RU" sz="1600" spc="-5" dirty="0" smtClean="0"/>
              <a:t>сторон </a:t>
            </a:r>
            <a:r>
              <a:rPr lang="ru-RU" sz="1600" spc="-10" dirty="0" smtClean="0"/>
              <a:t>при </a:t>
            </a:r>
            <a:r>
              <a:rPr lang="ru-RU" sz="1600" spc="-360" dirty="0" smtClean="0"/>
              <a:t> </a:t>
            </a:r>
            <a:r>
              <a:rPr lang="ru-RU" sz="1600" spc="-15" dirty="0" smtClean="0"/>
              <a:t>изменении,</a:t>
            </a:r>
            <a:r>
              <a:rPr lang="ru-RU" sz="1600" spc="-10" dirty="0" smtClean="0"/>
              <a:t> расторжении </a:t>
            </a:r>
            <a:r>
              <a:rPr lang="ru-RU" sz="1600" spc="-5" dirty="0" smtClean="0"/>
              <a:t> </a:t>
            </a:r>
            <a:r>
              <a:rPr lang="ru-RU" sz="1600" spc="-20" dirty="0" smtClean="0"/>
              <a:t>контракта).</a:t>
            </a:r>
            <a:endParaRPr lang="ru-RU" sz="1600" dirty="0" smtClean="0"/>
          </a:p>
          <a:p>
            <a:pPr marL="12700" marR="5080" indent="3810" algn="ctr">
              <a:lnSpc>
                <a:spcPct val="98900"/>
              </a:lnSpc>
              <a:spcBef>
                <a:spcPts val="30"/>
              </a:spcBef>
            </a:pPr>
            <a:endParaRPr lang="ru-RU" sz="1400" dirty="0" smtClean="0">
              <a:solidFill>
                <a:srgbClr val="FF0000"/>
              </a:solidFill>
              <a:latin typeface="Microsoft Sans Serif"/>
              <a:cs typeface="Microsoft Sans Serif"/>
            </a:endParaRPr>
          </a:p>
          <a:p>
            <a:pPr marL="12700" marR="5080" algn="ctr">
              <a:lnSpc>
                <a:spcPct val="99300"/>
              </a:lnSpc>
              <a:spcBef>
                <a:spcPts val="20"/>
              </a:spcBef>
            </a:pPr>
            <a:endParaRPr sz="1400" dirty="0">
              <a:solidFill>
                <a:srgbClr val="FF0000"/>
              </a:solidFill>
              <a:latin typeface="Microsoft Sans Serif"/>
              <a:cs typeface="Microsoft Sans Serif"/>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323850" y="179389"/>
            <a:ext cx="8362950" cy="376237"/>
          </a:xfrm>
        </p:spPr>
        <p:txBody>
          <a:bodyPr/>
          <a:lstStyle/>
          <a:p>
            <a:pPr algn="r" eaLnBrk="1" hangingPunct="1"/>
            <a:r>
              <a:rPr lang="ru-RU" sz="2000" dirty="0" smtClean="0">
                <a:solidFill>
                  <a:schemeClr val="tx2"/>
                </a:solidFill>
                <a:latin typeface="Core Sans D 67 Cn Heavy"/>
                <a:cs typeface="Arial" pitchFamily="34" charset="0"/>
              </a:rPr>
              <a:t>                                                                                  </a:t>
            </a:r>
          </a:p>
        </p:txBody>
      </p:sp>
      <p:sp>
        <p:nvSpPr>
          <p:cNvPr id="6" name="Нижний колонтитул 5"/>
          <p:cNvSpPr>
            <a:spLocks noGrp="1"/>
          </p:cNvSpPr>
          <p:nvPr>
            <p:ph type="ftr" sz="quarter" idx="11"/>
          </p:nvPr>
        </p:nvSpPr>
        <p:spPr>
          <a:xfrm>
            <a:off x="647700" y="4659982"/>
            <a:ext cx="8496300" cy="338485"/>
          </a:xfrm>
        </p:spPr>
        <p:txBody>
          <a:bodyPr/>
          <a:lstStyle/>
          <a:p>
            <a:pPr algn="l">
              <a:defRPr/>
            </a:pPr>
            <a:r>
              <a:rPr lang="ru-RU" b="1" dirty="0">
                <a:solidFill>
                  <a:schemeClr val="tx2">
                    <a:lumMod val="75000"/>
                  </a:schemeClr>
                </a:solidFill>
                <a:latin typeface="Core Sans D 67 Cn Heavy" pitchFamily="34" charset="-52"/>
                <a:cs typeface="Arial" pitchFamily="34" charset="0"/>
              </a:rPr>
              <a:t>УЛЬЯНОВСКИЙ ГОСУДАРСТВЕННЫЙ УНИВЕРСИТЕТ                                                               		</a:t>
            </a:r>
            <a:r>
              <a:rPr lang="en-US" b="1" dirty="0" smtClean="0">
                <a:solidFill>
                  <a:schemeClr val="tx2">
                    <a:lumMod val="75000"/>
                  </a:schemeClr>
                </a:solidFill>
                <a:latin typeface="Core Sans D 67 Cn Heavy" pitchFamily="34" charset="-52"/>
                <a:cs typeface="Arial" pitchFamily="34" charset="0"/>
              </a:rPr>
              <a:t>        </a:t>
            </a:r>
          </a:p>
          <a:p>
            <a:pPr algn="l">
              <a:defRPr/>
            </a:pPr>
            <a:r>
              <a:rPr lang="en-US" b="1" dirty="0" smtClean="0">
                <a:solidFill>
                  <a:schemeClr val="tx2">
                    <a:lumMod val="75000"/>
                  </a:schemeClr>
                </a:solidFill>
                <a:latin typeface="Core Sans D 67 Cn Heavy" pitchFamily="34" charset="-52"/>
                <a:cs typeface="Arial" pitchFamily="34" charset="0"/>
              </a:rPr>
              <a:t>                                                                                                                                                                                </a:t>
            </a:r>
            <a:fld id="{3F211E3C-5522-4658-95B2-856041A60D47}" type="slidenum">
              <a:rPr lang="ru-RU" b="1" smtClean="0">
                <a:solidFill>
                  <a:schemeClr val="tx2"/>
                </a:solidFill>
                <a:latin typeface="Core Sans D 67 Cn Heavy" pitchFamily="34" charset="-52"/>
              </a:rPr>
              <a:pPr algn="l">
                <a:defRPr/>
              </a:pPr>
              <a:t>13</a:t>
            </a:fld>
            <a:endParaRPr lang="ru-RU" b="1" dirty="0">
              <a:solidFill>
                <a:schemeClr val="tx2"/>
              </a:solidFill>
              <a:latin typeface="Core Sans D 67 Cn Heavy" pitchFamily="34" charset="-52"/>
              <a:cs typeface="Arial" pitchFamily="34" charset="0"/>
            </a:endParaRPr>
          </a:p>
        </p:txBody>
      </p:sp>
      <p:pic>
        <p:nvPicPr>
          <p:cNvPr id="3080" name="Рисунок 28" descr="ulsu1.png"/>
          <p:cNvPicPr>
            <a:picLocks noChangeAspect="1"/>
          </p:cNvPicPr>
          <p:nvPr/>
        </p:nvPicPr>
        <p:blipFill>
          <a:blip r:embed="rId3" cstate="print"/>
          <a:srcRect/>
          <a:stretch>
            <a:fillRect/>
          </a:stretch>
        </p:blipFill>
        <p:spPr bwMode="auto">
          <a:xfrm>
            <a:off x="107504" y="4608069"/>
            <a:ext cx="465584" cy="465582"/>
          </a:xfrm>
          <a:prstGeom prst="rect">
            <a:avLst/>
          </a:prstGeom>
          <a:noFill/>
          <a:ln w="9525">
            <a:noFill/>
            <a:miter lim="800000"/>
            <a:headEnd/>
            <a:tailEnd/>
          </a:ln>
        </p:spPr>
      </p:pic>
      <p:sp>
        <p:nvSpPr>
          <p:cNvPr id="12" name="Прямоугольник 11"/>
          <p:cNvSpPr/>
          <p:nvPr/>
        </p:nvSpPr>
        <p:spPr>
          <a:xfrm>
            <a:off x="251520" y="699542"/>
            <a:ext cx="8568952" cy="3567643"/>
          </a:xfrm>
          <a:prstGeom prst="rect">
            <a:avLst/>
          </a:prstGeom>
        </p:spPr>
        <p:txBody>
          <a:bodyPr wrap="square">
            <a:spAutoFit/>
          </a:bodyPr>
          <a:lstStyle/>
          <a:p>
            <a:pPr marL="57785">
              <a:lnSpc>
                <a:spcPts val="1920"/>
              </a:lnSpc>
              <a:spcBef>
                <a:spcPts val="95"/>
              </a:spcBef>
            </a:pPr>
            <a:r>
              <a:rPr lang="ru-RU" b="1" spc="-10" dirty="0" smtClean="0"/>
              <a:t>При</a:t>
            </a:r>
            <a:r>
              <a:rPr lang="ru-RU" b="1" spc="15" dirty="0" smtClean="0"/>
              <a:t> </a:t>
            </a:r>
            <a:r>
              <a:rPr lang="ru-RU" b="1" spc="-10" dirty="0" smtClean="0"/>
              <a:t>описании</a:t>
            </a:r>
            <a:r>
              <a:rPr lang="ru-RU" b="1" dirty="0" smtClean="0"/>
              <a:t> </a:t>
            </a:r>
            <a:r>
              <a:rPr lang="ru-RU" b="1" spc="-30" dirty="0" smtClean="0"/>
              <a:t>коррупционных рисков</a:t>
            </a:r>
            <a:r>
              <a:rPr lang="ru-RU" spc="-30" dirty="0" smtClean="0"/>
              <a:t>/</a:t>
            </a:r>
            <a:r>
              <a:rPr lang="ru-RU" spc="-10" dirty="0" smtClean="0"/>
              <a:t>коррупционной</a:t>
            </a:r>
            <a:r>
              <a:rPr lang="ru-RU" dirty="0" smtClean="0"/>
              <a:t> </a:t>
            </a:r>
            <a:r>
              <a:rPr lang="ru-RU" spc="-5" dirty="0" smtClean="0"/>
              <a:t>схемы</a:t>
            </a:r>
            <a:r>
              <a:rPr lang="ru-RU" spc="25" dirty="0" smtClean="0"/>
              <a:t> </a:t>
            </a:r>
            <a:r>
              <a:rPr lang="ru-RU" spc="-5" dirty="0" smtClean="0"/>
              <a:t>целесообразно</a:t>
            </a:r>
            <a:r>
              <a:rPr lang="ru-RU" spc="5" dirty="0" smtClean="0"/>
              <a:t> </a:t>
            </a:r>
            <a:r>
              <a:rPr lang="ru-RU" spc="-10" dirty="0" smtClean="0"/>
              <a:t>уточнить:</a:t>
            </a:r>
            <a:endParaRPr lang="ru-RU" dirty="0" smtClean="0"/>
          </a:p>
          <a:p>
            <a:pPr marL="576000" indent="-108585">
              <a:lnSpc>
                <a:spcPts val="1680"/>
              </a:lnSpc>
              <a:spcBef>
                <a:spcPts val="0"/>
              </a:spcBef>
              <a:buFont typeface="Wingdings" pitchFamily="2" charset="2"/>
              <a:buChar char="Ø"/>
              <a:tabLst>
                <a:tab pos="166370" algn="l"/>
              </a:tabLst>
            </a:pPr>
            <a:r>
              <a:rPr lang="ru-RU" spc="-40" dirty="0" smtClean="0"/>
              <a:t> какая</a:t>
            </a:r>
            <a:r>
              <a:rPr lang="ru-RU" spc="5" dirty="0" smtClean="0"/>
              <a:t> </a:t>
            </a:r>
            <a:r>
              <a:rPr lang="ru-RU" spc="-10" dirty="0" smtClean="0"/>
              <a:t>выгода</a:t>
            </a:r>
            <a:r>
              <a:rPr lang="ru-RU" spc="15" dirty="0" smtClean="0"/>
              <a:t> </a:t>
            </a:r>
            <a:r>
              <a:rPr lang="ru-RU" spc="-20" dirty="0" smtClean="0"/>
              <a:t>может</a:t>
            </a:r>
            <a:r>
              <a:rPr lang="ru-RU" dirty="0" smtClean="0"/>
              <a:t> быть</a:t>
            </a:r>
            <a:r>
              <a:rPr lang="ru-RU" spc="-5" dirty="0" smtClean="0"/>
              <a:t> </a:t>
            </a:r>
            <a:r>
              <a:rPr lang="ru-RU" spc="-10" dirty="0" smtClean="0"/>
              <a:t>неправомерно</a:t>
            </a:r>
            <a:r>
              <a:rPr lang="ru-RU" spc="-5" dirty="0" smtClean="0"/>
              <a:t> </a:t>
            </a:r>
            <a:r>
              <a:rPr lang="ru-RU" spc="-10" dirty="0" smtClean="0"/>
              <a:t>получена;</a:t>
            </a:r>
            <a:endParaRPr lang="ru-RU" dirty="0" smtClean="0"/>
          </a:p>
          <a:p>
            <a:pPr marL="576000" indent="-108585">
              <a:lnSpc>
                <a:spcPct val="100000"/>
              </a:lnSpc>
              <a:spcBef>
                <a:spcPts val="0"/>
              </a:spcBef>
              <a:buFont typeface="Wingdings" pitchFamily="2" charset="2"/>
              <a:buChar char="Ø"/>
              <a:tabLst>
                <a:tab pos="166370" algn="l"/>
              </a:tabLst>
            </a:pPr>
            <a:r>
              <a:rPr lang="ru-RU" spc="-30" dirty="0" smtClean="0"/>
              <a:t> кто</a:t>
            </a:r>
            <a:r>
              <a:rPr lang="ru-RU" spc="5" dirty="0" smtClean="0"/>
              <a:t> </a:t>
            </a:r>
            <a:r>
              <a:rPr lang="ru-RU" spc="-25" dirty="0" smtClean="0"/>
              <a:t>может</a:t>
            </a:r>
            <a:r>
              <a:rPr lang="ru-RU" spc="10" dirty="0" smtClean="0"/>
              <a:t> </a:t>
            </a:r>
            <a:r>
              <a:rPr lang="ru-RU" dirty="0" smtClean="0"/>
              <a:t>быть</a:t>
            </a:r>
            <a:r>
              <a:rPr lang="ru-RU" spc="15" dirty="0" smtClean="0"/>
              <a:t> </a:t>
            </a:r>
            <a:r>
              <a:rPr lang="ru-RU" spc="-10" dirty="0" smtClean="0"/>
              <a:t>заинтересован</a:t>
            </a:r>
            <a:r>
              <a:rPr lang="ru-RU" spc="-5" dirty="0" smtClean="0"/>
              <a:t> </a:t>
            </a:r>
            <a:r>
              <a:rPr lang="ru-RU" dirty="0" smtClean="0"/>
              <a:t>в</a:t>
            </a:r>
            <a:r>
              <a:rPr lang="ru-RU" spc="35" dirty="0" smtClean="0"/>
              <a:t> </a:t>
            </a:r>
            <a:r>
              <a:rPr lang="ru-RU" spc="-5" dirty="0" smtClean="0"/>
              <a:t>получении</a:t>
            </a:r>
            <a:r>
              <a:rPr lang="ru-RU" spc="30" dirty="0" smtClean="0"/>
              <a:t> </a:t>
            </a:r>
            <a:r>
              <a:rPr lang="ru-RU" spc="-10" dirty="0" smtClean="0"/>
              <a:t>неправомерной</a:t>
            </a:r>
            <a:r>
              <a:rPr lang="ru-RU" dirty="0" smtClean="0"/>
              <a:t> </a:t>
            </a:r>
            <a:r>
              <a:rPr lang="ru-RU" spc="-5" dirty="0" smtClean="0"/>
              <a:t>выгоды</a:t>
            </a:r>
            <a:r>
              <a:rPr lang="ru-RU" spc="15" dirty="0" smtClean="0"/>
              <a:t> </a:t>
            </a:r>
            <a:r>
              <a:rPr lang="ru-RU" spc="-10" dirty="0" smtClean="0"/>
              <a:t>при</a:t>
            </a:r>
            <a:r>
              <a:rPr lang="ru-RU" spc="30" dirty="0" smtClean="0"/>
              <a:t> </a:t>
            </a:r>
            <a:r>
              <a:rPr lang="ru-RU" spc="-5" dirty="0" smtClean="0"/>
              <a:t>осуществлении</a:t>
            </a:r>
            <a:r>
              <a:rPr lang="ru-RU" spc="5" dirty="0" smtClean="0"/>
              <a:t> </a:t>
            </a:r>
            <a:r>
              <a:rPr lang="ru-RU" spc="-40" dirty="0" smtClean="0"/>
              <a:t>закупки;</a:t>
            </a:r>
            <a:endParaRPr lang="ru-RU" dirty="0" smtClean="0"/>
          </a:p>
          <a:p>
            <a:pPr marL="576000" indent="-108585">
              <a:lnSpc>
                <a:spcPct val="100000"/>
              </a:lnSpc>
              <a:spcBef>
                <a:spcPts val="0"/>
              </a:spcBef>
              <a:buFont typeface="Wingdings" pitchFamily="2" charset="2"/>
              <a:buChar char="Ø"/>
              <a:tabLst>
                <a:tab pos="166370" algn="l"/>
              </a:tabLst>
            </a:pPr>
            <a:r>
              <a:rPr lang="ru-RU" spc="-10" dirty="0" smtClean="0"/>
              <a:t> перечень</a:t>
            </a:r>
            <a:r>
              <a:rPr lang="ru-RU" spc="-15" dirty="0" smtClean="0"/>
              <a:t> </a:t>
            </a:r>
            <a:r>
              <a:rPr lang="ru-RU" spc="-10" dirty="0" smtClean="0"/>
              <a:t>служащих</a:t>
            </a:r>
            <a:r>
              <a:rPr lang="ru-RU" spc="40" dirty="0" smtClean="0"/>
              <a:t> </a:t>
            </a:r>
            <a:r>
              <a:rPr lang="ru-RU" spc="-10" dirty="0" smtClean="0"/>
              <a:t>(работников)</a:t>
            </a:r>
            <a:r>
              <a:rPr lang="ru-RU" spc="-5" dirty="0" smtClean="0"/>
              <a:t> </a:t>
            </a:r>
            <a:r>
              <a:rPr lang="ru-RU" spc="-10" dirty="0" smtClean="0"/>
              <a:t>организации,</a:t>
            </a:r>
            <a:r>
              <a:rPr lang="ru-RU" spc="5" dirty="0" smtClean="0"/>
              <a:t> </a:t>
            </a:r>
            <a:r>
              <a:rPr lang="ru-RU" spc="-5" dirty="0" smtClean="0"/>
              <a:t>участие</a:t>
            </a:r>
            <a:r>
              <a:rPr lang="ru-RU" spc="10" dirty="0" smtClean="0"/>
              <a:t> </a:t>
            </a:r>
            <a:r>
              <a:rPr lang="ru-RU" spc="-10" dirty="0" smtClean="0"/>
              <a:t>которых</a:t>
            </a:r>
            <a:r>
              <a:rPr lang="ru-RU" spc="-5" dirty="0" smtClean="0"/>
              <a:t> </a:t>
            </a:r>
            <a:r>
              <a:rPr lang="ru-RU" spc="-10" dirty="0" smtClean="0"/>
              <a:t>позволит</a:t>
            </a:r>
            <a:r>
              <a:rPr lang="ru-RU" spc="15" dirty="0" smtClean="0"/>
              <a:t> </a:t>
            </a:r>
            <a:r>
              <a:rPr lang="ru-RU" spc="-10" dirty="0" smtClean="0"/>
              <a:t>реализовать</a:t>
            </a:r>
            <a:r>
              <a:rPr lang="ru-RU" spc="-15" dirty="0" smtClean="0"/>
              <a:t> коррупционную</a:t>
            </a:r>
            <a:r>
              <a:rPr lang="ru-RU" spc="35" dirty="0" smtClean="0"/>
              <a:t> </a:t>
            </a:r>
            <a:r>
              <a:rPr lang="ru-RU" spc="-15" dirty="0" smtClean="0"/>
              <a:t>схему;</a:t>
            </a:r>
            <a:endParaRPr lang="ru-RU" dirty="0" smtClean="0"/>
          </a:p>
          <a:p>
            <a:pPr marL="576000" indent="-108585">
              <a:lnSpc>
                <a:spcPct val="100000"/>
              </a:lnSpc>
              <a:spcBef>
                <a:spcPts val="0"/>
              </a:spcBef>
              <a:buFont typeface="Wingdings" pitchFamily="2" charset="2"/>
              <a:buChar char="Ø"/>
              <a:tabLst>
                <a:tab pos="166370" algn="l"/>
              </a:tabLst>
            </a:pPr>
            <a:r>
              <a:rPr lang="ru-RU" spc="-5" dirty="0" smtClean="0"/>
              <a:t> описание</a:t>
            </a:r>
            <a:r>
              <a:rPr lang="ru-RU" spc="10" dirty="0" smtClean="0"/>
              <a:t> </a:t>
            </a:r>
            <a:r>
              <a:rPr lang="ru-RU" spc="-5" dirty="0" smtClean="0"/>
              <a:t>потенциально</a:t>
            </a:r>
            <a:r>
              <a:rPr lang="ru-RU" spc="-30" dirty="0" smtClean="0"/>
              <a:t> </a:t>
            </a:r>
            <a:r>
              <a:rPr lang="ru-RU" spc="-20" dirty="0" smtClean="0"/>
              <a:t>возможных</a:t>
            </a:r>
            <a:r>
              <a:rPr lang="ru-RU" spc="10" dirty="0" smtClean="0"/>
              <a:t> </a:t>
            </a:r>
            <a:r>
              <a:rPr lang="ru-RU" spc="-5" dirty="0" smtClean="0"/>
              <a:t>способов</a:t>
            </a:r>
            <a:r>
              <a:rPr lang="ru-RU" dirty="0" smtClean="0"/>
              <a:t> </a:t>
            </a:r>
            <a:r>
              <a:rPr lang="ru-RU" spc="-10" dirty="0" smtClean="0"/>
              <a:t>получения</a:t>
            </a:r>
            <a:r>
              <a:rPr lang="ru-RU" spc="20" dirty="0" smtClean="0"/>
              <a:t> </a:t>
            </a:r>
            <a:r>
              <a:rPr lang="ru-RU" spc="-10" dirty="0" smtClean="0"/>
              <a:t>неправомерной</a:t>
            </a:r>
            <a:r>
              <a:rPr lang="ru-RU" spc="-5" dirty="0" smtClean="0"/>
              <a:t> выгоды;</a:t>
            </a:r>
            <a:endParaRPr lang="ru-RU" dirty="0" smtClean="0"/>
          </a:p>
          <a:p>
            <a:pPr marL="576000" indent="-108585">
              <a:lnSpc>
                <a:spcPct val="100000"/>
              </a:lnSpc>
              <a:spcBef>
                <a:spcPts val="0"/>
              </a:spcBef>
              <a:buFont typeface="Wingdings" pitchFamily="2" charset="2"/>
              <a:buChar char="Ø"/>
              <a:tabLst>
                <a:tab pos="166370" algn="l"/>
              </a:tabLst>
            </a:pPr>
            <a:r>
              <a:rPr lang="ru-RU" spc="-25" dirty="0" smtClean="0"/>
              <a:t> краткое </a:t>
            </a:r>
            <a:r>
              <a:rPr lang="ru-RU" dirty="0" smtClean="0"/>
              <a:t>и</a:t>
            </a:r>
            <a:r>
              <a:rPr lang="ru-RU" spc="15" dirty="0" smtClean="0"/>
              <a:t> </a:t>
            </a:r>
            <a:r>
              <a:rPr lang="ru-RU" spc="-10" dirty="0" smtClean="0"/>
              <a:t>развернутое</a:t>
            </a:r>
            <a:r>
              <a:rPr lang="ru-RU" spc="-30" dirty="0" smtClean="0"/>
              <a:t> </a:t>
            </a:r>
            <a:r>
              <a:rPr lang="ru-RU" spc="-5" dirty="0" smtClean="0"/>
              <a:t>описание</a:t>
            </a:r>
            <a:r>
              <a:rPr lang="ru-RU" spc="10" dirty="0" smtClean="0"/>
              <a:t> </a:t>
            </a:r>
            <a:r>
              <a:rPr lang="ru-RU" spc="-15" dirty="0" smtClean="0"/>
              <a:t>коррупционной</a:t>
            </a:r>
            <a:r>
              <a:rPr lang="ru-RU" dirty="0" smtClean="0"/>
              <a:t> </a:t>
            </a:r>
            <a:r>
              <a:rPr lang="ru-RU" spc="-10" dirty="0" smtClean="0"/>
              <a:t>схемы;</a:t>
            </a:r>
            <a:endParaRPr lang="ru-RU" dirty="0" smtClean="0"/>
          </a:p>
          <a:p>
            <a:pPr marL="576000" indent="-108585">
              <a:lnSpc>
                <a:spcPct val="100000"/>
              </a:lnSpc>
              <a:spcBef>
                <a:spcPts val="0"/>
              </a:spcBef>
              <a:buFont typeface="Wingdings" pitchFamily="2" charset="2"/>
              <a:buChar char="Ø"/>
              <a:tabLst>
                <a:tab pos="166370" algn="l"/>
              </a:tabLst>
            </a:pPr>
            <a:r>
              <a:rPr lang="ru-RU" dirty="0" smtClean="0"/>
              <a:t> состав</a:t>
            </a:r>
            <a:r>
              <a:rPr lang="ru-RU" spc="-10" dirty="0" smtClean="0"/>
              <a:t> </a:t>
            </a:r>
            <a:r>
              <a:rPr lang="ru-RU" spc="-15" dirty="0" smtClean="0"/>
              <a:t>коррупционных</a:t>
            </a:r>
            <a:r>
              <a:rPr lang="ru-RU" spc="25" dirty="0" smtClean="0"/>
              <a:t> </a:t>
            </a:r>
            <a:r>
              <a:rPr lang="ru-RU" spc="-5" dirty="0" smtClean="0"/>
              <a:t>правонарушений,</a:t>
            </a:r>
            <a:r>
              <a:rPr lang="ru-RU" spc="15" dirty="0" smtClean="0"/>
              <a:t> </a:t>
            </a:r>
            <a:r>
              <a:rPr lang="ru-RU" spc="-5" dirty="0" smtClean="0"/>
              <a:t>совершаемых </a:t>
            </a:r>
            <a:r>
              <a:rPr lang="ru-RU" dirty="0" smtClean="0"/>
              <a:t>в</a:t>
            </a:r>
            <a:r>
              <a:rPr lang="ru-RU" spc="30" dirty="0" smtClean="0"/>
              <a:t> </a:t>
            </a:r>
            <a:r>
              <a:rPr lang="ru-RU" spc="-25" dirty="0" smtClean="0"/>
              <a:t>рамках</a:t>
            </a:r>
            <a:r>
              <a:rPr lang="ru-RU" spc="10" dirty="0" smtClean="0"/>
              <a:t> </a:t>
            </a:r>
            <a:r>
              <a:rPr lang="ru-RU" spc="-10" dirty="0" smtClean="0"/>
              <a:t>рассматриваемой</a:t>
            </a:r>
            <a:r>
              <a:rPr lang="ru-RU" spc="-5" dirty="0" smtClean="0"/>
              <a:t> </a:t>
            </a:r>
            <a:r>
              <a:rPr lang="ru-RU" spc="-15" dirty="0" smtClean="0"/>
              <a:t>коррупционной</a:t>
            </a:r>
            <a:r>
              <a:rPr lang="ru-RU" spc="15" dirty="0" smtClean="0"/>
              <a:t> </a:t>
            </a:r>
            <a:r>
              <a:rPr lang="ru-RU" spc="-10" dirty="0" smtClean="0"/>
              <a:t>схемы;</a:t>
            </a:r>
            <a:endParaRPr lang="ru-RU" dirty="0" smtClean="0"/>
          </a:p>
          <a:p>
            <a:pPr marL="576000" indent="-108585">
              <a:lnSpc>
                <a:spcPct val="100000"/>
              </a:lnSpc>
              <a:spcBef>
                <a:spcPts val="0"/>
              </a:spcBef>
              <a:buFont typeface="Wingdings" pitchFamily="2" charset="2"/>
              <a:buChar char="Ø"/>
              <a:tabLst>
                <a:tab pos="166370" algn="l"/>
              </a:tabLst>
            </a:pPr>
            <a:r>
              <a:rPr lang="ru-RU" dirty="0" smtClean="0"/>
              <a:t> иные </a:t>
            </a:r>
            <a:r>
              <a:rPr lang="ru-RU" spc="-15" dirty="0" smtClean="0"/>
              <a:t>применимые</a:t>
            </a:r>
            <a:r>
              <a:rPr lang="ru-RU" spc="5" dirty="0" smtClean="0"/>
              <a:t> </a:t>
            </a:r>
            <a:r>
              <a:rPr lang="ru-RU" spc="-15" dirty="0" smtClean="0"/>
              <a:t>аспекты</a:t>
            </a:r>
            <a:r>
              <a:rPr lang="ru-RU" sz="1600" spc="-15" dirty="0" smtClean="0">
                <a:latin typeface="Microsoft Sans Serif"/>
                <a:cs typeface="Microsoft Sans Serif"/>
              </a:rPr>
              <a:t>.</a:t>
            </a:r>
            <a:endParaRPr lang="ru-RU" sz="1600" dirty="0">
              <a:latin typeface="Microsoft Sans Serif"/>
              <a:cs typeface="Microsoft Sans Serif"/>
            </a:endParaRPr>
          </a:p>
        </p:txBody>
      </p:sp>
      <p:graphicFrame>
        <p:nvGraphicFramePr>
          <p:cNvPr id="13" name="Таблица 12"/>
          <p:cNvGraphicFramePr>
            <a:graphicFrameLocks noGrp="1"/>
          </p:cNvGraphicFramePr>
          <p:nvPr/>
        </p:nvGraphicFramePr>
        <p:xfrm>
          <a:off x="0" y="0"/>
          <a:ext cx="8964488" cy="670560"/>
        </p:xfrm>
        <a:graphic>
          <a:graphicData uri="http://schemas.openxmlformats.org/drawingml/2006/table">
            <a:tbl>
              <a:tblPr firstRow="1" bandRow="1">
                <a:tableStyleId>{2D5ABB26-0587-4C30-8999-92F81FD0307C}</a:tableStyleId>
              </a:tblPr>
              <a:tblGrid>
                <a:gridCol w="8964488">
                  <a:extLst>
                    <a:ext uri="{9D8B030D-6E8A-4147-A177-3AD203B41FA5}"/>
                  </a:extLst>
                </a:gridCol>
              </a:tblGrid>
              <a:tr h="2431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1" i="0" u="sng" strike="noStrike" kern="1200" cap="none" spc="0" normalizeH="0" baseline="0" noProof="0" dirty="0" smtClean="0">
                          <a:ln>
                            <a:noFill/>
                          </a:ln>
                          <a:solidFill>
                            <a:srgbClr val="0000FF"/>
                          </a:solidFill>
                          <a:effectLst/>
                          <a:uLnTx/>
                          <a:uFillTx/>
                          <a:latin typeface="Arial" pitchFamily="34" charset="0"/>
                          <a:ea typeface="+mn-ea"/>
                          <a:cs typeface="Arial" pitchFamily="34" charset="0"/>
                        </a:rPr>
                        <a:t>Методические рекомендации - 2</a:t>
                      </a:r>
                      <a:endParaRPr kumimoji="0" lang="ru-RU" sz="2000" b="1" i="0" u="sng" strike="noStrike" kern="1200" cap="none" spc="-5" normalizeH="0" baseline="0" noProof="0" dirty="0" smtClean="0">
                        <a:ln>
                          <a:noFill/>
                        </a:ln>
                        <a:solidFill>
                          <a:srgbClr val="0000FF"/>
                        </a:solidFill>
                        <a:effectLst/>
                        <a:uLnTx/>
                        <a:uFillTx/>
                        <a:latin typeface="Arial" pitchFamily="34" charset="0"/>
                        <a:ea typeface="+mn-ea"/>
                        <a:cs typeface="Arial" pitchFamily="34" charset="0"/>
                      </a:endParaRPr>
                    </a:p>
                  </a:txBody>
                  <a:tcPr>
                    <a:lnB w="12700" cap="flat" cmpd="sng" algn="ctr">
                      <a:solidFill>
                        <a:schemeClr val="tx2"/>
                      </a:solidFill>
                      <a:prstDash val="solid"/>
                      <a:round/>
                      <a:headEnd type="none" w="med" len="med"/>
                      <a:tailEnd type="none" w="med" len="med"/>
                    </a:lnB>
                  </a:tcPr>
                </a:tc>
                <a:extLst>
                  <a:ext uri="{0D108BD9-81ED-4DB2-BD59-A6C34878D82A}"/>
                </a:extLst>
              </a:tr>
              <a:tr h="168345">
                <a:tc>
                  <a:txBody>
                    <a:bodyPr/>
                    <a:lstStyle/>
                    <a:p>
                      <a:pPr algn="l"/>
                      <a:endParaRPr lang="ru-RU" sz="1200" dirty="0">
                        <a:solidFill>
                          <a:schemeClr val="tx2"/>
                        </a:solidFill>
                        <a:latin typeface="Core Sans D 67 Cn Heavy" pitchFamily="34" charset="-52"/>
                      </a:endParaRPr>
                    </a:p>
                  </a:txBody>
                  <a:tcP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323850" y="179389"/>
            <a:ext cx="8362950" cy="376237"/>
          </a:xfrm>
        </p:spPr>
        <p:txBody>
          <a:bodyPr/>
          <a:lstStyle/>
          <a:p>
            <a:pPr algn="r" eaLnBrk="1" hangingPunct="1"/>
            <a:r>
              <a:rPr lang="ru-RU" sz="2000" dirty="0" smtClean="0">
                <a:solidFill>
                  <a:schemeClr val="tx2"/>
                </a:solidFill>
                <a:latin typeface="Core Sans D 67 Cn Heavy"/>
                <a:cs typeface="Arial" pitchFamily="34" charset="0"/>
              </a:rPr>
              <a:t>                                                                                  </a:t>
            </a:r>
          </a:p>
        </p:txBody>
      </p:sp>
      <p:sp>
        <p:nvSpPr>
          <p:cNvPr id="6" name="Нижний колонтитул 5"/>
          <p:cNvSpPr>
            <a:spLocks noGrp="1"/>
          </p:cNvSpPr>
          <p:nvPr>
            <p:ph type="ftr" sz="quarter" idx="11"/>
          </p:nvPr>
        </p:nvSpPr>
        <p:spPr>
          <a:xfrm>
            <a:off x="647700" y="4659982"/>
            <a:ext cx="8496300" cy="338485"/>
          </a:xfrm>
        </p:spPr>
        <p:txBody>
          <a:bodyPr/>
          <a:lstStyle/>
          <a:p>
            <a:pPr algn="l">
              <a:defRPr/>
            </a:pPr>
            <a:r>
              <a:rPr lang="ru-RU" b="1" dirty="0">
                <a:solidFill>
                  <a:schemeClr val="tx2">
                    <a:lumMod val="75000"/>
                  </a:schemeClr>
                </a:solidFill>
                <a:latin typeface="Core Sans D 67 Cn Heavy" pitchFamily="34" charset="-52"/>
                <a:cs typeface="Arial" pitchFamily="34" charset="0"/>
              </a:rPr>
              <a:t>УЛЬЯНОВСКИЙ ГОСУДАРСТВЕННЫЙ УНИВЕРСИТЕТ                                                               		</a:t>
            </a:r>
            <a:r>
              <a:rPr lang="en-US" b="1" dirty="0" smtClean="0">
                <a:solidFill>
                  <a:schemeClr val="tx2">
                    <a:lumMod val="75000"/>
                  </a:schemeClr>
                </a:solidFill>
                <a:latin typeface="Core Sans D 67 Cn Heavy" pitchFamily="34" charset="-52"/>
                <a:cs typeface="Arial" pitchFamily="34" charset="0"/>
              </a:rPr>
              <a:t>        </a:t>
            </a:r>
          </a:p>
          <a:p>
            <a:pPr algn="l">
              <a:defRPr/>
            </a:pPr>
            <a:r>
              <a:rPr lang="en-US" b="1" dirty="0" smtClean="0">
                <a:solidFill>
                  <a:schemeClr val="tx2">
                    <a:lumMod val="75000"/>
                  </a:schemeClr>
                </a:solidFill>
                <a:latin typeface="Core Sans D 67 Cn Heavy" pitchFamily="34" charset="-52"/>
                <a:cs typeface="Arial" pitchFamily="34" charset="0"/>
              </a:rPr>
              <a:t>                                                                                                                                                                                </a:t>
            </a:r>
            <a:fld id="{3F211E3C-5522-4658-95B2-856041A60D47}" type="slidenum">
              <a:rPr lang="ru-RU" b="1" smtClean="0">
                <a:solidFill>
                  <a:schemeClr val="tx2"/>
                </a:solidFill>
                <a:latin typeface="Core Sans D 67 Cn Heavy" pitchFamily="34" charset="-52"/>
              </a:rPr>
              <a:pPr algn="l">
                <a:defRPr/>
              </a:pPr>
              <a:t>14</a:t>
            </a:fld>
            <a:endParaRPr lang="ru-RU" b="1" dirty="0">
              <a:solidFill>
                <a:schemeClr val="tx2"/>
              </a:solidFill>
              <a:latin typeface="Core Sans D 67 Cn Heavy" pitchFamily="34" charset="-52"/>
              <a:cs typeface="Arial" pitchFamily="34" charset="0"/>
            </a:endParaRPr>
          </a:p>
        </p:txBody>
      </p:sp>
      <p:pic>
        <p:nvPicPr>
          <p:cNvPr id="3080" name="Рисунок 28" descr="ulsu1.png"/>
          <p:cNvPicPr>
            <a:picLocks noChangeAspect="1"/>
          </p:cNvPicPr>
          <p:nvPr/>
        </p:nvPicPr>
        <p:blipFill>
          <a:blip r:embed="rId3" cstate="print"/>
          <a:srcRect/>
          <a:stretch>
            <a:fillRect/>
          </a:stretch>
        </p:blipFill>
        <p:spPr bwMode="auto">
          <a:xfrm>
            <a:off x="107504" y="4608069"/>
            <a:ext cx="465584" cy="465582"/>
          </a:xfrm>
          <a:prstGeom prst="rect">
            <a:avLst/>
          </a:prstGeom>
          <a:noFill/>
          <a:ln w="9525">
            <a:noFill/>
            <a:miter lim="800000"/>
            <a:headEnd/>
            <a:tailEnd/>
          </a:ln>
        </p:spPr>
      </p:pic>
      <p:sp>
        <p:nvSpPr>
          <p:cNvPr id="7" name="Прямоугольник 6"/>
          <p:cNvSpPr/>
          <p:nvPr/>
        </p:nvSpPr>
        <p:spPr>
          <a:xfrm>
            <a:off x="179512" y="483518"/>
            <a:ext cx="8964488" cy="4185761"/>
          </a:xfrm>
          <a:prstGeom prst="rect">
            <a:avLst/>
          </a:prstGeom>
        </p:spPr>
        <p:txBody>
          <a:bodyPr wrap="square">
            <a:spAutoFit/>
          </a:bodyPr>
          <a:lstStyle/>
          <a:p>
            <a:r>
              <a:rPr lang="ru-RU" sz="1400" dirty="0" smtClean="0">
                <a:solidFill>
                  <a:srgbClr val="0000FF"/>
                </a:solidFill>
              </a:rPr>
              <a:t>Возможные индикаторы коррупции: </a:t>
            </a:r>
          </a:p>
          <a:p>
            <a:pPr marL="144000">
              <a:buFont typeface="Wingdings" pitchFamily="2" charset="2"/>
              <a:buChar char="Ø"/>
            </a:pPr>
            <a:r>
              <a:rPr lang="ru-RU" sz="1400" dirty="0" smtClean="0"/>
              <a:t> </a:t>
            </a:r>
            <a:r>
              <a:rPr lang="ru-RU" sz="1400" b="1" dirty="0" smtClean="0"/>
              <a:t>незначительное количество </a:t>
            </a:r>
            <a:r>
              <a:rPr lang="ru-RU" sz="1400" dirty="0" smtClean="0"/>
              <a:t>участников закупки; </a:t>
            </a:r>
          </a:p>
          <a:p>
            <a:pPr marL="144000">
              <a:buFont typeface="Wingdings" pitchFamily="2" charset="2"/>
              <a:buChar char="Ø"/>
            </a:pPr>
            <a:r>
              <a:rPr lang="ru-RU" sz="1400" dirty="0" smtClean="0"/>
              <a:t> существенное количество неконкурентных способов осуществления закупки, то есть в форме закупки у единственного поставщика (подрядчика, исполнителя); </a:t>
            </a:r>
          </a:p>
          <a:p>
            <a:pPr marL="144000">
              <a:buFont typeface="Wingdings" pitchFamily="2" charset="2"/>
              <a:buChar char="Ø"/>
            </a:pPr>
            <a:r>
              <a:rPr lang="ru-RU" sz="1400" dirty="0" smtClean="0"/>
              <a:t> в качестве поставщика (подрядчика, исполнителя) выступает одно и то же физическое (юридическое) лицо; </a:t>
            </a:r>
          </a:p>
          <a:p>
            <a:pPr marL="144000">
              <a:buFont typeface="Wingdings" pitchFamily="2" charset="2"/>
              <a:buChar char="Ø"/>
            </a:pPr>
            <a:r>
              <a:rPr lang="ru-RU" sz="1400" dirty="0" smtClean="0"/>
              <a:t> участники закупки </a:t>
            </a:r>
            <a:r>
              <a:rPr lang="ru-RU" sz="1400" b="1" dirty="0" smtClean="0"/>
              <a:t>«неожиданно» отзывают свои заявки; </a:t>
            </a:r>
          </a:p>
          <a:p>
            <a:pPr marL="144000">
              <a:buFont typeface="Wingdings" pitchFamily="2" charset="2"/>
              <a:buChar char="Ø"/>
            </a:pPr>
            <a:r>
              <a:rPr lang="ru-RU" sz="1400" dirty="0" smtClean="0"/>
              <a:t> участниками закупки являются юридические лица, обладающие следующими </a:t>
            </a:r>
            <a:r>
              <a:rPr lang="ru-RU" sz="1400" b="1" dirty="0" smtClean="0"/>
              <a:t>признаками</a:t>
            </a:r>
            <a:r>
              <a:rPr lang="ru-RU" sz="1400" dirty="0" smtClean="0"/>
              <a:t>: созданные по адресу «массовой» регистрации; незначительный (минимальный) размер уставного капитала; отсутствие на праве собственности или ином законном основании оборудования и других материальных ресурсов для исполнения контракта; недавняя регистрация организации (за несколько недель или месяцев до даты объявления торгов); отсутствие необходимого количества специалистов требуемого уровня квалификации для исполнения контракта; отсутствие в штатном расписании организации лица, отвечающего за бухгалтерский учет (главного бухгалтера); </a:t>
            </a:r>
          </a:p>
          <a:p>
            <a:pPr marL="144000">
              <a:buFont typeface="Wingdings" pitchFamily="2" charset="2"/>
              <a:buChar char="Ø"/>
            </a:pPr>
            <a:r>
              <a:rPr lang="ru-RU" sz="1400" dirty="0" smtClean="0"/>
              <a:t> в целях создания видимости конкуренции </a:t>
            </a:r>
            <a:r>
              <a:rPr lang="ru-RU" sz="1400" b="1" dirty="0" smtClean="0"/>
              <a:t>участниками закупки являются физические </a:t>
            </a:r>
            <a:r>
              <a:rPr lang="ru-RU" sz="1400" dirty="0" smtClean="0"/>
              <a:t>(юридические) лица, которые объективно не в состоянии исполнить потенциальный контракт и т.д. </a:t>
            </a:r>
          </a:p>
          <a:p>
            <a:pPr marL="144000"/>
            <a:r>
              <a:rPr lang="ru-RU" sz="1400" i="1" dirty="0" smtClean="0"/>
              <a:t>Указанные оценочные индикаторы могут конкретизироваться подразделением по профилактике коррупционных правонарушений самостоятельно, в т.ч. на основании специфики осуществления закупок в органе (организации)</a:t>
            </a:r>
            <a:endParaRPr lang="ru-RU" sz="1400" i="1" dirty="0"/>
          </a:p>
        </p:txBody>
      </p:sp>
      <p:graphicFrame>
        <p:nvGraphicFramePr>
          <p:cNvPr id="8" name="Таблица 7"/>
          <p:cNvGraphicFramePr>
            <a:graphicFrameLocks noGrp="1"/>
          </p:cNvGraphicFramePr>
          <p:nvPr/>
        </p:nvGraphicFramePr>
        <p:xfrm>
          <a:off x="0" y="0"/>
          <a:ext cx="8964488" cy="670560"/>
        </p:xfrm>
        <a:graphic>
          <a:graphicData uri="http://schemas.openxmlformats.org/drawingml/2006/table">
            <a:tbl>
              <a:tblPr firstRow="1" bandRow="1">
                <a:tableStyleId>{2D5ABB26-0587-4C30-8999-92F81FD0307C}</a:tableStyleId>
              </a:tblPr>
              <a:tblGrid>
                <a:gridCol w="8964488">
                  <a:extLst>
                    <a:ext uri="{9D8B030D-6E8A-4147-A177-3AD203B41FA5}"/>
                  </a:extLst>
                </a:gridCol>
              </a:tblGrid>
              <a:tr h="2431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1" i="0" u="sng" strike="noStrike" kern="1200" cap="none" spc="0" normalizeH="0" baseline="0" noProof="0" dirty="0" smtClean="0">
                          <a:ln>
                            <a:noFill/>
                          </a:ln>
                          <a:solidFill>
                            <a:srgbClr val="0000FF"/>
                          </a:solidFill>
                          <a:effectLst/>
                          <a:uLnTx/>
                          <a:uFillTx/>
                          <a:latin typeface="Arial" pitchFamily="34" charset="0"/>
                          <a:ea typeface="+mn-ea"/>
                          <a:cs typeface="Arial" pitchFamily="34" charset="0"/>
                        </a:rPr>
                        <a:t>Методические рекомендации - 2</a:t>
                      </a:r>
                      <a:endParaRPr kumimoji="0" lang="ru-RU" sz="2000" b="1" i="0" u="sng" strike="noStrike" kern="1200" cap="none" spc="-5" normalizeH="0" baseline="0" noProof="0" dirty="0" smtClean="0">
                        <a:ln>
                          <a:noFill/>
                        </a:ln>
                        <a:solidFill>
                          <a:srgbClr val="0000FF"/>
                        </a:solidFill>
                        <a:effectLst/>
                        <a:uLnTx/>
                        <a:uFillTx/>
                        <a:latin typeface="Arial" pitchFamily="34" charset="0"/>
                        <a:ea typeface="+mn-ea"/>
                        <a:cs typeface="Arial" pitchFamily="34" charset="0"/>
                      </a:endParaRPr>
                    </a:p>
                  </a:txBody>
                  <a:tcPr>
                    <a:lnB w="12700" cap="flat" cmpd="sng" algn="ctr">
                      <a:solidFill>
                        <a:schemeClr val="tx2"/>
                      </a:solidFill>
                      <a:prstDash val="solid"/>
                      <a:round/>
                      <a:headEnd type="none" w="med" len="med"/>
                      <a:tailEnd type="none" w="med" len="med"/>
                    </a:lnB>
                  </a:tcPr>
                </a:tc>
                <a:extLst>
                  <a:ext uri="{0D108BD9-81ED-4DB2-BD59-A6C34878D82A}"/>
                </a:extLst>
              </a:tr>
              <a:tr h="168345">
                <a:tc>
                  <a:txBody>
                    <a:bodyPr/>
                    <a:lstStyle/>
                    <a:p>
                      <a:pPr algn="l"/>
                      <a:endParaRPr lang="ru-RU" sz="1200" dirty="0">
                        <a:solidFill>
                          <a:schemeClr val="tx2"/>
                        </a:solidFill>
                        <a:latin typeface="Core Sans D 67 Cn Heavy" pitchFamily="34" charset="-52"/>
                      </a:endParaRPr>
                    </a:p>
                  </a:txBody>
                  <a:tcP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323850" y="179389"/>
            <a:ext cx="8362950" cy="376237"/>
          </a:xfrm>
        </p:spPr>
        <p:txBody>
          <a:bodyPr/>
          <a:lstStyle/>
          <a:p>
            <a:pPr algn="r" eaLnBrk="1" hangingPunct="1"/>
            <a:r>
              <a:rPr lang="ru-RU" sz="2000" dirty="0" smtClean="0">
                <a:solidFill>
                  <a:schemeClr val="tx2"/>
                </a:solidFill>
                <a:latin typeface="Core Sans D 67 Cn Heavy"/>
                <a:cs typeface="Arial" pitchFamily="34" charset="0"/>
              </a:rPr>
              <a:t>                                                                                  </a:t>
            </a:r>
          </a:p>
        </p:txBody>
      </p:sp>
      <p:sp>
        <p:nvSpPr>
          <p:cNvPr id="6" name="Нижний колонтитул 5"/>
          <p:cNvSpPr>
            <a:spLocks noGrp="1"/>
          </p:cNvSpPr>
          <p:nvPr>
            <p:ph type="ftr" sz="quarter" idx="11"/>
          </p:nvPr>
        </p:nvSpPr>
        <p:spPr>
          <a:xfrm>
            <a:off x="647700" y="4659982"/>
            <a:ext cx="8496300" cy="338485"/>
          </a:xfrm>
        </p:spPr>
        <p:txBody>
          <a:bodyPr/>
          <a:lstStyle/>
          <a:p>
            <a:pPr algn="l">
              <a:defRPr/>
            </a:pPr>
            <a:r>
              <a:rPr lang="ru-RU" b="1" dirty="0">
                <a:solidFill>
                  <a:schemeClr val="tx2">
                    <a:lumMod val="75000"/>
                  </a:schemeClr>
                </a:solidFill>
                <a:latin typeface="Core Sans D 67 Cn Heavy" pitchFamily="34" charset="-52"/>
                <a:cs typeface="Arial" pitchFamily="34" charset="0"/>
              </a:rPr>
              <a:t>УЛЬЯНОВСКИЙ ГОСУДАРСТВЕННЫЙ УНИВЕРСИТЕТ                                                               		</a:t>
            </a:r>
            <a:r>
              <a:rPr lang="en-US" b="1" dirty="0" smtClean="0">
                <a:solidFill>
                  <a:schemeClr val="tx2">
                    <a:lumMod val="75000"/>
                  </a:schemeClr>
                </a:solidFill>
                <a:latin typeface="Core Sans D 67 Cn Heavy" pitchFamily="34" charset="-52"/>
                <a:cs typeface="Arial" pitchFamily="34" charset="0"/>
              </a:rPr>
              <a:t>        </a:t>
            </a:r>
          </a:p>
          <a:p>
            <a:pPr algn="l">
              <a:defRPr/>
            </a:pPr>
            <a:r>
              <a:rPr lang="en-US" b="1" dirty="0" smtClean="0">
                <a:solidFill>
                  <a:schemeClr val="tx2">
                    <a:lumMod val="75000"/>
                  </a:schemeClr>
                </a:solidFill>
                <a:latin typeface="Core Sans D 67 Cn Heavy" pitchFamily="34" charset="-52"/>
                <a:cs typeface="Arial" pitchFamily="34" charset="0"/>
              </a:rPr>
              <a:t>                                                                                                                                                                                </a:t>
            </a:r>
            <a:fld id="{3F211E3C-5522-4658-95B2-856041A60D47}" type="slidenum">
              <a:rPr lang="ru-RU" b="1" smtClean="0">
                <a:solidFill>
                  <a:schemeClr val="tx2"/>
                </a:solidFill>
                <a:latin typeface="Core Sans D 67 Cn Heavy" pitchFamily="34" charset="-52"/>
              </a:rPr>
              <a:pPr algn="l">
                <a:defRPr/>
              </a:pPr>
              <a:t>15</a:t>
            </a:fld>
            <a:endParaRPr lang="ru-RU" b="1" dirty="0">
              <a:solidFill>
                <a:schemeClr val="tx2"/>
              </a:solidFill>
              <a:latin typeface="Core Sans D 67 Cn Heavy" pitchFamily="34" charset="-52"/>
              <a:cs typeface="Arial" pitchFamily="34" charset="0"/>
            </a:endParaRPr>
          </a:p>
        </p:txBody>
      </p:sp>
      <p:pic>
        <p:nvPicPr>
          <p:cNvPr id="3080" name="Рисунок 28" descr="ulsu1.png"/>
          <p:cNvPicPr>
            <a:picLocks noChangeAspect="1"/>
          </p:cNvPicPr>
          <p:nvPr/>
        </p:nvPicPr>
        <p:blipFill>
          <a:blip r:embed="rId3" cstate="print"/>
          <a:srcRect/>
          <a:stretch>
            <a:fillRect/>
          </a:stretch>
        </p:blipFill>
        <p:spPr bwMode="auto">
          <a:xfrm>
            <a:off x="107504" y="4608069"/>
            <a:ext cx="465584" cy="465582"/>
          </a:xfrm>
          <a:prstGeom prst="rect">
            <a:avLst/>
          </a:prstGeom>
          <a:noFill/>
          <a:ln w="9525">
            <a:noFill/>
            <a:miter lim="800000"/>
            <a:headEnd/>
            <a:tailEnd/>
          </a:ln>
        </p:spPr>
      </p:pic>
      <p:sp>
        <p:nvSpPr>
          <p:cNvPr id="9" name="Прямоугольник 8"/>
          <p:cNvSpPr/>
          <p:nvPr/>
        </p:nvSpPr>
        <p:spPr>
          <a:xfrm>
            <a:off x="0" y="483518"/>
            <a:ext cx="8928992" cy="1200329"/>
          </a:xfrm>
          <a:prstGeom prst="rect">
            <a:avLst/>
          </a:prstGeom>
        </p:spPr>
        <p:txBody>
          <a:bodyPr wrap="square">
            <a:spAutoFit/>
          </a:bodyPr>
          <a:lstStyle/>
          <a:p>
            <a:r>
              <a:rPr lang="ru-RU" spc="-25" dirty="0" smtClean="0">
                <a:latin typeface="Microsoft Sans Serif"/>
                <a:cs typeface="Microsoft Sans Serif"/>
              </a:rPr>
              <a:t>Выявленные в ходе анализа </a:t>
            </a:r>
            <a:r>
              <a:rPr lang="ru-RU" spc="-10" dirty="0" smtClean="0">
                <a:latin typeface="Microsoft Sans Serif"/>
                <a:cs typeface="Microsoft Sans Serif"/>
              </a:rPr>
              <a:t>риски ранжируются по критериям «вероятность реализации» и «потенциальный вред», на основании чего может быть сформирована матрица рисков:</a:t>
            </a:r>
          </a:p>
          <a:p>
            <a:endParaRPr lang="ru-RU" dirty="0"/>
          </a:p>
        </p:txBody>
      </p:sp>
      <p:pic>
        <p:nvPicPr>
          <p:cNvPr id="11" name="object 3"/>
          <p:cNvPicPr/>
          <p:nvPr/>
        </p:nvPicPr>
        <p:blipFill>
          <a:blip r:embed="rId4" cstate="print"/>
          <a:stretch>
            <a:fillRect/>
          </a:stretch>
        </p:blipFill>
        <p:spPr>
          <a:xfrm>
            <a:off x="683568" y="1347614"/>
            <a:ext cx="7992888" cy="3168352"/>
          </a:xfrm>
          <a:prstGeom prst="rect">
            <a:avLst/>
          </a:prstGeom>
        </p:spPr>
      </p:pic>
      <p:graphicFrame>
        <p:nvGraphicFramePr>
          <p:cNvPr id="10" name="Таблица 9"/>
          <p:cNvGraphicFramePr>
            <a:graphicFrameLocks noGrp="1"/>
          </p:cNvGraphicFramePr>
          <p:nvPr/>
        </p:nvGraphicFramePr>
        <p:xfrm>
          <a:off x="0" y="0"/>
          <a:ext cx="8964488" cy="670560"/>
        </p:xfrm>
        <a:graphic>
          <a:graphicData uri="http://schemas.openxmlformats.org/drawingml/2006/table">
            <a:tbl>
              <a:tblPr firstRow="1" bandRow="1">
                <a:tableStyleId>{2D5ABB26-0587-4C30-8999-92F81FD0307C}</a:tableStyleId>
              </a:tblPr>
              <a:tblGrid>
                <a:gridCol w="8964488">
                  <a:extLst>
                    <a:ext uri="{9D8B030D-6E8A-4147-A177-3AD203B41FA5}"/>
                  </a:extLst>
                </a:gridCol>
              </a:tblGrid>
              <a:tr h="2431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1" i="0" u="sng" strike="noStrike" kern="1200" cap="none" spc="0" normalizeH="0" baseline="0" noProof="0" dirty="0" smtClean="0">
                          <a:ln>
                            <a:noFill/>
                          </a:ln>
                          <a:solidFill>
                            <a:srgbClr val="0000FF"/>
                          </a:solidFill>
                          <a:effectLst/>
                          <a:uLnTx/>
                          <a:uFillTx/>
                          <a:latin typeface="Arial" pitchFamily="34" charset="0"/>
                          <a:ea typeface="+mn-ea"/>
                          <a:cs typeface="Arial" pitchFamily="34" charset="0"/>
                        </a:rPr>
                        <a:t>Методические рекомендации - 2</a:t>
                      </a:r>
                      <a:endParaRPr kumimoji="0" lang="ru-RU" sz="2000" b="1" i="0" u="sng" strike="noStrike" kern="1200" cap="none" spc="-5" normalizeH="0" baseline="0" noProof="0" dirty="0" smtClean="0">
                        <a:ln>
                          <a:noFill/>
                        </a:ln>
                        <a:solidFill>
                          <a:srgbClr val="0000FF"/>
                        </a:solidFill>
                        <a:effectLst/>
                        <a:uLnTx/>
                        <a:uFillTx/>
                        <a:latin typeface="Arial" pitchFamily="34" charset="0"/>
                        <a:ea typeface="+mn-ea"/>
                        <a:cs typeface="Arial" pitchFamily="34" charset="0"/>
                      </a:endParaRPr>
                    </a:p>
                  </a:txBody>
                  <a:tcPr>
                    <a:lnB w="12700" cap="flat" cmpd="sng" algn="ctr">
                      <a:solidFill>
                        <a:schemeClr val="tx2"/>
                      </a:solidFill>
                      <a:prstDash val="solid"/>
                      <a:round/>
                      <a:headEnd type="none" w="med" len="med"/>
                      <a:tailEnd type="none" w="med" len="med"/>
                    </a:lnB>
                  </a:tcPr>
                </a:tc>
                <a:extLst>
                  <a:ext uri="{0D108BD9-81ED-4DB2-BD59-A6C34878D82A}"/>
                </a:extLst>
              </a:tr>
              <a:tr h="168345">
                <a:tc>
                  <a:txBody>
                    <a:bodyPr/>
                    <a:lstStyle/>
                    <a:p>
                      <a:pPr algn="l"/>
                      <a:endParaRPr lang="ru-RU" sz="1200" dirty="0">
                        <a:solidFill>
                          <a:schemeClr val="tx2"/>
                        </a:solidFill>
                        <a:latin typeface="Core Sans D 67 Cn Heavy" pitchFamily="34" charset="-52"/>
                      </a:endParaRPr>
                    </a:p>
                  </a:txBody>
                  <a:tcP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323850" y="179389"/>
            <a:ext cx="8362950" cy="376237"/>
          </a:xfrm>
        </p:spPr>
        <p:txBody>
          <a:bodyPr/>
          <a:lstStyle/>
          <a:p>
            <a:pPr algn="r" eaLnBrk="1" hangingPunct="1"/>
            <a:r>
              <a:rPr lang="ru-RU" sz="2000" dirty="0" smtClean="0">
                <a:solidFill>
                  <a:schemeClr val="tx2"/>
                </a:solidFill>
                <a:latin typeface="Core Sans D 67 Cn Heavy"/>
                <a:cs typeface="Arial" pitchFamily="34" charset="0"/>
              </a:rPr>
              <a:t>                                                                                  </a:t>
            </a:r>
          </a:p>
        </p:txBody>
      </p:sp>
      <p:sp>
        <p:nvSpPr>
          <p:cNvPr id="6" name="Нижний колонтитул 5"/>
          <p:cNvSpPr>
            <a:spLocks noGrp="1"/>
          </p:cNvSpPr>
          <p:nvPr>
            <p:ph type="ftr" sz="quarter" idx="11"/>
          </p:nvPr>
        </p:nvSpPr>
        <p:spPr>
          <a:xfrm>
            <a:off x="647700" y="4659982"/>
            <a:ext cx="8496300" cy="338485"/>
          </a:xfrm>
        </p:spPr>
        <p:txBody>
          <a:bodyPr/>
          <a:lstStyle/>
          <a:p>
            <a:pPr algn="l">
              <a:defRPr/>
            </a:pPr>
            <a:r>
              <a:rPr lang="ru-RU" b="1" dirty="0">
                <a:solidFill>
                  <a:schemeClr val="tx2">
                    <a:lumMod val="75000"/>
                  </a:schemeClr>
                </a:solidFill>
                <a:latin typeface="Core Sans D 67 Cn Heavy" pitchFamily="34" charset="-52"/>
                <a:cs typeface="Arial" pitchFamily="34" charset="0"/>
              </a:rPr>
              <a:t>УЛЬЯНОВСКИЙ ГОСУДАРСТВЕННЫЙ УНИВЕРСИТЕТ                                                               		</a:t>
            </a:r>
            <a:r>
              <a:rPr lang="en-US" b="1" dirty="0" smtClean="0">
                <a:solidFill>
                  <a:schemeClr val="tx2">
                    <a:lumMod val="75000"/>
                  </a:schemeClr>
                </a:solidFill>
                <a:latin typeface="Core Sans D 67 Cn Heavy" pitchFamily="34" charset="-52"/>
                <a:cs typeface="Arial" pitchFamily="34" charset="0"/>
              </a:rPr>
              <a:t>        </a:t>
            </a:r>
          </a:p>
          <a:p>
            <a:pPr algn="l">
              <a:defRPr/>
            </a:pPr>
            <a:r>
              <a:rPr lang="en-US" b="1" dirty="0" smtClean="0">
                <a:solidFill>
                  <a:schemeClr val="tx2">
                    <a:lumMod val="75000"/>
                  </a:schemeClr>
                </a:solidFill>
                <a:latin typeface="Core Sans D 67 Cn Heavy" pitchFamily="34" charset="-52"/>
                <a:cs typeface="Arial" pitchFamily="34" charset="0"/>
              </a:rPr>
              <a:t>                                                                                                                                                                                </a:t>
            </a:r>
            <a:fld id="{3F211E3C-5522-4658-95B2-856041A60D47}" type="slidenum">
              <a:rPr lang="ru-RU" b="1" smtClean="0">
                <a:solidFill>
                  <a:schemeClr val="tx2"/>
                </a:solidFill>
                <a:latin typeface="Core Sans D 67 Cn Heavy" pitchFamily="34" charset="-52"/>
              </a:rPr>
              <a:pPr algn="l">
                <a:defRPr/>
              </a:pPr>
              <a:t>16</a:t>
            </a:fld>
            <a:endParaRPr lang="ru-RU" b="1" dirty="0">
              <a:solidFill>
                <a:schemeClr val="tx2"/>
              </a:solidFill>
              <a:latin typeface="Core Sans D 67 Cn Heavy" pitchFamily="34" charset="-52"/>
              <a:cs typeface="Arial" pitchFamily="34" charset="0"/>
            </a:endParaRPr>
          </a:p>
        </p:txBody>
      </p:sp>
      <p:pic>
        <p:nvPicPr>
          <p:cNvPr id="3080" name="Рисунок 28" descr="ulsu1.png"/>
          <p:cNvPicPr>
            <a:picLocks noChangeAspect="1"/>
          </p:cNvPicPr>
          <p:nvPr/>
        </p:nvPicPr>
        <p:blipFill>
          <a:blip r:embed="rId3" cstate="print"/>
          <a:srcRect/>
          <a:stretch>
            <a:fillRect/>
          </a:stretch>
        </p:blipFill>
        <p:spPr bwMode="auto">
          <a:xfrm>
            <a:off x="107504" y="4608069"/>
            <a:ext cx="465584" cy="465582"/>
          </a:xfrm>
          <a:prstGeom prst="rect">
            <a:avLst/>
          </a:prstGeom>
          <a:noFill/>
          <a:ln w="9525">
            <a:noFill/>
            <a:miter lim="800000"/>
            <a:headEnd/>
            <a:tailEnd/>
          </a:ln>
        </p:spPr>
      </p:pic>
      <p:sp>
        <p:nvSpPr>
          <p:cNvPr id="7" name="object 27"/>
          <p:cNvSpPr txBox="1"/>
          <p:nvPr/>
        </p:nvSpPr>
        <p:spPr>
          <a:xfrm>
            <a:off x="107504" y="483518"/>
            <a:ext cx="9036496" cy="3951723"/>
          </a:xfrm>
          <a:prstGeom prst="rect">
            <a:avLst/>
          </a:prstGeom>
        </p:spPr>
        <p:txBody>
          <a:bodyPr vert="horz" wrap="square" lIns="0" tIns="12065" rIns="0" bIns="0" rtlCol="0">
            <a:spAutoFit/>
          </a:bodyPr>
          <a:lstStyle/>
          <a:p>
            <a:pPr marL="92075">
              <a:lnSpc>
                <a:spcPct val="100000"/>
              </a:lnSpc>
              <a:spcBef>
                <a:spcPts val="0"/>
              </a:spcBef>
            </a:pPr>
            <a:r>
              <a:rPr lang="ru-RU" sz="1600" b="1" spc="-10" dirty="0" smtClean="0"/>
              <a:t>Главным результатом использования </a:t>
            </a:r>
            <a:r>
              <a:rPr lang="ru-RU" sz="1600" b="1" spc="-10" dirty="0" err="1" smtClean="0"/>
              <a:t>МетодРекомендаций</a:t>
            </a:r>
            <a:r>
              <a:rPr lang="ru-RU" sz="1600" b="1" spc="-10" dirty="0" smtClean="0"/>
              <a:t> должна стать </a:t>
            </a:r>
            <a:r>
              <a:rPr lang="ru-RU" sz="1600" b="1" spc="-10" dirty="0" smtClean="0">
                <a:solidFill>
                  <a:srgbClr val="0000FF"/>
                </a:solidFill>
              </a:rPr>
              <a:t>разработка  комплекса мер по минимизации коррупционных рисков:</a:t>
            </a:r>
          </a:p>
          <a:p>
            <a:pPr marL="252000">
              <a:lnSpc>
                <a:spcPct val="100000"/>
              </a:lnSpc>
              <a:spcBef>
                <a:spcPts val="0"/>
              </a:spcBef>
              <a:buFont typeface="Wingdings" pitchFamily="2" charset="2"/>
              <a:buChar char="Ø"/>
            </a:pPr>
            <a:r>
              <a:rPr lang="ru-RU" sz="1600" spc="-10" dirty="0" smtClean="0"/>
              <a:t>повышение </a:t>
            </a:r>
            <a:r>
              <a:rPr sz="1600" spc="-5" dirty="0" err="1" smtClean="0"/>
              <a:t>уровня</a:t>
            </a:r>
            <a:r>
              <a:rPr sz="1600" spc="45" dirty="0" smtClean="0"/>
              <a:t> </a:t>
            </a:r>
            <a:r>
              <a:rPr sz="1600" spc="-5" dirty="0"/>
              <a:t>конкуренции,</a:t>
            </a:r>
            <a:r>
              <a:rPr sz="1600" spc="40" dirty="0"/>
              <a:t> </a:t>
            </a:r>
            <a:r>
              <a:rPr sz="1600" spc="-10" dirty="0"/>
              <a:t>честности</a:t>
            </a:r>
            <a:r>
              <a:rPr sz="1600" spc="55" dirty="0"/>
              <a:t> </a:t>
            </a:r>
            <a:r>
              <a:rPr sz="1600" spc="-5" dirty="0"/>
              <a:t>и</a:t>
            </a:r>
            <a:r>
              <a:rPr sz="1600" spc="25" dirty="0"/>
              <a:t> </a:t>
            </a:r>
            <a:r>
              <a:rPr sz="1600" spc="-10" dirty="0"/>
              <a:t>прозрачности</a:t>
            </a:r>
            <a:r>
              <a:rPr sz="1600" spc="70" dirty="0"/>
              <a:t> </a:t>
            </a:r>
            <a:r>
              <a:rPr sz="1600" spc="-5" dirty="0"/>
              <a:t>при</a:t>
            </a:r>
            <a:r>
              <a:rPr sz="1600" spc="30" dirty="0"/>
              <a:t> </a:t>
            </a:r>
            <a:r>
              <a:rPr sz="1600" spc="-10" dirty="0"/>
              <a:t>осуществлении</a:t>
            </a:r>
            <a:r>
              <a:rPr sz="1600" spc="60" dirty="0"/>
              <a:t> </a:t>
            </a:r>
            <a:r>
              <a:rPr sz="1600" spc="-10" dirty="0"/>
              <a:t>закупок</a:t>
            </a:r>
            <a:r>
              <a:rPr sz="1600" spc="55" dirty="0"/>
              <a:t> </a:t>
            </a:r>
            <a:r>
              <a:rPr sz="1600" spc="-10" dirty="0"/>
              <a:t>(например,</a:t>
            </a:r>
            <a:endParaRPr sz="1600" dirty="0"/>
          </a:p>
          <a:p>
            <a:pPr marL="252000">
              <a:lnSpc>
                <a:spcPct val="100000"/>
              </a:lnSpc>
              <a:spcBef>
                <a:spcPts val="0"/>
              </a:spcBef>
            </a:pPr>
            <a:r>
              <a:rPr sz="1600" spc="-5" dirty="0"/>
              <a:t>обеспечение</a:t>
            </a:r>
            <a:r>
              <a:rPr sz="1600" spc="50" dirty="0"/>
              <a:t> </a:t>
            </a:r>
            <a:r>
              <a:rPr sz="1600" spc="-10" dirty="0"/>
              <a:t>возможности</a:t>
            </a:r>
            <a:r>
              <a:rPr sz="1600" spc="60" dirty="0"/>
              <a:t> </a:t>
            </a:r>
            <a:r>
              <a:rPr sz="1600" spc="-10" dirty="0"/>
              <a:t>для</a:t>
            </a:r>
            <a:r>
              <a:rPr sz="1600" spc="10" dirty="0"/>
              <a:t> </a:t>
            </a:r>
            <a:r>
              <a:rPr sz="1600" spc="-5" dirty="0"/>
              <a:t>широкого</a:t>
            </a:r>
            <a:r>
              <a:rPr sz="1600" spc="40" dirty="0"/>
              <a:t> </a:t>
            </a:r>
            <a:r>
              <a:rPr sz="1600" spc="-5" dirty="0"/>
              <a:t>круга</a:t>
            </a:r>
            <a:r>
              <a:rPr sz="1600" spc="15" dirty="0"/>
              <a:t> </a:t>
            </a:r>
            <a:r>
              <a:rPr sz="1600" spc="-5" dirty="0"/>
              <a:t>физических</a:t>
            </a:r>
            <a:r>
              <a:rPr sz="1600" spc="20" dirty="0"/>
              <a:t> </a:t>
            </a:r>
            <a:r>
              <a:rPr sz="1600" spc="-5" dirty="0"/>
              <a:t>и</a:t>
            </a:r>
            <a:r>
              <a:rPr sz="1600" dirty="0"/>
              <a:t> </a:t>
            </a:r>
            <a:r>
              <a:rPr sz="1600" spc="-10" dirty="0"/>
              <a:t>юридических</a:t>
            </a:r>
            <a:r>
              <a:rPr sz="1600" spc="20" dirty="0"/>
              <a:t> </a:t>
            </a:r>
            <a:r>
              <a:rPr sz="1600" spc="-5" dirty="0"/>
              <a:t>лиц</a:t>
            </a:r>
            <a:r>
              <a:rPr sz="1600" spc="25" dirty="0"/>
              <a:t> </a:t>
            </a:r>
            <a:r>
              <a:rPr sz="1600" spc="-10" dirty="0"/>
              <a:t>участвовать</a:t>
            </a:r>
            <a:r>
              <a:rPr sz="1600" spc="60" dirty="0"/>
              <a:t> </a:t>
            </a:r>
            <a:r>
              <a:rPr sz="1600" spc="-5" dirty="0"/>
              <a:t>в</a:t>
            </a:r>
            <a:r>
              <a:rPr sz="1600" spc="5" dirty="0"/>
              <a:t> </a:t>
            </a:r>
            <a:r>
              <a:rPr sz="1600" spc="-10" dirty="0"/>
              <a:t>закупочных</a:t>
            </a:r>
            <a:endParaRPr sz="1600" dirty="0"/>
          </a:p>
          <a:p>
            <a:pPr marL="252000">
              <a:lnSpc>
                <a:spcPct val="100000"/>
              </a:lnSpc>
              <a:spcBef>
                <a:spcPts val="0"/>
              </a:spcBef>
            </a:pPr>
            <a:r>
              <a:rPr sz="1600" spc="-5" dirty="0"/>
              <a:t>процедурах</a:t>
            </a:r>
            <a:r>
              <a:rPr sz="1600" spc="45" dirty="0"/>
              <a:t> </a:t>
            </a:r>
            <a:r>
              <a:rPr sz="1600" spc="-5" dirty="0"/>
              <a:t>и</a:t>
            </a:r>
            <a:r>
              <a:rPr sz="1600" spc="25" dirty="0"/>
              <a:t> </a:t>
            </a:r>
            <a:r>
              <a:rPr sz="1600" spc="-5" dirty="0"/>
              <a:t>недопущение</a:t>
            </a:r>
            <a:r>
              <a:rPr sz="1600" spc="60" dirty="0"/>
              <a:t> </a:t>
            </a:r>
            <a:r>
              <a:rPr sz="1600" spc="-10" dirty="0"/>
              <a:t>влияние</a:t>
            </a:r>
            <a:r>
              <a:rPr sz="1600" spc="20" dirty="0"/>
              <a:t> </a:t>
            </a:r>
            <a:r>
              <a:rPr sz="1600" spc="-5" dirty="0"/>
              <a:t>личной</a:t>
            </a:r>
            <a:r>
              <a:rPr sz="1600" spc="50" dirty="0"/>
              <a:t> </a:t>
            </a:r>
            <a:r>
              <a:rPr sz="1600" spc="-10" dirty="0" err="1"/>
              <a:t>заинтересованности</a:t>
            </a:r>
            <a:r>
              <a:rPr sz="1600" spc="85" dirty="0"/>
              <a:t> </a:t>
            </a:r>
            <a:r>
              <a:rPr lang="ru-RU" sz="1600" spc="-10" dirty="0" smtClean="0"/>
              <a:t>сотрудников </a:t>
            </a:r>
            <a:r>
              <a:rPr sz="1600" spc="-5" dirty="0" err="1" smtClean="0"/>
              <a:t>на</a:t>
            </a:r>
            <a:r>
              <a:rPr sz="1600" spc="40" dirty="0" smtClean="0"/>
              <a:t> </a:t>
            </a:r>
            <a:r>
              <a:rPr sz="1600" spc="-10" dirty="0" err="1" smtClean="0"/>
              <a:t>результаты</a:t>
            </a:r>
            <a:r>
              <a:rPr lang="ru-RU" sz="1600" spc="-10" dirty="0" smtClean="0"/>
              <a:t> </a:t>
            </a:r>
            <a:r>
              <a:rPr sz="1600" spc="-5" dirty="0" err="1" smtClean="0"/>
              <a:t>процедур</a:t>
            </a:r>
            <a:r>
              <a:rPr lang="ru-RU" sz="1600" spc="-5" dirty="0" smtClean="0"/>
              <a:t>)</a:t>
            </a:r>
            <a:r>
              <a:rPr sz="1600" spc="-5" dirty="0" smtClean="0"/>
              <a:t>;</a:t>
            </a:r>
            <a:endParaRPr sz="1600" dirty="0"/>
          </a:p>
          <a:p>
            <a:pPr marL="252000">
              <a:spcBef>
                <a:spcPts val="0"/>
              </a:spcBef>
              <a:buFont typeface="Wingdings" pitchFamily="2" charset="2"/>
              <a:buChar char="Ø"/>
            </a:pPr>
            <a:r>
              <a:rPr sz="1600" spc="-5" dirty="0" err="1" smtClean="0"/>
              <a:t>повышение</a:t>
            </a:r>
            <a:r>
              <a:rPr sz="1600" spc="45" dirty="0" smtClean="0"/>
              <a:t> </a:t>
            </a:r>
            <a:r>
              <a:rPr sz="1600" spc="-5" dirty="0"/>
              <a:t>знаний</a:t>
            </a:r>
            <a:r>
              <a:rPr sz="1600" spc="30" dirty="0"/>
              <a:t> </a:t>
            </a:r>
            <a:r>
              <a:rPr sz="1600" spc="-5" dirty="0"/>
              <a:t>и</a:t>
            </a:r>
            <a:r>
              <a:rPr sz="1600" spc="20" dirty="0"/>
              <a:t> </a:t>
            </a:r>
            <a:r>
              <a:rPr sz="1600" spc="-5" dirty="0" err="1"/>
              <a:t>навыков</a:t>
            </a:r>
            <a:r>
              <a:rPr sz="1600" spc="50" dirty="0"/>
              <a:t> </a:t>
            </a:r>
            <a:r>
              <a:rPr sz="1600" spc="-5" dirty="0" smtClean="0"/>
              <a:t>с</a:t>
            </a:r>
            <a:r>
              <a:rPr lang="ru-RU" sz="1600" spc="-5" dirty="0" err="1" smtClean="0"/>
              <a:t>отрудников</a:t>
            </a:r>
            <a:r>
              <a:rPr sz="1600" spc="-10" dirty="0" smtClean="0"/>
              <a:t>,</a:t>
            </a:r>
            <a:r>
              <a:rPr sz="1600" spc="55" dirty="0" smtClean="0"/>
              <a:t> </a:t>
            </a:r>
            <a:r>
              <a:rPr sz="1600" spc="-5" dirty="0"/>
              <a:t>участвующих</a:t>
            </a:r>
            <a:r>
              <a:rPr sz="1600" spc="60" dirty="0"/>
              <a:t> </a:t>
            </a:r>
            <a:r>
              <a:rPr sz="1600" spc="-5" dirty="0"/>
              <a:t>в</a:t>
            </a:r>
            <a:r>
              <a:rPr sz="1600" spc="10" dirty="0"/>
              <a:t> </a:t>
            </a:r>
            <a:r>
              <a:rPr sz="1600" spc="-5" dirty="0"/>
              <a:t>осуществлении</a:t>
            </a:r>
            <a:r>
              <a:rPr sz="1600" spc="65" dirty="0"/>
              <a:t> </a:t>
            </a:r>
            <a:r>
              <a:rPr sz="1600" spc="-10" dirty="0" err="1"/>
              <a:t>закупок</a:t>
            </a:r>
            <a:r>
              <a:rPr sz="1600" spc="-10" dirty="0" smtClean="0"/>
              <a:t>;</a:t>
            </a:r>
            <a:r>
              <a:rPr lang="ru-RU" sz="1600" dirty="0" smtClean="0"/>
              <a:t> проведение</a:t>
            </a:r>
            <a:r>
              <a:rPr lang="ru-RU" sz="1600" spc="-45" dirty="0" smtClean="0"/>
              <a:t> </a:t>
            </a:r>
            <a:r>
              <a:rPr lang="ru-RU" sz="1600" dirty="0" smtClean="0"/>
              <a:t>правового</a:t>
            </a:r>
            <a:r>
              <a:rPr lang="ru-RU" sz="1600" spc="-40" dirty="0" smtClean="0"/>
              <a:t> </a:t>
            </a:r>
            <a:r>
              <a:rPr lang="ru-RU" sz="1600" dirty="0" smtClean="0"/>
              <a:t>просвещения</a:t>
            </a:r>
            <a:r>
              <a:rPr lang="ru-RU" sz="1600" spc="-35" dirty="0" smtClean="0"/>
              <a:t> </a:t>
            </a:r>
            <a:r>
              <a:rPr lang="ru-RU" sz="1600" dirty="0" smtClean="0"/>
              <a:t>и</a:t>
            </a:r>
            <a:r>
              <a:rPr lang="ru-RU" sz="1600" spc="-25" dirty="0" smtClean="0"/>
              <a:t> </a:t>
            </a:r>
            <a:r>
              <a:rPr lang="ru-RU" sz="1600" spc="-5" dirty="0" smtClean="0"/>
              <a:t>информирования;</a:t>
            </a:r>
            <a:endParaRPr sz="1600" dirty="0"/>
          </a:p>
          <a:p>
            <a:pPr marL="252000" marR="1522095">
              <a:lnSpc>
                <a:spcPct val="100000"/>
              </a:lnSpc>
              <a:spcBef>
                <a:spcPts val="0"/>
              </a:spcBef>
              <a:buFont typeface="Wingdings" pitchFamily="2" charset="2"/>
              <a:buChar char="Ø"/>
            </a:pPr>
            <a:r>
              <a:rPr sz="1600" spc="-5" dirty="0" err="1" smtClean="0"/>
              <a:t>усиление</a:t>
            </a:r>
            <a:r>
              <a:rPr sz="1600" dirty="0" smtClean="0"/>
              <a:t> </a:t>
            </a:r>
            <a:r>
              <a:rPr sz="1600" spc="-5" dirty="0"/>
              <a:t>контроля</a:t>
            </a:r>
            <a:r>
              <a:rPr sz="1600" spc="20" dirty="0"/>
              <a:t> </a:t>
            </a:r>
            <a:r>
              <a:rPr sz="1600" spc="-5" dirty="0"/>
              <a:t>за</a:t>
            </a:r>
            <a:r>
              <a:rPr sz="1600" spc="15" dirty="0"/>
              <a:t> </a:t>
            </a:r>
            <a:r>
              <a:rPr sz="1600" spc="-5" dirty="0"/>
              <a:t>недопущением совершения коррупционных</a:t>
            </a:r>
            <a:r>
              <a:rPr sz="1600" spc="-15" dirty="0"/>
              <a:t> </a:t>
            </a:r>
            <a:r>
              <a:rPr sz="1600" spc="-5" dirty="0"/>
              <a:t>правонарушений</a:t>
            </a:r>
            <a:r>
              <a:rPr sz="1600" spc="-20" dirty="0"/>
              <a:t> </a:t>
            </a:r>
            <a:r>
              <a:rPr sz="1600" dirty="0"/>
              <a:t>при </a:t>
            </a:r>
            <a:r>
              <a:rPr sz="1600" spc="-525" dirty="0"/>
              <a:t> </a:t>
            </a:r>
            <a:r>
              <a:rPr sz="1600" spc="-5" dirty="0"/>
              <a:t>осуществлении</a:t>
            </a:r>
            <a:r>
              <a:rPr sz="1600" spc="-20" dirty="0"/>
              <a:t> </a:t>
            </a:r>
            <a:r>
              <a:rPr sz="1600" spc="-5" dirty="0"/>
              <a:t>закупочных</a:t>
            </a:r>
            <a:r>
              <a:rPr sz="1600" spc="-30" dirty="0"/>
              <a:t> </a:t>
            </a:r>
            <a:r>
              <a:rPr sz="1600" dirty="0"/>
              <a:t>процедур;</a:t>
            </a:r>
          </a:p>
          <a:p>
            <a:pPr marL="252000">
              <a:lnSpc>
                <a:spcPct val="100000"/>
              </a:lnSpc>
              <a:spcBef>
                <a:spcPts val="0"/>
              </a:spcBef>
              <a:buFont typeface="Wingdings" pitchFamily="2" charset="2"/>
              <a:buChar char="Ø"/>
            </a:pPr>
            <a:r>
              <a:rPr sz="1600" dirty="0" err="1" smtClean="0"/>
              <a:t>повышение</a:t>
            </a:r>
            <a:r>
              <a:rPr sz="1600" spc="-35" dirty="0" smtClean="0"/>
              <a:t> </a:t>
            </a:r>
            <a:r>
              <a:rPr sz="1600" dirty="0"/>
              <a:t>качества </a:t>
            </a:r>
            <a:r>
              <a:rPr sz="1600" spc="-5" dirty="0"/>
              <a:t>юридической</a:t>
            </a:r>
            <a:r>
              <a:rPr sz="1600" spc="5" dirty="0"/>
              <a:t> </a:t>
            </a:r>
            <a:r>
              <a:rPr sz="1600" spc="-5" dirty="0" err="1"/>
              <a:t>экспертизы</a:t>
            </a:r>
            <a:r>
              <a:rPr sz="1600" spc="-10" dirty="0"/>
              <a:t> </a:t>
            </a:r>
            <a:r>
              <a:rPr sz="1600" spc="-5" dirty="0" err="1" smtClean="0"/>
              <a:t>документ</a:t>
            </a:r>
            <a:r>
              <a:rPr lang="ru-RU" sz="1600" spc="-5" dirty="0" err="1" smtClean="0"/>
              <a:t>ов</a:t>
            </a:r>
            <a:r>
              <a:rPr lang="ru-RU" sz="1600" spc="-5" dirty="0" smtClean="0"/>
              <a:t> о закупке</a:t>
            </a:r>
            <a:r>
              <a:rPr sz="1600" spc="35" dirty="0" smtClean="0"/>
              <a:t> </a:t>
            </a:r>
            <a:r>
              <a:rPr sz="1600" dirty="0"/>
              <a:t>в</a:t>
            </a:r>
            <a:r>
              <a:rPr sz="1600" spc="-10" dirty="0"/>
              <a:t> </a:t>
            </a:r>
            <a:r>
              <a:rPr sz="1600" dirty="0"/>
              <a:t>целях</a:t>
            </a:r>
            <a:r>
              <a:rPr sz="1600" spc="-10" dirty="0"/>
              <a:t> </a:t>
            </a:r>
            <a:r>
              <a:rPr sz="1600" spc="-5" dirty="0"/>
              <a:t>исключения</a:t>
            </a:r>
            <a:endParaRPr sz="1600" dirty="0"/>
          </a:p>
          <a:p>
            <a:pPr marL="252000">
              <a:lnSpc>
                <a:spcPct val="100000"/>
              </a:lnSpc>
              <a:spcBef>
                <a:spcPts val="0"/>
              </a:spcBef>
            </a:pPr>
            <a:r>
              <a:rPr sz="1600" spc="-5" dirty="0"/>
              <a:t>противоречивых</a:t>
            </a:r>
            <a:r>
              <a:rPr sz="1600" spc="-40" dirty="0"/>
              <a:t> </a:t>
            </a:r>
            <a:r>
              <a:rPr sz="1600" spc="-5" dirty="0"/>
              <a:t>условий</a:t>
            </a:r>
            <a:r>
              <a:rPr sz="1600" spc="-30" dirty="0"/>
              <a:t> </a:t>
            </a:r>
            <a:r>
              <a:rPr sz="1600" spc="-5" dirty="0"/>
              <a:t>исполнения</a:t>
            </a:r>
            <a:r>
              <a:rPr sz="1600" spc="-25" dirty="0"/>
              <a:t> </a:t>
            </a:r>
            <a:r>
              <a:rPr sz="1600" spc="-5" dirty="0"/>
              <a:t>контракта;</a:t>
            </a:r>
            <a:endParaRPr sz="1600" dirty="0"/>
          </a:p>
          <a:p>
            <a:pPr marL="252000" marR="516255">
              <a:lnSpc>
                <a:spcPct val="100000"/>
              </a:lnSpc>
              <a:spcBef>
                <a:spcPts val="0"/>
              </a:spcBef>
              <a:buFont typeface="Wingdings" pitchFamily="2" charset="2"/>
              <a:buChar char="Ø"/>
            </a:pPr>
            <a:r>
              <a:rPr sz="1600" spc="-5" dirty="0"/>
              <a:t>анализ обоснованности изменения условий </a:t>
            </a:r>
            <a:r>
              <a:rPr sz="1600" dirty="0"/>
              <a:t>контракта, причин </a:t>
            </a:r>
            <a:r>
              <a:rPr sz="1600" spc="-5" dirty="0"/>
              <a:t>затягивания (ускорения) сроков </a:t>
            </a:r>
            <a:r>
              <a:rPr sz="1600" spc="-530" dirty="0"/>
              <a:t> </a:t>
            </a:r>
            <a:r>
              <a:rPr sz="1600" spc="-10" dirty="0"/>
              <a:t>заключения</a:t>
            </a:r>
            <a:r>
              <a:rPr sz="1600" spc="-15" dirty="0"/>
              <a:t> </a:t>
            </a:r>
            <a:r>
              <a:rPr sz="1600" spc="-5" dirty="0"/>
              <a:t>(исполнения)</a:t>
            </a:r>
            <a:r>
              <a:rPr sz="1600" spc="-10" dirty="0"/>
              <a:t> </a:t>
            </a:r>
            <a:r>
              <a:rPr sz="1600" spc="-5" dirty="0"/>
              <a:t>контракта</a:t>
            </a:r>
            <a:r>
              <a:rPr sz="1600" spc="-30" dirty="0"/>
              <a:t> </a:t>
            </a:r>
            <a:r>
              <a:rPr sz="1600" dirty="0"/>
              <a:t>и </a:t>
            </a:r>
            <a:r>
              <a:rPr sz="1600" spc="-5" dirty="0"/>
              <a:t>т.д.</a:t>
            </a:r>
            <a:endParaRPr sz="1600" dirty="0"/>
          </a:p>
        </p:txBody>
      </p:sp>
      <p:graphicFrame>
        <p:nvGraphicFramePr>
          <p:cNvPr id="8" name="Таблица 7"/>
          <p:cNvGraphicFramePr>
            <a:graphicFrameLocks noGrp="1"/>
          </p:cNvGraphicFramePr>
          <p:nvPr/>
        </p:nvGraphicFramePr>
        <p:xfrm>
          <a:off x="0" y="0"/>
          <a:ext cx="8964488" cy="670560"/>
        </p:xfrm>
        <a:graphic>
          <a:graphicData uri="http://schemas.openxmlformats.org/drawingml/2006/table">
            <a:tbl>
              <a:tblPr firstRow="1" bandRow="1">
                <a:tableStyleId>{2D5ABB26-0587-4C30-8999-92F81FD0307C}</a:tableStyleId>
              </a:tblPr>
              <a:tblGrid>
                <a:gridCol w="8964488">
                  <a:extLst>
                    <a:ext uri="{9D8B030D-6E8A-4147-A177-3AD203B41FA5}"/>
                  </a:extLst>
                </a:gridCol>
              </a:tblGrid>
              <a:tr h="2431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1" i="0" u="sng" strike="noStrike" kern="1200" cap="none" spc="0" normalizeH="0" baseline="0" noProof="0" dirty="0" smtClean="0">
                          <a:ln>
                            <a:noFill/>
                          </a:ln>
                          <a:solidFill>
                            <a:srgbClr val="0000FF"/>
                          </a:solidFill>
                          <a:effectLst/>
                          <a:uLnTx/>
                          <a:uFillTx/>
                          <a:latin typeface="Arial" pitchFamily="34" charset="0"/>
                          <a:ea typeface="+mn-ea"/>
                          <a:cs typeface="Arial" pitchFamily="34" charset="0"/>
                        </a:rPr>
                        <a:t>Методические рекомендации - 2</a:t>
                      </a:r>
                      <a:endParaRPr kumimoji="0" lang="ru-RU" sz="2000" b="1" i="0" u="sng" strike="noStrike" kern="1200" cap="none" spc="-5" normalizeH="0" baseline="0" noProof="0" dirty="0" smtClean="0">
                        <a:ln>
                          <a:noFill/>
                        </a:ln>
                        <a:solidFill>
                          <a:srgbClr val="0000FF"/>
                        </a:solidFill>
                        <a:effectLst/>
                        <a:uLnTx/>
                        <a:uFillTx/>
                        <a:latin typeface="Arial" pitchFamily="34" charset="0"/>
                        <a:ea typeface="+mn-ea"/>
                        <a:cs typeface="Arial" pitchFamily="34" charset="0"/>
                      </a:endParaRPr>
                    </a:p>
                  </a:txBody>
                  <a:tcPr>
                    <a:lnB w="12700" cap="flat" cmpd="sng" algn="ctr">
                      <a:solidFill>
                        <a:schemeClr val="tx2"/>
                      </a:solidFill>
                      <a:prstDash val="solid"/>
                      <a:round/>
                      <a:headEnd type="none" w="med" len="med"/>
                      <a:tailEnd type="none" w="med" len="med"/>
                    </a:lnB>
                  </a:tcPr>
                </a:tc>
                <a:extLst>
                  <a:ext uri="{0D108BD9-81ED-4DB2-BD59-A6C34878D82A}"/>
                </a:extLst>
              </a:tr>
              <a:tr h="168345">
                <a:tc>
                  <a:txBody>
                    <a:bodyPr/>
                    <a:lstStyle/>
                    <a:p>
                      <a:pPr algn="l"/>
                      <a:endParaRPr lang="ru-RU" sz="1200" dirty="0">
                        <a:solidFill>
                          <a:schemeClr val="tx2"/>
                        </a:solidFill>
                        <a:latin typeface="Core Sans D 67 Cn Heavy" pitchFamily="34" charset="-52"/>
                      </a:endParaRPr>
                    </a:p>
                  </a:txBody>
                  <a:tcP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323850" y="179389"/>
            <a:ext cx="8362950" cy="376237"/>
          </a:xfrm>
        </p:spPr>
        <p:txBody>
          <a:bodyPr/>
          <a:lstStyle/>
          <a:p>
            <a:pPr algn="r" eaLnBrk="1" hangingPunct="1"/>
            <a:r>
              <a:rPr lang="ru-RU" sz="2000" dirty="0" smtClean="0">
                <a:solidFill>
                  <a:schemeClr val="tx2"/>
                </a:solidFill>
                <a:latin typeface="Core Sans D 67 Cn Heavy"/>
                <a:cs typeface="Arial" pitchFamily="34" charset="0"/>
              </a:rPr>
              <a:t>                                                                                  </a:t>
            </a:r>
          </a:p>
        </p:txBody>
      </p:sp>
      <p:sp>
        <p:nvSpPr>
          <p:cNvPr id="6" name="Нижний колонтитул 5"/>
          <p:cNvSpPr>
            <a:spLocks noGrp="1"/>
          </p:cNvSpPr>
          <p:nvPr>
            <p:ph type="ftr" sz="quarter" idx="11"/>
          </p:nvPr>
        </p:nvSpPr>
        <p:spPr>
          <a:xfrm>
            <a:off x="647700" y="4659982"/>
            <a:ext cx="8496300" cy="338485"/>
          </a:xfrm>
        </p:spPr>
        <p:txBody>
          <a:bodyPr/>
          <a:lstStyle/>
          <a:p>
            <a:pPr algn="l">
              <a:defRPr/>
            </a:pPr>
            <a:r>
              <a:rPr lang="ru-RU" b="1" dirty="0">
                <a:solidFill>
                  <a:schemeClr val="tx2">
                    <a:lumMod val="75000"/>
                  </a:schemeClr>
                </a:solidFill>
                <a:latin typeface="Core Sans D 67 Cn Heavy" pitchFamily="34" charset="-52"/>
                <a:cs typeface="Arial" pitchFamily="34" charset="0"/>
              </a:rPr>
              <a:t>УЛЬЯНОВСКИЙ ГОСУДАРСТВЕННЫЙ УНИВЕРСИТЕТ                                                               		</a:t>
            </a:r>
            <a:r>
              <a:rPr lang="en-US" b="1" dirty="0" smtClean="0">
                <a:solidFill>
                  <a:schemeClr val="tx2">
                    <a:lumMod val="75000"/>
                  </a:schemeClr>
                </a:solidFill>
                <a:latin typeface="Core Sans D 67 Cn Heavy" pitchFamily="34" charset="-52"/>
                <a:cs typeface="Arial" pitchFamily="34" charset="0"/>
              </a:rPr>
              <a:t>        </a:t>
            </a:r>
          </a:p>
          <a:p>
            <a:pPr algn="l">
              <a:defRPr/>
            </a:pPr>
            <a:r>
              <a:rPr lang="en-US" b="1" dirty="0" smtClean="0">
                <a:solidFill>
                  <a:schemeClr val="tx2">
                    <a:lumMod val="75000"/>
                  </a:schemeClr>
                </a:solidFill>
                <a:latin typeface="Core Sans D 67 Cn Heavy" pitchFamily="34" charset="-52"/>
                <a:cs typeface="Arial" pitchFamily="34" charset="0"/>
              </a:rPr>
              <a:t>                                                                                                                                                                                </a:t>
            </a:r>
            <a:fld id="{3F211E3C-5522-4658-95B2-856041A60D47}" type="slidenum">
              <a:rPr lang="ru-RU" b="1" smtClean="0">
                <a:solidFill>
                  <a:schemeClr val="tx2"/>
                </a:solidFill>
                <a:latin typeface="Core Sans D 67 Cn Heavy" pitchFamily="34" charset="-52"/>
              </a:rPr>
              <a:pPr algn="l">
                <a:defRPr/>
              </a:pPr>
              <a:t>17</a:t>
            </a:fld>
            <a:endParaRPr lang="ru-RU" b="1" dirty="0">
              <a:solidFill>
                <a:schemeClr val="tx2"/>
              </a:solidFill>
              <a:latin typeface="Core Sans D 67 Cn Heavy" pitchFamily="34" charset="-52"/>
              <a:cs typeface="Arial" pitchFamily="34" charset="0"/>
            </a:endParaRPr>
          </a:p>
        </p:txBody>
      </p:sp>
      <p:pic>
        <p:nvPicPr>
          <p:cNvPr id="3080" name="Рисунок 28" descr="ulsu1.png"/>
          <p:cNvPicPr>
            <a:picLocks noChangeAspect="1"/>
          </p:cNvPicPr>
          <p:nvPr/>
        </p:nvPicPr>
        <p:blipFill>
          <a:blip r:embed="rId3" cstate="print"/>
          <a:srcRect/>
          <a:stretch>
            <a:fillRect/>
          </a:stretch>
        </p:blipFill>
        <p:spPr bwMode="auto">
          <a:xfrm>
            <a:off x="107504" y="4608069"/>
            <a:ext cx="465584" cy="465582"/>
          </a:xfrm>
          <a:prstGeom prst="rect">
            <a:avLst/>
          </a:prstGeom>
          <a:noFill/>
          <a:ln w="9525">
            <a:noFill/>
            <a:miter lim="800000"/>
            <a:headEnd/>
            <a:tailEnd/>
          </a:ln>
        </p:spPr>
      </p:pic>
      <p:graphicFrame>
        <p:nvGraphicFramePr>
          <p:cNvPr id="9" name="Таблица 8"/>
          <p:cNvGraphicFramePr>
            <a:graphicFrameLocks noGrp="1"/>
          </p:cNvGraphicFramePr>
          <p:nvPr/>
        </p:nvGraphicFramePr>
        <p:xfrm>
          <a:off x="0" y="0"/>
          <a:ext cx="8964488" cy="975360"/>
        </p:xfrm>
        <a:graphic>
          <a:graphicData uri="http://schemas.openxmlformats.org/drawingml/2006/table">
            <a:tbl>
              <a:tblPr firstRow="1" bandRow="1">
                <a:tableStyleId>{2D5ABB26-0587-4C30-8999-92F81FD0307C}</a:tableStyleId>
              </a:tblPr>
              <a:tblGrid>
                <a:gridCol w="8964488">
                  <a:extLst>
                    <a:ext uri="{9D8B030D-6E8A-4147-A177-3AD203B41FA5}"/>
                  </a:extLst>
                </a:gridCol>
              </a:tblGrid>
              <a:tr h="2431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1" i="0" u="sng" strike="noStrike" kern="1200" cap="none" spc="0" normalizeH="0" baseline="0" noProof="0" dirty="0" smtClean="0">
                          <a:ln>
                            <a:noFill/>
                          </a:ln>
                          <a:solidFill>
                            <a:srgbClr val="0000FF"/>
                          </a:solidFill>
                          <a:effectLst/>
                          <a:uLnTx/>
                          <a:uFillTx/>
                          <a:latin typeface="Arial" pitchFamily="34" charset="0"/>
                          <a:ea typeface="+mn-ea"/>
                          <a:cs typeface="Arial" pitchFamily="34" charset="0"/>
                        </a:rPr>
                        <a:t>Обязанности заказчиков по предотвращению и урегулированию конфликта интересов в 44-ФЗ</a:t>
                      </a:r>
                      <a:endParaRPr kumimoji="0" lang="ru-RU" sz="2000" b="1" i="0" u="sng" strike="noStrike" kern="1200" cap="none" spc="-5" normalizeH="0" baseline="0" noProof="0" dirty="0" smtClean="0">
                        <a:ln>
                          <a:noFill/>
                        </a:ln>
                        <a:solidFill>
                          <a:srgbClr val="0000FF"/>
                        </a:solidFill>
                        <a:effectLst/>
                        <a:uLnTx/>
                        <a:uFillTx/>
                        <a:latin typeface="Arial" pitchFamily="34" charset="0"/>
                        <a:ea typeface="+mn-ea"/>
                        <a:cs typeface="Arial" pitchFamily="34" charset="0"/>
                      </a:endParaRPr>
                    </a:p>
                  </a:txBody>
                  <a:tcPr>
                    <a:lnB w="12700" cap="flat" cmpd="sng" algn="ctr">
                      <a:solidFill>
                        <a:schemeClr val="tx2"/>
                      </a:solidFill>
                      <a:prstDash val="solid"/>
                      <a:round/>
                      <a:headEnd type="none" w="med" len="med"/>
                      <a:tailEnd type="none" w="med" len="med"/>
                    </a:lnB>
                  </a:tcPr>
                </a:tc>
                <a:extLst>
                  <a:ext uri="{0D108BD9-81ED-4DB2-BD59-A6C34878D82A}"/>
                </a:extLst>
              </a:tr>
              <a:tr h="168345">
                <a:tc>
                  <a:txBody>
                    <a:bodyPr/>
                    <a:lstStyle/>
                    <a:p>
                      <a:pPr algn="l"/>
                      <a:endParaRPr lang="ru-RU" sz="1200" dirty="0">
                        <a:solidFill>
                          <a:schemeClr val="tx2"/>
                        </a:solidFill>
                        <a:latin typeface="Core Sans D 67 Cn Heavy" pitchFamily="34" charset="-52"/>
                      </a:endParaRPr>
                    </a:p>
                  </a:txBody>
                  <a:tcP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extLst>
              </a:tr>
            </a:tbl>
          </a:graphicData>
        </a:graphic>
      </p:graphicFrame>
      <p:sp>
        <p:nvSpPr>
          <p:cNvPr id="10" name="Rectangle 3"/>
          <p:cNvSpPr txBox="1">
            <a:spLocks noChangeArrowheads="1"/>
          </p:cNvSpPr>
          <p:nvPr/>
        </p:nvSpPr>
        <p:spPr bwMode="auto">
          <a:xfrm>
            <a:off x="179512" y="843558"/>
            <a:ext cx="8784976" cy="1872208"/>
          </a:xfrm>
          <a:prstGeom prst="rect">
            <a:avLst/>
          </a:prstGeom>
          <a:solidFill>
            <a:srgbClr val="E7FFE7"/>
          </a:solidFill>
          <a:ln w="9525">
            <a:noFill/>
            <a:miter lim="800000"/>
            <a:headEnd/>
            <a:tailEnd/>
          </a:ln>
        </p:spPr>
        <p:txBody>
          <a:bodyPr vert="horz" wrap="square" lIns="91440" tIns="45720" rIns="91440" bIns="45720" numCol="1" anchor="t" anchorCtr="0" compatLnSpc="1">
            <a:prstTxWarp prst="textNoShape">
              <a:avLst/>
            </a:prstTxWarp>
            <a:noAutofit/>
          </a:bodyPr>
          <a:lstStyle/>
          <a:p>
            <a:pPr marL="342900" marR="0" lvl="0" indent="-342900" algn="just" defTabSz="914400" rtl="0" eaLnBrk="0" fontAlgn="base" latinLnBrk="0" hangingPunct="0">
              <a:lnSpc>
                <a:spcPct val="100000"/>
              </a:lnSpc>
              <a:spcBef>
                <a:spcPts val="0"/>
              </a:spcBef>
              <a:spcAft>
                <a:spcPct val="0"/>
              </a:spcAft>
              <a:buClr>
                <a:srgbClr val="C00000"/>
              </a:buClr>
              <a:buSzTx/>
              <a:tabLst/>
              <a:defRPr/>
            </a:pPr>
            <a:r>
              <a:rPr kumimoji="0" lang="ru-RU" sz="1500" b="1" i="0" u="sng" strike="noStrike" kern="1200" cap="none" spc="0" normalizeH="0" baseline="0" noProof="0" dirty="0" smtClean="0">
                <a:ln>
                  <a:noFill/>
                </a:ln>
                <a:solidFill>
                  <a:srgbClr val="DA0000"/>
                </a:solidFill>
                <a:uLnTx/>
                <a:uFillTx/>
              </a:rPr>
              <a:t>С</a:t>
            </a:r>
            <a:r>
              <a:rPr kumimoji="0" lang="ru-RU" sz="1500" b="1" i="0" u="sng" strike="noStrike" kern="1200" cap="none" spc="0" normalizeH="0" noProof="0" dirty="0" smtClean="0">
                <a:ln>
                  <a:noFill/>
                </a:ln>
                <a:solidFill>
                  <a:srgbClr val="DA0000"/>
                </a:solidFill>
                <a:uLnTx/>
                <a:uFillTx/>
              </a:rPr>
              <a:t> 1 июля 2022 г</a:t>
            </a:r>
            <a:r>
              <a:rPr kumimoji="0" lang="ru-RU" sz="1500" b="1" i="0" u="sng" strike="noStrike" kern="1200" cap="none" spc="0" normalizeH="0" baseline="0" noProof="0" dirty="0" smtClean="0">
                <a:ln>
                  <a:noFill/>
                </a:ln>
                <a:solidFill>
                  <a:srgbClr val="DA0000"/>
                </a:solidFill>
                <a:uLnTx/>
                <a:uFillTx/>
              </a:rPr>
              <a:t>.:</a:t>
            </a:r>
          </a:p>
          <a:p>
            <a:pPr marL="342900" marR="0" lvl="0" indent="-342900" algn="just" defTabSz="914400" rtl="0" eaLnBrk="0" fontAlgn="base" latinLnBrk="0" hangingPunct="0">
              <a:lnSpc>
                <a:spcPct val="100000"/>
              </a:lnSpc>
              <a:spcBef>
                <a:spcPts val="0"/>
              </a:spcBef>
              <a:spcAft>
                <a:spcPct val="0"/>
              </a:spcAft>
              <a:buClr>
                <a:srgbClr val="C00000"/>
              </a:buClr>
              <a:buSzTx/>
              <a:tabLst/>
              <a:defRPr/>
            </a:pPr>
            <a:endParaRPr kumimoji="0" lang="ru-RU" sz="1500" b="1" i="0" u="sng" strike="noStrike" kern="1200" cap="none" spc="0" normalizeH="0" baseline="0" noProof="0" dirty="0" smtClean="0">
              <a:ln>
                <a:noFill/>
              </a:ln>
              <a:solidFill>
                <a:srgbClr val="DA0000"/>
              </a:solidFill>
              <a:uLnTx/>
              <a:uFillTx/>
            </a:endParaRPr>
          </a:p>
          <a:p>
            <a:pPr marL="342900" indent="-342900" algn="just" eaLnBrk="0" hangingPunct="0">
              <a:spcBef>
                <a:spcPts val="0"/>
              </a:spcBef>
              <a:buClr>
                <a:srgbClr val="C00000"/>
              </a:buClr>
              <a:defRPr/>
            </a:pPr>
            <a:r>
              <a:rPr lang="ru-RU" sz="1500" dirty="0" smtClean="0">
                <a:solidFill>
                  <a:srgbClr val="DA0000"/>
                </a:solidFill>
              </a:rPr>
              <a:t>Статья 38 дополнена частью 7: </a:t>
            </a:r>
            <a:r>
              <a:rPr lang="ru-RU" sz="1500" dirty="0" smtClean="0"/>
              <a:t>Руководитель заказчика, руководитель контрактной службы, работники контрактной службы, контрактный управляющий обязаны при осуществлении закупок </a:t>
            </a:r>
            <a:r>
              <a:rPr lang="ru-RU" sz="1500" dirty="0" smtClean="0">
                <a:solidFill>
                  <a:srgbClr val="DA0000"/>
                </a:solidFill>
              </a:rPr>
              <a:t>принимать меры по предотвращению и урегулированию конфликта интересов</a:t>
            </a:r>
            <a:r>
              <a:rPr lang="ru-RU" sz="1500" dirty="0" smtClean="0"/>
              <a:t> в соответствии с Федеральным законом от 25.12.2008 года N 273-ФЗ "О противодействии коррупции", в т.ч.е с учетом информации, предоставленной заказчику в соответствии с </a:t>
            </a:r>
            <a:r>
              <a:rPr lang="ru-RU" sz="1500" dirty="0" smtClean="0">
                <a:hlinkClick r:id="rId4"/>
              </a:rPr>
              <a:t>частью 23 статьи 34</a:t>
            </a:r>
            <a:r>
              <a:rPr lang="ru-RU" sz="1500" dirty="0" smtClean="0"/>
              <a:t> Закона №44-ФЗ.</a:t>
            </a:r>
          </a:p>
          <a:p>
            <a:pPr marL="342900" indent="-342900" algn="just" eaLnBrk="0" hangingPunct="0">
              <a:spcBef>
                <a:spcPts val="0"/>
              </a:spcBef>
              <a:buClr>
                <a:srgbClr val="C00000"/>
              </a:buClr>
              <a:defRPr/>
            </a:pPr>
            <a:endParaRPr lang="ru-RU" sz="1400" dirty="0" smtClean="0"/>
          </a:p>
          <a:p>
            <a:pPr marL="342900" indent="-342900" algn="just" eaLnBrk="0" hangingPunct="0">
              <a:spcBef>
                <a:spcPts val="0"/>
              </a:spcBef>
              <a:buClr>
                <a:srgbClr val="C00000"/>
              </a:buClr>
              <a:buFont typeface="Wingdings" pitchFamily="2" charset="2"/>
              <a:buChar char="Ø"/>
              <a:defRPr/>
            </a:pPr>
            <a:endParaRPr lang="ru-RU" sz="1400" dirty="0" smtClean="0"/>
          </a:p>
          <a:p>
            <a:pPr marL="342900" marR="0" lvl="0" indent="-342900" algn="just" defTabSz="914400" rtl="0" eaLnBrk="0" fontAlgn="base" latinLnBrk="0" hangingPunct="0">
              <a:lnSpc>
                <a:spcPct val="100000"/>
              </a:lnSpc>
              <a:spcBef>
                <a:spcPts val="0"/>
              </a:spcBef>
              <a:spcAft>
                <a:spcPct val="0"/>
              </a:spcAft>
              <a:buClr>
                <a:srgbClr val="C00000"/>
              </a:buClr>
              <a:buSzTx/>
              <a:tabLst/>
              <a:defRPr/>
            </a:pPr>
            <a:endParaRPr kumimoji="0" lang="ru-RU" sz="1400" b="0" i="0" u="none" strike="noStrike" kern="1200" cap="none" spc="0" normalizeH="0" baseline="0" noProof="0" dirty="0" smtClean="0">
              <a:ln>
                <a:noFill/>
              </a:ln>
              <a:solidFill>
                <a:schemeClr val="tx1"/>
              </a:solidFill>
              <a:uLnTx/>
              <a:uFillTx/>
            </a:endParaRPr>
          </a:p>
        </p:txBody>
      </p:sp>
      <p:sp>
        <p:nvSpPr>
          <p:cNvPr id="11" name="Прямоугольник 10"/>
          <p:cNvSpPr/>
          <p:nvPr/>
        </p:nvSpPr>
        <p:spPr>
          <a:xfrm>
            <a:off x="683568" y="2787774"/>
            <a:ext cx="8316044" cy="1723549"/>
          </a:xfrm>
          <a:prstGeom prst="rect">
            <a:avLst/>
          </a:prstGeom>
        </p:spPr>
        <p:txBody>
          <a:bodyPr wrap="square">
            <a:spAutoFit/>
          </a:bodyPr>
          <a:lstStyle/>
          <a:p>
            <a:pPr>
              <a:buClr>
                <a:srgbClr val="0718F3"/>
              </a:buClr>
              <a:buFont typeface="Wingdings" pitchFamily="2" charset="2"/>
              <a:buChar char="Ø"/>
            </a:pPr>
            <a:r>
              <a:rPr lang="ru-RU" dirty="0" smtClean="0"/>
              <a:t> </a:t>
            </a:r>
            <a:r>
              <a:rPr lang="ru-RU" sz="1400" i="1" dirty="0" smtClean="0">
                <a:solidFill>
                  <a:srgbClr val="0718F3"/>
                </a:solidFill>
              </a:rPr>
              <a:t>ч.23 ст.34: </a:t>
            </a:r>
            <a:r>
              <a:rPr lang="ru-RU" sz="1400" i="1" dirty="0" smtClean="0"/>
              <a:t>В случае, если начальная (максимальная) цена контракта при осуществлении закупки товара, работы, услуги превышает </a:t>
            </a:r>
            <a:r>
              <a:rPr lang="ru-RU" sz="1400" i="1" dirty="0" smtClean="0">
                <a:hlinkClick r:id="rId5"/>
              </a:rPr>
              <a:t>размер</a:t>
            </a:r>
            <a:r>
              <a:rPr lang="ru-RU" sz="1400" i="1" dirty="0" smtClean="0"/>
              <a:t>, установленный Правительством Российской Федерации, в контракте должна быть указана обязанность поставщика (подрядчика, исполнителя) предоставлять информацию о всех соисполнителях, субподрядчиках, заключивших договор или договоры с поставщиком (подрядчиком, исполнителем), цена которого или общая цена которых составляет более чем десять процентов цены контракта</a:t>
            </a:r>
            <a:r>
              <a:rPr lang="ru-RU" i="1" dirty="0" smtClean="0"/>
              <a:t>.</a:t>
            </a:r>
            <a:endParaRPr lang="ru-RU" i="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323850" y="179389"/>
            <a:ext cx="8362950" cy="376237"/>
          </a:xfrm>
        </p:spPr>
        <p:txBody>
          <a:bodyPr/>
          <a:lstStyle/>
          <a:p>
            <a:pPr algn="r" eaLnBrk="1" hangingPunct="1"/>
            <a:r>
              <a:rPr lang="ru-RU" sz="2000" dirty="0" smtClean="0">
                <a:solidFill>
                  <a:schemeClr val="tx2"/>
                </a:solidFill>
                <a:latin typeface="Core Sans D 67 Cn Heavy"/>
                <a:cs typeface="Arial" pitchFamily="34" charset="0"/>
              </a:rPr>
              <a:t>                                                                                  </a:t>
            </a:r>
          </a:p>
        </p:txBody>
      </p:sp>
      <p:sp>
        <p:nvSpPr>
          <p:cNvPr id="6" name="Нижний колонтитул 5"/>
          <p:cNvSpPr>
            <a:spLocks noGrp="1"/>
          </p:cNvSpPr>
          <p:nvPr>
            <p:ph type="ftr" sz="quarter" idx="11"/>
          </p:nvPr>
        </p:nvSpPr>
        <p:spPr>
          <a:xfrm>
            <a:off x="647700" y="4659982"/>
            <a:ext cx="8496300" cy="338485"/>
          </a:xfrm>
        </p:spPr>
        <p:txBody>
          <a:bodyPr/>
          <a:lstStyle/>
          <a:p>
            <a:pPr algn="l">
              <a:defRPr/>
            </a:pPr>
            <a:r>
              <a:rPr lang="ru-RU" b="1" dirty="0">
                <a:solidFill>
                  <a:schemeClr val="tx2">
                    <a:lumMod val="75000"/>
                  </a:schemeClr>
                </a:solidFill>
                <a:latin typeface="Core Sans D 67 Cn Heavy" pitchFamily="34" charset="-52"/>
                <a:cs typeface="Arial" pitchFamily="34" charset="0"/>
              </a:rPr>
              <a:t>УЛЬЯНОВСКИЙ ГОСУДАРСТВЕННЫЙ УНИВЕРСИТЕТ                                                               		</a:t>
            </a:r>
            <a:r>
              <a:rPr lang="en-US" b="1" dirty="0" smtClean="0">
                <a:solidFill>
                  <a:schemeClr val="tx2">
                    <a:lumMod val="75000"/>
                  </a:schemeClr>
                </a:solidFill>
                <a:latin typeface="Core Sans D 67 Cn Heavy" pitchFamily="34" charset="-52"/>
                <a:cs typeface="Arial" pitchFamily="34" charset="0"/>
              </a:rPr>
              <a:t>        </a:t>
            </a:r>
          </a:p>
          <a:p>
            <a:pPr algn="l">
              <a:defRPr/>
            </a:pPr>
            <a:r>
              <a:rPr lang="en-US" b="1" dirty="0" smtClean="0">
                <a:solidFill>
                  <a:schemeClr val="tx2">
                    <a:lumMod val="75000"/>
                  </a:schemeClr>
                </a:solidFill>
                <a:latin typeface="Core Sans D 67 Cn Heavy" pitchFamily="34" charset="-52"/>
                <a:cs typeface="Arial" pitchFamily="34" charset="0"/>
              </a:rPr>
              <a:t>                                                                                                                                                                                </a:t>
            </a:r>
            <a:fld id="{3F211E3C-5522-4658-95B2-856041A60D47}" type="slidenum">
              <a:rPr lang="ru-RU" b="1" smtClean="0">
                <a:solidFill>
                  <a:schemeClr val="tx2"/>
                </a:solidFill>
                <a:latin typeface="Core Sans D 67 Cn Heavy" pitchFamily="34" charset="-52"/>
              </a:rPr>
              <a:pPr algn="l">
                <a:defRPr/>
              </a:pPr>
              <a:t>18</a:t>
            </a:fld>
            <a:endParaRPr lang="ru-RU" b="1" dirty="0">
              <a:solidFill>
                <a:schemeClr val="tx2"/>
              </a:solidFill>
              <a:latin typeface="Core Sans D 67 Cn Heavy" pitchFamily="34" charset="-52"/>
              <a:cs typeface="Arial" pitchFamily="34" charset="0"/>
            </a:endParaRPr>
          </a:p>
        </p:txBody>
      </p:sp>
      <p:pic>
        <p:nvPicPr>
          <p:cNvPr id="3080" name="Рисунок 28" descr="ulsu1.png"/>
          <p:cNvPicPr>
            <a:picLocks noChangeAspect="1"/>
          </p:cNvPicPr>
          <p:nvPr/>
        </p:nvPicPr>
        <p:blipFill>
          <a:blip r:embed="rId3" cstate="print"/>
          <a:srcRect/>
          <a:stretch>
            <a:fillRect/>
          </a:stretch>
        </p:blipFill>
        <p:spPr bwMode="auto">
          <a:xfrm>
            <a:off x="107504" y="4608069"/>
            <a:ext cx="465584" cy="465582"/>
          </a:xfrm>
          <a:prstGeom prst="rect">
            <a:avLst/>
          </a:prstGeom>
          <a:noFill/>
          <a:ln w="9525">
            <a:noFill/>
            <a:miter lim="800000"/>
            <a:headEnd/>
            <a:tailEnd/>
          </a:ln>
        </p:spPr>
      </p:pic>
      <p:graphicFrame>
        <p:nvGraphicFramePr>
          <p:cNvPr id="9" name="Таблица 8"/>
          <p:cNvGraphicFramePr>
            <a:graphicFrameLocks noGrp="1"/>
          </p:cNvGraphicFramePr>
          <p:nvPr/>
        </p:nvGraphicFramePr>
        <p:xfrm>
          <a:off x="0" y="0"/>
          <a:ext cx="8964488" cy="975360"/>
        </p:xfrm>
        <a:graphic>
          <a:graphicData uri="http://schemas.openxmlformats.org/drawingml/2006/table">
            <a:tbl>
              <a:tblPr firstRow="1" bandRow="1">
                <a:tableStyleId>{2D5ABB26-0587-4C30-8999-92F81FD0307C}</a:tableStyleId>
              </a:tblPr>
              <a:tblGrid>
                <a:gridCol w="8964488">
                  <a:extLst>
                    <a:ext uri="{9D8B030D-6E8A-4147-A177-3AD203B41FA5}"/>
                  </a:extLst>
                </a:gridCol>
              </a:tblGrid>
              <a:tr h="2431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1" i="0" u="sng" strike="noStrike" kern="1200" cap="none" spc="0" normalizeH="0" baseline="0" noProof="0" dirty="0" smtClean="0">
                          <a:ln>
                            <a:noFill/>
                          </a:ln>
                          <a:solidFill>
                            <a:srgbClr val="0000FF"/>
                          </a:solidFill>
                          <a:effectLst/>
                          <a:uLnTx/>
                          <a:uFillTx/>
                          <a:latin typeface="Arial" pitchFamily="34" charset="0"/>
                          <a:ea typeface="+mn-ea"/>
                          <a:cs typeface="Arial" pitchFamily="34" charset="0"/>
                        </a:rPr>
                        <a:t>Обязанности заказчиков по предотвращению и урегулированию конфликта интересов в 44-ФЗ</a:t>
                      </a:r>
                      <a:endParaRPr kumimoji="0" lang="ru-RU" sz="2000" b="1" i="0" u="sng" strike="noStrike" kern="1200" cap="none" spc="-5" normalizeH="0" baseline="0" noProof="0" dirty="0" smtClean="0">
                        <a:ln>
                          <a:noFill/>
                        </a:ln>
                        <a:solidFill>
                          <a:srgbClr val="0000FF"/>
                        </a:solidFill>
                        <a:effectLst/>
                        <a:uLnTx/>
                        <a:uFillTx/>
                        <a:latin typeface="Arial" pitchFamily="34" charset="0"/>
                        <a:ea typeface="+mn-ea"/>
                        <a:cs typeface="Arial" pitchFamily="34" charset="0"/>
                      </a:endParaRPr>
                    </a:p>
                  </a:txBody>
                  <a:tcPr>
                    <a:lnB w="12700" cap="flat" cmpd="sng" algn="ctr">
                      <a:solidFill>
                        <a:schemeClr val="tx2"/>
                      </a:solidFill>
                      <a:prstDash val="solid"/>
                      <a:round/>
                      <a:headEnd type="none" w="med" len="med"/>
                      <a:tailEnd type="none" w="med" len="med"/>
                    </a:lnB>
                  </a:tcPr>
                </a:tc>
                <a:extLst>
                  <a:ext uri="{0D108BD9-81ED-4DB2-BD59-A6C34878D82A}"/>
                </a:extLst>
              </a:tr>
              <a:tr h="168345">
                <a:tc>
                  <a:txBody>
                    <a:bodyPr/>
                    <a:lstStyle/>
                    <a:p>
                      <a:pPr algn="l"/>
                      <a:endParaRPr lang="ru-RU" sz="1200" dirty="0">
                        <a:solidFill>
                          <a:schemeClr val="tx2"/>
                        </a:solidFill>
                        <a:latin typeface="Core Sans D 67 Cn Heavy" pitchFamily="34" charset="-52"/>
                      </a:endParaRPr>
                    </a:p>
                  </a:txBody>
                  <a:tcP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extLst>
              </a:tr>
            </a:tbl>
          </a:graphicData>
        </a:graphic>
      </p:graphicFrame>
      <p:sp>
        <p:nvSpPr>
          <p:cNvPr id="10" name="Rectangle 3"/>
          <p:cNvSpPr txBox="1">
            <a:spLocks noChangeArrowheads="1"/>
          </p:cNvSpPr>
          <p:nvPr/>
        </p:nvSpPr>
        <p:spPr bwMode="auto">
          <a:xfrm>
            <a:off x="179512" y="771550"/>
            <a:ext cx="8784976" cy="1440160"/>
          </a:xfrm>
          <a:prstGeom prst="rect">
            <a:avLst/>
          </a:prstGeom>
          <a:solidFill>
            <a:srgbClr val="E7FFE7"/>
          </a:solidFill>
          <a:ln w="9525">
            <a:noFill/>
            <a:miter lim="800000"/>
            <a:headEnd/>
            <a:tailEnd/>
          </a:ln>
        </p:spPr>
        <p:txBody>
          <a:bodyPr vert="horz" wrap="square" lIns="91440" tIns="45720" rIns="91440" bIns="45720" numCol="1" anchor="t" anchorCtr="0" compatLnSpc="1">
            <a:prstTxWarp prst="textNoShape">
              <a:avLst/>
            </a:prstTxWarp>
            <a:noAutofit/>
          </a:bodyPr>
          <a:lstStyle/>
          <a:p>
            <a:pPr marL="342900" marR="0" lvl="0" indent="-342900" algn="just" defTabSz="914400" rtl="0" eaLnBrk="0" fontAlgn="base" latinLnBrk="0" hangingPunct="0">
              <a:lnSpc>
                <a:spcPct val="100000"/>
              </a:lnSpc>
              <a:spcBef>
                <a:spcPts val="0"/>
              </a:spcBef>
              <a:spcAft>
                <a:spcPct val="0"/>
              </a:spcAft>
              <a:buClr>
                <a:srgbClr val="C00000"/>
              </a:buClr>
              <a:buSzTx/>
              <a:tabLst/>
              <a:defRPr/>
            </a:pPr>
            <a:r>
              <a:rPr kumimoji="0" lang="ru-RU" sz="1500" b="1" i="0" u="sng" strike="noStrike" kern="1200" cap="none" spc="0" normalizeH="0" baseline="0" noProof="0" dirty="0" smtClean="0">
                <a:ln>
                  <a:noFill/>
                </a:ln>
                <a:solidFill>
                  <a:srgbClr val="DA0000"/>
                </a:solidFill>
                <a:uLnTx/>
                <a:uFillTx/>
              </a:rPr>
              <a:t>С</a:t>
            </a:r>
            <a:r>
              <a:rPr kumimoji="0" lang="ru-RU" sz="1500" b="1" i="0" u="sng" strike="noStrike" kern="1200" cap="none" spc="0" normalizeH="0" noProof="0" dirty="0" smtClean="0">
                <a:ln>
                  <a:noFill/>
                </a:ln>
                <a:solidFill>
                  <a:srgbClr val="DA0000"/>
                </a:solidFill>
                <a:uLnTx/>
                <a:uFillTx/>
              </a:rPr>
              <a:t> 1 июля 2022 г</a:t>
            </a:r>
            <a:r>
              <a:rPr kumimoji="0" lang="ru-RU" sz="1500" b="1" i="0" u="sng" strike="noStrike" kern="1200" cap="none" spc="0" normalizeH="0" baseline="0" noProof="0" dirty="0" smtClean="0">
                <a:ln>
                  <a:noFill/>
                </a:ln>
                <a:solidFill>
                  <a:srgbClr val="DA0000"/>
                </a:solidFill>
                <a:uLnTx/>
                <a:uFillTx/>
              </a:rPr>
              <a:t>.:</a:t>
            </a:r>
          </a:p>
          <a:p>
            <a:pPr marL="342900" indent="-342900" algn="just" eaLnBrk="0" hangingPunct="0">
              <a:spcBef>
                <a:spcPts val="0"/>
              </a:spcBef>
              <a:buClr>
                <a:srgbClr val="C00000"/>
              </a:buClr>
              <a:defRPr/>
            </a:pPr>
            <a:r>
              <a:rPr lang="ru-RU" sz="1500" b="1" dirty="0" smtClean="0">
                <a:solidFill>
                  <a:srgbClr val="DA0000"/>
                </a:solidFill>
              </a:rPr>
              <a:t>Статья 39 дополнена частью 10</a:t>
            </a:r>
            <a:r>
              <a:rPr lang="ru-RU" sz="1500" b="1" dirty="0" smtClean="0">
                <a:solidFill>
                  <a:srgbClr val="FF0000"/>
                </a:solidFill>
              </a:rPr>
              <a:t>: </a:t>
            </a:r>
            <a:r>
              <a:rPr lang="ru-RU" sz="1500" b="1" dirty="0" smtClean="0">
                <a:solidFill>
                  <a:srgbClr val="0000FF"/>
                </a:solidFill>
              </a:rPr>
              <a:t>Члены комиссии обязаны</a:t>
            </a:r>
            <a:r>
              <a:rPr lang="ru-RU" sz="1500" dirty="0" smtClean="0">
                <a:solidFill>
                  <a:srgbClr val="0000FF"/>
                </a:solidFill>
              </a:rPr>
              <a:t> </a:t>
            </a:r>
            <a:r>
              <a:rPr lang="ru-RU" sz="1500" dirty="0" smtClean="0"/>
              <a:t>при осуществлении закупок </a:t>
            </a:r>
            <a:r>
              <a:rPr lang="ru-RU" sz="1500" b="1" dirty="0" smtClean="0">
                <a:solidFill>
                  <a:srgbClr val="0000FF"/>
                </a:solidFill>
              </a:rPr>
              <a:t>принимать меры по предотвращению и урегулированию конфликта интересов </a:t>
            </a:r>
            <a:r>
              <a:rPr lang="ru-RU" sz="1500" dirty="0" smtClean="0"/>
              <a:t>в соответствии с Федеральным законом от 25.12.2008 г. N 273-ФЗ "О противодействии коррупции", в том числе с учетом информации, предоставленной заказчику в соответствии с </a:t>
            </a:r>
            <a:r>
              <a:rPr lang="ru-RU" sz="1500" dirty="0" smtClean="0">
                <a:hlinkClick r:id="rId4"/>
              </a:rPr>
              <a:t>частью 23 статьи 34</a:t>
            </a:r>
            <a:r>
              <a:rPr lang="ru-RU" sz="1500" dirty="0" smtClean="0"/>
              <a:t> настоящего Федерального закона.</a:t>
            </a:r>
            <a:endParaRPr kumimoji="0" lang="ru-RU" sz="1400" b="0" i="0" u="none" strike="noStrike" kern="1200" cap="none" spc="0" normalizeH="0" baseline="0" noProof="0" dirty="0" smtClean="0">
              <a:ln>
                <a:noFill/>
              </a:ln>
              <a:solidFill>
                <a:schemeClr val="tx1"/>
              </a:solidFill>
              <a:uLnTx/>
              <a:uFillTx/>
            </a:endParaRPr>
          </a:p>
        </p:txBody>
      </p:sp>
      <p:sp>
        <p:nvSpPr>
          <p:cNvPr id="12" name="TextBox 11"/>
          <p:cNvSpPr txBox="1"/>
          <p:nvPr/>
        </p:nvSpPr>
        <p:spPr>
          <a:xfrm>
            <a:off x="179512" y="2283718"/>
            <a:ext cx="8964488" cy="2292911"/>
          </a:xfrm>
          <a:prstGeom prst="rect">
            <a:avLst/>
          </a:prstGeom>
          <a:solidFill>
            <a:schemeClr val="bg1"/>
          </a:solidFill>
        </p:spPr>
        <p:txBody>
          <a:bodyPr wrap="square" lIns="74652" tIns="37326" rIns="74652" bIns="37326" rtlCol="0">
            <a:spAutoFit/>
          </a:bodyPr>
          <a:lstStyle/>
          <a:p>
            <a:pPr algn="just">
              <a:lnSpc>
                <a:spcPct val="110000"/>
              </a:lnSpc>
            </a:pPr>
            <a:r>
              <a:rPr lang="ru-RU" sz="1400" b="1" dirty="0" smtClean="0">
                <a:solidFill>
                  <a:srgbClr val="C00000"/>
                </a:solidFill>
              </a:rPr>
              <a:t>Откорректирована часть 6 статьи 39:  Членами комиссии не могут быть:</a:t>
            </a:r>
          </a:p>
          <a:p>
            <a:pPr marL="373258" indent="-373258" algn="just">
              <a:lnSpc>
                <a:spcPct val="110000"/>
              </a:lnSpc>
              <a:buAutoNum type="arabicParenR"/>
            </a:pPr>
            <a:r>
              <a:rPr lang="ru-RU" sz="1300" dirty="0" smtClean="0"/>
              <a:t>физ.лица, которые были привлечены в качестве экспертов к проведению экспертной оценки извещения, документации, заявок на участие в конкурсе;</a:t>
            </a:r>
          </a:p>
          <a:p>
            <a:pPr marL="373258" indent="-373258" algn="just">
              <a:lnSpc>
                <a:spcPct val="110000"/>
              </a:lnSpc>
              <a:buAutoNum type="arabicParenR"/>
            </a:pPr>
            <a:r>
              <a:rPr lang="ru-RU" sz="1300" b="1" dirty="0" smtClean="0"/>
              <a:t>физ.лица, лично заинтересованные в результатах закупок, в том числе физические лица, подавшие заявки на участие. Личная заинтересованность по ФЗ от 25.12.2008 №273-ФЗ «О противодействии коррупции»</a:t>
            </a:r>
            <a:r>
              <a:rPr lang="ru-RU" sz="1300" dirty="0" smtClean="0"/>
              <a:t> </a:t>
            </a:r>
          </a:p>
          <a:p>
            <a:pPr marL="373258" indent="-373258" algn="just">
              <a:lnSpc>
                <a:spcPct val="110000"/>
              </a:lnSpc>
              <a:buAutoNum type="arabicParenR"/>
            </a:pPr>
            <a:r>
              <a:rPr lang="ru-RU" sz="1300" dirty="0" smtClean="0"/>
              <a:t>физические лица, являющиеся участниками (акционерами) организаций, подавших заявки на участие в закупке, членами их органов управления, кредиторами участников закупки;</a:t>
            </a:r>
          </a:p>
          <a:p>
            <a:pPr marL="373258" indent="-373258" algn="just">
              <a:lnSpc>
                <a:spcPct val="110000"/>
              </a:lnSpc>
              <a:buAutoNum type="arabicParenR"/>
            </a:pPr>
            <a:r>
              <a:rPr lang="ru-RU" sz="1300" dirty="0" smtClean="0"/>
              <a:t>должностные лица органов контроля, указанных в части 1 стать 99 Закона №44-ФЗ, непосредственно осуществляющие контроль в сфере закупок.</a:t>
            </a:r>
            <a:endParaRPr lang="ru-RU" sz="1400" b="1"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323850" y="179389"/>
            <a:ext cx="8362950" cy="376237"/>
          </a:xfrm>
        </p:spPr>
        <p:txBody>
          <a:bodyPr/>
          <a:lstStyle/>
          <a:p>
            <a:pPr algn="r" eaLnBrk="1" hangingPunct="1"/>
            <a:r>
              <a:rPr lang="ru-RU" sz="2000" dirty="0" smtClean="0">
                <a:solidFill>
                  <a:schemeClr val="tx2"/>
                </a:solidFill>
                <a:latin typeface="Core Sans D 67 Cn Heavy"/>
                <a:cs typeface="Arial" pitchFamily="34" charset="0"/>
              </a:rPr>
              <a:t>                                                                                  </a:t>
            </a:r>
          </a:p>
        </p:txBody>
      </p:sp>
      <p:sp>
        <p:nvSpPr>
          <p:cNvPr id="6" name="Нижний колонтитул 5"/>
          <p:cNvSpPr>
            <a:spLocks noGrp="1"/>
          </p:cNvSpPr>
          <p:nvPr>
            <p:ph type="ftr" sz="quarter" idx="11"/>
          </p:nvPr>
        </p:nvSpPr>
        <p:spPr>
          <a:xfrm>
            <a:off x="647700" y="4659982"/>
            <a:ext cx="8496300" cy="338485"/>
          </a:xfrm>
        </p:spPr>
        <p:txBody>
          <a:bodyPr/>
          <a:lstStyle/>
          <a:p>
            <a:pPr algn="l">
              <a:defRPr/>
            </a:pPr>
            <a:r>
              <a:rPr lang="ru-RU" b="1" dirty="0">
                <a:solidFill>
                  <a:schemeClr val="tx2">
                    <a:lumMod val="75000"/>
                  </a:schemeClr>
                </a:solidFill>
                <a:latin typeface="Core Sans D 67 Cn Heavy" pitchFamily="34" charset="-52"/>
                <a:cs typeface="Arial" pitchFamily="34" charset="0"/>
              </a:rPr>
              <a:t>УЛЬЯНОВСКИЙ ГОСУДАРСТВЕННЫЙ УНИВЕРСИТЕТ                                                               		</a:t>
            </a:r>
            <a:r>
              <a:rPr lang="en-US" b="1" dirty="0" smtClean="0">
                <a:solidFill>
                  <a:schemeClr val="tx2">
                    <a:lumMod val="75000"/>
                  </a:schemeClr>
                </a:solidFill>
                <a:latin typeface="Core Sans D 67 Cn Heavy" pitchFamily="34" charset="-52"/>
                <a:cs typeface="Arial" pitchFamily="34" charset="0"/>
              </a:rPr>
              <a:t>        </a:t>
            </a:r>
          </a:p>
          <a:p>
            <a:pPr algn="l">
              <a:defRPr/>
            </a:pPr>
            <a:r>
              <a:rPr lang="en-US" b="1" dirty="0" smtClean="0">
                <a:solidFill>
                  <a:schemeClr val="tx2">
                    <a:lumMod val="75000"/>
                  </a:schemeClr>
                </a:solidFill>
                <a:latin typeface="Core Sans D 67 Cn Heavy" pitchFamily="34" charset="-52"/>
                <a:cs typeface="Arial" pitchFamily="34" charset="0"/>
              </a:rPr>
              <a:t>                                                                                                                                                                                </a:t>
            </a:r>
            <a:fld id="{3F211E3C-5522-4658-95B2-856041A60D47}" type="slidenum">
              <a:rPr lang="ru-RU" b="1" smtClean="0">
                <a:solidFill>
                  <a:schemeClr val="tx2"/>
                </a:solidFill>
                <a:latin typeface="Core Sans D 67 Cn Heavy" pitchFamily="34" charset="-52"/>
              </a:rPr>
              <a:pPr algn="l">
                <a:defRPr/>
              </a:pPr>
              <a:t>19</a:t>
            </a:fld>
            <a:endParaRPr lang="ru-RU" b="1" dirty="0">
              <a:solidFill>
                <a:schemeClr val="tx2"/>
              </a:solidFill>
              <a:latin typeface="Core Sans D 67 Cn Heavy" pitchFamily="34" charset="-52"/>
              <a:cs typeface="Arial" pitchFamily="34" charset="0"/>
            </a:endParaRPr>
          </a:p>
        </p:txBody>
      </p:sp>
      <p:pic>
        <p:nvPicPr>
          <p:cNvPr id="3080" name="Рисунок 28" descr="ulsu1.png"/>
          <p:cNvPicPr>
            <a:picLocks noChangeAspect="1"/>
          </p:cNvPicPr>
          <p:nvPr/>
        </p:nvPicPr>
        <p:blipFill>
          <a:blip r:embed="rId3" cstate="print"/>
          <a:srcRect/>
          <a:stretch>
            <a:fillRect/>
          </a:stretch>
        </p:blipFill>
        <p:spPr bwMode="auto">
          <a:xfrm>
            <a:off x="107504" y="4608069"/>
            <a:ext cx="465584" cy="465582"/>
          </a:xfrm>
          <a:prstGeom prst="rect">
            <a:avLst/>
          </a:prstGeom>
          <a:noFill/>
          <a:ln w="9525">
            <a:noFill/>
            <a:miter lim="800000"/>
            <a:headEnd/>
            <a:tailEnd/>
          </a:ln>
        </p:spPr>
      </p:pic>
      <p:graphicFrame>
        <p:nvGraphicFramePr>
          <p:cNvPr id="9" name="Таблица 8"/>
          <p:cNvGraphicFramePr>
            <a:graphicFrameLocks noGrp="1"/>
          </p:cNvGraphicFramePr>
          <p:nvPr/>
        </p:nvGraphicFramePr>
        <p:xfrm>
          <a:off x="0" y="0"/>
          <a:ext cx="8964488" cy="975360"/>
        </p:xfrm>
        <a:graphic>
          <a:graphicData uri="http://schemas.openxmlformats.org/drawingml/2006/table">
            <a:tbl>
              <a:tblPr firstRow="1" bandRow="1">
                <a:tableStyleId>{2D5ABB26-0587-4C30-8999-92F81FD0307C}</a:tableStyleId>
              </a:tblPr>
              <a:tblGrid>
                <a:gridCol w="8964488">
                  <a:extLst>
                    <a:ext uri="{9D8B030D-6E8A-4147-A177-3AD203B41FA5}"/>
                  </a:extLst>
                </a:gridCol>
              </a:tblGrid>
              <a:tr h="2431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1" i="0" u="sng" strike="noStrike" kern="1200" cap="none" spc="0" normalizeH="0" baseline="0" noProof="0" dirty="0" smtClean="0">
                          <a:ln>
                            <a:noFill/>
                          </a:ln>
                          <a:solidFill>
                            <a:srgbClr val="0000FF"/>
                          </a:solidFill>
                          <a:effectLst/>
                          <a:uLnTx/>
                          <a:uFillTx/>
                          <a:latin typeface="Arial" pitchFamily="34" charset="0"/>
                          <a:ea typeface="+mn-ea"/>
                          <a:cs typeface="Arial" pitchFamily="34" charset="0"/>
                        </a:rPr>
                        <a:t>Обязанности заказчиков по предотвращению и урегулированию конфликта интересов в 44-ФЗ</a:t>
                      </a:r>
                      <a:endParaRPr kumimoji="0" lang="ru-RU" sz="2000" b="1" i="0" u="sng" strike="noStrike" kern="1200" cap="none" spc="-5" normalizeH="0" baseline="0" noProof="0" dirty="0" smtClean="0">
                        <a:ln>
                          <a:noFill/>
                        </a:ln>
                        <a:solidFill>
                          <a:srgbClr val="0000FF"/>
                        </a:solidFill>
                        <a:effectLst/>
                        <a:uLnTx/>
                        <a:uFillTx/>
                        <a:latin typeface="Arial" pitchFamily="34" charset="0"/>
                        <a:ea typeface="+mn-ea"/>
                        <a:cs typeface="Arial" pitchFamily="34" charset="0"/>
                      </a:endParaRPr>
                    </a:p>
                  </a:txBody>
                  <a:tcPr>
                    <a:lnB w="12700" cap="flat" cmpd="sng" algn="ctr">
                      <a:solidFill>
                        <a:schemeClr val="tx2"/>
                      </a:solidFill>
                      <a:prstDash val="solid"/>
                      <a:round/>
                      <a:headEnd type="none" w="med" len="med"/>
                      <a:tailEnd type="none" w="med" len="med"/>
                    </a:lnB>
                  </a:tcPr>
                </a:tc>
                <a:extLst>
                  <a:ext uri="{0D108BD9-81ED-4DB2-BD59-A6C34878D82A}"/>
                </a:extLst>
              </a:tr>
              <a:tr h="168345">
                <a:tc>
                  <a:txBody>
                    <a:bodyPr/>
                    <a:lstStyle/>
                    <a:p>
                      <a:pPr algn="l"/>
                      <a:endParaRPr lang="ru-RU" sz="1200" dirty="0">
                        <a:solidFill>
                          <a:schemeClr val="tx2"/>
                        </a:solidFill>
                        <a:latin typeface="Core Sans D 67 Cn Heavy" pitchFamily="34" charset="-52"/>
                      </a:endParaRPr>
                    </a:p>
                  </a:txBody>
                  <a:tcP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extLst>
              </a:tr>
            </a:tbl>
          </a:graphicData>
        </a:graphic>
      </p:graphicFrame>
      <p:sp>
        <p:nvSpPr>
          <p:cNvPr id="12" name="TextBox 11"/>
          <p:cNvSpPr txBox="1"/>
          <p:nvPr/>
        </p:nvSpPr>
        <p:spPr>
          <a:xfrm>
            <a:off x="179512" y="771550"/>
            <a:ext cx="8964488" cy="2045151"/>
          </a:xfrm>
          <a:prstGeom prst="rect">
            <a:avLst/>
          </a:prstGeom>
          <a:solidFill>
            <a:srgbClr val="F1FDF6"/>
          </a:solidFill>
        </p:spPr>
        <p:txBody>
          <a:bodyPr wrap="square" lIns="74652" tIns="37326" rIns="74652" bIns="37326" rtlCol="0">
            <a:spAutoFit/>
          </a:bodyPr>
          <a:lstStyle/>
          <a:p>
            <a:pPr algn="just"/>
            <a:r>
              <a:rPr lang="ru-RU" sz="1600" b="1" dirty="0" smtClean="0">
                <a:solidFill>
                  <a:srgbClr val="C00000"/>
                </a:solidFill>
              </a:rPr>
              <a:t>Откорректирована часть 7 статьи 39:</a:t>
            </a:r>
          </a:p>
          <a:p>
            <a:pPr marL="373258" indent="-373258" algn="just"/>
            <a:r>
              <a:rPr lang="ru-RU" sz="1600" b="1" dirty="0" smtClean="0"/>
              <a:t>Член комиссии обязан </a:t>
            </a:r>
            <a:r>
              <a:rPr lang="ru-RU" sz="1600" dirty="0" smtClean="0"/>
              <a:t>незамедлительно сообщить заказчику, принявшему решение о создании комиссии, о возникновении обстоятельств, предусмотренных </a:t>
            </a:r>
            <a:r>
              <a:rPr lang="ru-RU" sz="1600" u="sng" dirty="0" smtClean="0">
                <a:hlinkClick r:id="rId4"/>
              </a:rPr>
              <a:t>частью 6</a:t>
            </a:r>
            <a:r>
              <a:rPr lang="ru-RU" sz="1600" dirty="0" smtClean="0"/>
              <a:t> настоящей статьи. </a:t>
            </a:r>
          </a:p>
          <a:p>
            <a:pPr marL="373258" indent="-373258" algn="just"/>
            <a:r>
              <a:rPr lang="ru-RU" sz="1600" dirty="0" smtClean="0"/>
              <a:t>В случае выявления в составе комиссии физических лиц, указанных в </a:t>
            </a:r>
            <a:r>
              <a:rPr lang="ru-RU" sz="1600" u="sng" dirty="0" smtClean="0">
                <a:hlinkClick r:id="rId4"/>
              </a:rPr>
              <a:t>части 6</a:t>
            </a:r>
            <a:r>
              <a:rPr lang="ru-RU" sz="1600" dirty="0" smtClean="0"/>
              <a:t> настоящей статьи, заказчик, принявший решение о создании комиссии, обязан незамедлительно заменить их другими физическими лицами, соответствующими требованиям, предусмотренным положениями </a:t>
            </a:r>
            <a:r>
              <a:rPr lang="ru-RU" sz="1600" u="sng" dirty="0" smtClean="0">
                <a:hlinkClick r:id="rId4"/>
              </a:rPr>
              <a:t>части 6</a:t>
            </a:r>
            <a:r>
              <a:rPr lang="ru-RU" sz="1600" dirty="0" smtClean="0"/>
              <a:t> статьи 39.</a:t>
            </a:r>
            <a:endParaRPr lang="ru-RU" sz="1600" b="1" dirty="0">
              <a:solidFill>
                <a:srgbClr val="FF0000"/>
              </a:solidFill>
            </a:endParaRPr>
          </a:p>
        </p:txBody>
      </p:sp>
      <p:sp>
        <p:nvSpPr>
          <p:cNvPr id="8" name="Прямоугольник 7"/>
          <p:cNvSpPr/>
          <p:nvPr/>
        </p:nvSpPr>
        <p:spPr>
          <a:xfrm>
            <a:off x="251520" y="2859782"/>
            <a:ext cx="8892480" cy="1077218"/>
          </a:xfrm>
          <a:prstGeom prst="rect">
            <a:avLst/>
          </a:prstGeom>
        </p:spPr>
        <p:txBody>
          <a:bodyPr wrap="square">
            <a:spAutoFit/>
          </a:bodyPr>
          <a:lstStyle/>
          <a:p>
            <a:r>
              <a:rPr lang="ru-RU" sz="1600" b="1" dirty="0" smtClean="0">
                <a:solidFill>
                  <a:srgbClr val="C00000"/>
                </a:solidFill>
              </a:rPr>
              <a:t>Без изменений часть 9 статьи 39: </a:t>
            </a:r>
            <a:r>
              <a:rPr lang="ru-RU" sz="1600" dirty="0" smtClean="0"/>
              <a:t>Решение комиссии, принятое в нарушение требований настоящего Федерального закона, может быть обжаловано любым участником закупки в </a:t>
            </a:r>
            <a:r>
              <a:rPr lang="ru-RU" sz="1600" u="sng" dirty="0" smtClean="0">
                <a:hlinkClick r:id="rId5"/>
              </a:rPr>
              <a:t>порядке</a:t>
            </a:r>
            <a:r>
              <a:rPr lang="ru-RU" sz="1600" dirty="0" smtClean="0"/>
              <a:t>, установленном настоящим Федеральным законом, и признано недействительным по решению контрольного органа в сфере закупок.</a:t>
            </a:r>
            <a:endParaRPr lang="ru-RU" sz="1600" dirty="0"/>
          </a:p>
        </p:txBody>
      </p:sp>
      <p:sp>
        <p:nvSpPr>
          <p:cNvPr id="11" name="Прямоугольник 10"/>
          <p:cNvSpPr/>
          <p:nvPr/>
        </p:nvSpPr>
        <p:spPr>
          <a:xfrm>
            <a:off x="683568" y="4011910"/>
            <a:ext cx="8460432" cy="338554"/>
          </a:xfrm>
          <a:prstGeom prst="rect">
            <a:avLst/>
          </a:prstGeom>
          <a:solidFill>
            <a:srgbClr val="F1FDF6"/>
          </a:solidFill>
        </p:spPr>
        <p:txBody>
          <a:bodyPr wrap="square">
            <a:spAutoFit/>
          </a:bodyPr>
          <a:lstStyle/>
          <a:p>
            <a:pPr marL="353695" indent="-341630">
              <a:lnSpc>
                <a:spcPct val="100000"/>
              </a:lnSpc>
              <a:tabLst>
                <a:tab pos="353695" algn="l"/>
                <a:tab pos="354330" algn="l"/>
              </a:tabLst>
            </a:pPr>
            <a:r>
              <a:rPr lang="ru-RU" sz="1600" i="1" spc="-5" dirty="0" smtClean="0">
                <a:solidFill>
                  <a:srgbClr val="C00000"/>
                </a:solidFill>
              </a:rPr>
              <a:t>Применять</a:t>
            </a:r>
            <a:r>
              <a:rPr lang="ru-RU" sz="1600" i="1" spc="-20" dirty="0" smtClean="0">
                <a:solidFill>
                  <a:srgbClr val="C00000"/>
                </a:solidFill>
              </a:rPr>
              <a:t> </a:t>
            </a:r>
            <a:r>
              <a:rPr lang="ru-RU" sz="1600" i="1" dirty="0" smtClean="0">
                <a:solidFill>
                  <a:srgbClr val="C00000"/>
                </a:solidFill>
              </a:rPr>
              <a:t>в</a:t>
            </a:r>
            <a:r>
              <a:rPr lang="ru-RU" sz="1600" i="1" spc="-5" dirty="0" smtClean="0">
                <a:solidFill>
                  <a:srgbClr val="C00000"/>
                </a:solidFill>
              </a:rPr>
              <a:t> любых</a:t>
            </a:r>
            <a:r>
              <a:rPr lang="ru-RU" sz="1600" i="1" dirty="0" smtClean="0">
                <a:solidFill>
                  <a:srgbClr val="C00000"/>
                </a:solidFill>
              </a:rPr>
              <a:t> </a:t>
            </a:r>
            <a:r>
              <a:rPr lang="ru-RU" sz="1600" i="1" spc="-5" dirty="0" smtClean="0">
                <a:solidFill>
                  <a:srgbClr val="C00000"/>
                </a:solidFill>
              </a:rPr>
              <a:t>закупках Декларацию</a:t>
            </a:r>
            <a:r>
              <a:rPr lang="ru-RU" sz="1600" i="1" spc="-25" dirty="0" smtClean="0">
                <a:solidFill>
                  <a:srgbClr val="C00000"/>
                </a:solidFill>
              </a:rPr>
              <a:t> </a:t>
            </a:r>
            <a:r>
              <a:rPr lang="ru-RU" sz="1600" i="1" dirty="0" smtClean="0">
                <a:solidFill>
                  <a:srgbClr val="C00000"/>
                </a:solidFill>
              </a:rPr>
              <a:t>об</a:t>
            </a:r>
            <a:r>
              <a:rPr lang="ru-RU" sz="1600" i="1" spc="-20" dirty="0" smtClean="0">
                <a:solidFill>
                  <a:srgbClr val="C00000"/>
                </a:solidFill>
              </a:rPr>
              <a:t> </a:t>
            </a:r>
            <a:r>
              <a:rPr lang="ru-RU" sz="1600" i="1" spc="-5" dirty="0" smtClean="0">
                <a:solidFill>
                  <a:srgbClr val="C00000"/>
                </a:solidFill>
              </a:rPr>
              <a:t>отсутствии</a:t>
            </a:r>
            <a:r>
              <a:rPr lang="ru-RU" sz="1600" i="1" spc="-30" dirty="0" smtClean="0">
                <a:solidFill>
                  <a:srgbClr val="C00000"/>
                </a:solidFill>
              </a:rPr>
              <a:t> </a:t>
            </a:r>
            <a:r>
              <a:rPr lang="ru-RU" sz="1600" i="1" spc="-5" dirty="0" smtClean="0">
                <a:solidFill>
                  <a:srgbClr val="C00000"/>
                </a:solidFill>
              </a:rPr>
              <a:t>конфликта</a:t>
            </a:r>
            <a:r>
              <a:rPr lang="ru-RU" sz="1600" i="1" spc="-10" dirty="0" smtClean="0">
                <a:solidFill>
                  <a:srgbClr val="C00000"/>
                </a:solidFill>
              </a:rPr>
              <a:t> </a:t>
            </a:r>
            <a:r>
              <a:rPr lang="ru-RU" sz="1600" i="1" dirty="0" smtClean="0">
                <a:solidFill>
                  <a:srgbClr val="C00000"/>
                </a:solidFill>
              </a:rPr>
              <a:t>интересов???</a:t>
            </a:r>
            <a:endParaRPr lang="ru-RU" sz="1600" i="1" dirty="0">
              <a:solidFill>
                <a:srgbClr val="C00000"/>
              </a:solidFill>
            </a:endParaRPr>
          </a:p>
        </p:txBody>
      </p:sp>
      <p:sp>
        <p:nvSpPr>
          <p:cNvPr id="13" name="Стрелка вправо 12"/>
          <p:cNvSpPr/>
          <p:nvPr/>
        </p:nvSpPr>
        <p:spPr>
          <a:xfrm>
            <a:off x="323528" y="4083918"/>
            <a:ext cx="36004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323850" y="179389"/>
            <a:ext cx="8362950" cy="376237"/>
          </a:xfrm>
        </p:spPr>
        <p:txBody>
          <a:bodyPr/>
          <a:lstStyle/>
          <a:p>
            <a:pPr algn="r" eaLnBrk="1" hangingPunct="1"/>
            <a:r>
              <a:rPr lang="ru-RU" sz="2000" dirty="0" smtClean="0">
                <a:solidFill>
                  <a:schemeClr val="tx2"/>
                </a:solidFill>
                <a:latin typeface="Core Sans D 67 Cn Heavy"/>
                <a:cs typeface="Arial" pitchFamily="34" charset="0"/>
              </a:rPr>
              <a:t>                                                                                  </a:t>
            </a:r>
          </a:p>
        </p:txBody>
      </p:sp>
      <p:sp>
        <p:nvSpPr>
          <p:cNvPr id="6" name="Нижний колонтитул 5"/>
          <p:cNvSpPr>
            <a:spLocks noGrp="1"/>
          </p:cNvSpPr>
          <p:nvPr>
            <p:ph type="ftr" sz="quarter" idx="11"/>
          </p:nvPr>
        </p:nvSpPr>
        <p:spPr>
          <a:xfrm>
            <a:off x="647700" y="4659983"/>
            <a:ext cx="8496300" cy="338485"/>
          </a:xfrm>
        </p:spPr>
        <p:txBody>
          <a:bodyPr/>
          <a:lstStyle/>
          <a:p>
            <a:pPr algn="l">
              <a:defRPr/>
            </a:pPr>
            <a:r>
              <a:rPr lang="ru-RU" b="1" dirty="0">
                <a:solidFill>
                  <a:schemeClr val="tx2">
                    <a:lumMod val="75000"/>
                  </a:schemeClr>
                </a:solidFill>
                <a:latin typeface="Core Sans D 67 Cn Heavy" pitchFamily="34" charset="-52"/>
                <a:cs typeface="Arial" pitchFamily="34" charset="0"/>
              </a:rPr>
              <a:t>УЛЬЯНОВСКИЙ ГОСУДАРСТВЕННЫЙ УНИВЕРСИТЕТ                                                               		</a:t>
            </a:r>
            <a:r>
              <a:rPr lang="en-US" b="1" dirty="0" smtClean="0">
                <a:solidFill>
                  <a:schemeClr val="tx2">
                    <a:lumMod val="75000"/>
                  </a:schemeClr>
                </a:solidFill>
                <a:latin typeface="Core Sans D 67 Cn Heavy" pitchFamily="34" charset="-52"/>
                <a:cs typeface="Arial" pitchFamily="34" charset="0"/>
              </a:rPr>
              <a:t>        </a:t>
            </a:r>
          </a:p>
          <a:p>
            <a:pPr algn="l">
              <a:defRPr/>
            </a:pPr>
            <a:r>
              <a:rPr lang="en-US" b="1" dirty="0" smtClean="0">
                <a:solidFill>
                  <a:schemeClr val="tx2">
                    <a:lumMod val="75000"/>
                  </a:schemeClr>
                </a:solidFill>
                <a:latin typeface="Core Sans D 67 Cn Heavy" pitchFamily="34" charset="-52"/>
                <a:cs typeface="Arial" pitchFamily="34" charset="0"/>
              </a:rPr>
              <a:t>                                                                                                                                                                                </a:t>
            </a:r>
            <a:fld id="{3F211E3C-5522-4658-95B2-856041A60D47}" type="slidenum">
              <a:rPr lang="ru-RU" b="1" smtClean="0">
                <a:solidFill>
                  <a:schemeClr val="tx2"/>
                </a:solidFill>
                <a:latin typeface="Core Sans D 67 Cn Heavy" pitchFamily="34" charset="-52"/>
              </a:rPr>
              <a:pPr algn="l">
                <a:defRPr/>
              </a:pPr>
              <a:t>2</a:t>
            </a:fld>
            <a:endParaRPr lang="ru-RU" b="1" dirty="0">
              <a:solidFill>
                <a:schemeClr val="tx2"/>
              </a:solidFill>
              <a:latin typeface="Core Sans D 67 Cn Heavy" pitchFamily="34" charset="-52"/>
              <a:cs typeface="Arial" pitchFamily="34" charset="0"/>
            </a:endParaRPr>
          </a:p>
        </p:txBody>
      </p:sp>
      <p:graphicFrame>
        <p:nvGraphicFramePr>
          <p:cNvPr id="25" name="Таблица 24"/>
          <p:cNvGraphicFramePr>
            <a:graphicFrameLocks noGrp="1"/>
          </p:cNvGraphicFramePr>
          <p:nvPr/>
        </p:nvGraphicFramePr>
        <p:xfrm>
          <a:off x="395536" y="0"/>
          <a:ext cx="8572560" cy="670560"/>
        </p:xfrm>
        <a:graphic>
          <a:graphicData uri="http://schemas.openxmlformats.org/drawingml/2006/table">
            <a:tbl>
              <a:tblPr firstRow="1" bandRow="1">
                <a:tableStyleId>{2D5ABB26-0587-4C30-8999-92F81FD0307C}</a:tableStyleId>
              </a:tblPr>
              <a:tblGrid>
                <a:gridCol w="8572560">
                  <a:extLst>
                    <a:ext uri="{9D8B030D-6E8A-4147-A177-3AD203B41FA5}"/>
                  </a:extLst>
                </a:gridCol>
              </a:tblGrid>
              <a:tr h="365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1" i="0" u="sng" strike="noStrike" kern="1200" cap="none" spc="0" normalizeH="0" baseline="0" noProof="0" dirty="0" smtClean="0">
                          <a:ln>
                            <a:noFill/>
                          </a:ln>
                          <a:solidFill>
                            <a:srgbClr val="0000FF"/>
                          </a:solidFill>
                          <a:effectLst/>
                          <a:uLnTx/>
                          <a:uFillTx/>
                          <a:latin typeface="Arial" pitchFamily="34" charset="0"/>
                          <a:ea typeface="+mn-ea"/>
                          <a:cs typeface="Arial" pitchFamily="34" charset="0"/>
                        </a:rPr>
                        <a:t>Конфликт интересов и личная заинтересованность</a:t>
                      </a:r>
                      <a:endParaRPr kumimoji="0" lang="ru-RU" sz="2000" b="1" i="0" u="sng" strike="noStrike" kern="1200" cap="none" spc="-5" normalizeH="0" baseline="0" noProof="0" dirty="0" smtClean="0">
                        <a:ln>
                          <a:noFill/>
                        </a:ln>
                        <a:solidFill>
                          <a:srgbClr val="0000FF"/>
                        </a:solidFill>
                        <a:effectLst/>
                        <a:uLnTx/>
                        <a:uFillTx/>
                        <a:latin typeface="Arial" pitchFamily="34" charset="0"/>
                        <a:ea typeface="+mn-ea"/>
                        <a:cs typeface="Arial" pitchFamily="34" charset="0"/>
                      </a:endParaRPr>
                    </a:p>
                  </a:txBody>
                  <a:tcPr>
                    <a:lnB w="12700" cap="flat" cmpd="sng" algn="ctr">
                      <a:solidFill>
                        <a:schemeClr val="tx2"/>
                      </a:solidFill>
                      <a:prstDash val="solid"/>
                      <a:round/>
                      <a:headEnd type="none" w="med" len="med"/>
                      <a:tailEnd type="none" w="med" len="med"/>
                    </a:lnB>
                  </a:tcPr>
                </a:tc>
                <a:extLst>
                  <a:ext uri="{0D108BD9-81ED-4DB2-BD59-A6C34878D82A}"/>
                </a:extLst>
              </a:tr>
              <a:tr h="274320">
                <a:tc>
                  <a:txBody>
                    <a:bodyPr/>
                    <a:lstStyle/>
                    <a:p>
                      <a:pPr algn="l"/>
                      <a:endParaRPr lang="ru-RU" sz="1200" dirty="0">
                        <a:solidFill>
                          <a:schemeClr val="tx2"/>
                        </a:solidFill>
                        <a:latin typeface="Core Sans D 67 Cn Heavy" pitchFamily="34" charset="-52"/>
                      </a:endParaRPr>
                    </a:p>
                  </a:txBody>
                  <a:tcP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extLst>
              </a:tr>
            </a:tbl>
          </a:graphicData>
        </a:graphic>
      </p:graphicFrame>
      <p:pic>
        <p:nvPicPr>
          <p:cNvPr id="3080" name="Рисунок 28" descr="ulsu1.png"/>
          <p:cNvPicPr>
            <a:picLocks noChangeAspect="1"/>
          </p:cNvPicPr>
          <p:nvPr/>
        </p:nvPicPr>
        <p:blipFill>
          <a:blip r:embed="rId3" cstate="print"/>
          <a:srcRect/>
          <a:stretch>
            <a:fillRect/>
          </a:stretch>
        </p:blipFill>
        <p:spPr bwMode="auto">
          <a:xfrm>
            <a:off x="107504" y="4608069"/>
            <a:ext cx="465584" cy="465582"/>
          </a:xfrm>
          <a:prstGeom prst="rect">
            <a:avLst/>
          </a:prstGeom>
          <a:noFill/>
          <a:ln w="9525">
            <a:noFill/>
            <a:miter lim="800000"/>
            <a:headEnd/>
            <a:tailEnd/>
          </a:ln>
        </p:spPr>
      </p:pic>
      <p:sp>
        <p:nvSpPr>
          <p:cNvPr id="7" name="Прямоугольник 6"/>
          <p:cNvSpPr/>
          <p:nvPr/>
        </p:nvSpPr>
        <p:spPr>
          <a:xfrm>
            <a:off x="0" y="619185"/>
            <a:ext cx="9144000" cy="3785652"/>
          </a:xfrm>
          <a:prstGeom prst="rect">
            <a:avLst/>
          </a:prstGeom>
        </p:spPr>
        <p:txBody>
          <a:bodyPr wrap="square">
            <a:spAutoFit/>
          </a:bodyPr>
          <a:lstStyle/>
          <a:p>
            <a:pPr lvl="0"/>
            <a:r>
              <a:rPr lang="ru-RU" sz="1600" b="1" dirty="0" smtClean="0">
                <a:solidFill>
                  <a:srgbClr val="0000FF"/>
                </a:solidFill>
              </a:rPr>
              <a:t>Статья 10 </a:t>
            </a:r>
            <a:r>
              <a:rPr lang="ru-RU" sz="1600" dirty="0" smtClean="0">
                <a:solidFill>
                  <a:srgbClr val="0000FF"/>
                </a:solidFill>
              </a:rPr>
              <a:t>Федерального закона «О противодействии коррупции» от 25.12.2008 г. № 273-ФЗ:</a:t>
            </a:r>
            <a:endParaRPr lang="ru-RU" sz="1600" b="1" dirty="0" smtClean="0">
              <a:solidFill>
                <a:srgbClr val="0000FF"/>
              </a:solidFill>
            </a:endParaRPr>
          </a:p>
          <a:p>
            <a:pPr marL="72000" indent="457200">
              <a:buFont typeface="Wingdings" pitchFamily="2" charset="2"/>
              <a:buChar char="Ø"/>
            </a:pPr>
            <a:r>
              <a:rPr lang="ru-RU" sz="1600" b="1" dirty="0" smtClean="0"/>
              <a:t>конфликтом интересов </a:t>
            </a:r>
            <a:r>
              <a:rPr lang="ru-RU" sz="1600" dirty="0" smtClean="0"/>
              <a:t>является ситуация, при которой личная заинтересованность (прямая или косвенная) лица, замещающего должность, замещение которой предусматривает обязанность принимать меры по предотвращению и урегулированию конфликта интересов, влияет или может повлиять на надлежащее, объективное и беспристрастное исполнение им должностных (служебных) обязанностей (осуществление полномочий).</a:t>
            </a:r>
          </a:p>
          <a:p>
            <a:pPr marL="72000" indent="457200">
              <a:buFont typeface="Wingdings" pitchFamily="2" charset="2"/>
              <a:buChar char="Ø"/>
            </a:pPr>
            <a:r>
              <a:rPr lang="ru-RU" sz="1600" dirty="0" smtClean="0"/>
              <a:t>Под </a:t>
            </a:r>
            <a:r>
              <a:rPr lang="ru-RU" sz="1600" b="1" dirty="0" smtClean="0"/>
              <a:t>личной заинтересованностью </a:t>
            </a:r>
            <a:r>
              <a:rPr lang="ru-RU" sz="1600" dirty="0" smtClean="0"/>
              <a:t>понимается возможность получения доходов в виде денег, иного имущества, в том числе имущественных прав, услуг имущественного характера, результатов выполненных работ или каких-либо выгод (преимуществ) должностным лицом и (или) состоящими с ним в близком родстве или свойстве лицами (родителями, супругами, детьми, братьями, сестрами, а также братьями, сестрами, родителями, детьми супругов и супругами детей), гражданами или организациями, с которыми должностное лицо и (или) лица, состоящие с ним в близком родстве или свойстве, связаны имущественными, корпоративными или иными близкими отношениями.</a:t>
            </a:r>
            <a:endParaRPr lang="ru-RU" sz="1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323850" y="179389"/>
            <a:ext cx="8362950" cy="376237"/>
          </a:xfrm>
        </p:spPr>
        <p:txBody>
          <a:bodyPr/>
          <a:lstStyle/>
          <a:p>
            <a:pPr algn="r" eaLnBrk="1" hangingPunct="1"/>
            <a:r>
              <a:rPr lang="ru-RU" sz="2000" dirty="0" smtClean="0">
                <a:solidFill>
                  <a:schemeClr val="tx2"/>
                </a:solidFill>
                <a:latin typeface="Core Sans D 67 Cn Heavy"/>
                <a:cs typeface="Arial" pitchFamily="34" charset="0"/>
              </a:rPr>
              <a:t>                                                                                  </a:t>
            </a:r>
          </a:p>
        </p:txBody>
      </p:sp>
      <p:sp>
        <p:nvSpPr>
          <p:cNvPr id="6" name="Нижний колонтитул 5"/>
          <p:cNvSpPr>
            <a:spLocks noGrp="1"/>
          </p:cNvSpPr>
          <p:nvPr>
            <p:ph type="ftr" sz="quarter" idx="11"/>
          </p:nvPr>
        </p:nvSpPr>
        <p:spPr>
          <a:xfrm>
            <a:off x="647700" y="4659982"/>
            <a:ext cx="8496300" cy="338485"/>
          </a:xfrm>
        </p:spPr>
        <p:txBody>
          <a:bodyPr/>
          <a:lstStyle/>
          <a:p>
            <a:pPr algn="l">
              <a:defRPr/>
            </a:pPr>
            <a:r>
              <a:rPr lang="ru-RU" b="1" dirty="0">
                <a:solidFill>
                  <a:schemeClr val="tx2">
                    <a:lumMod val="75000"/>
                  </a:schemeClr>
                </a:solidFill>
                <a:latin typeface="Core Sans D 67 Cn Heavy" pitchFamily="34" charset="-52"/>
                <a:cs typeface="Arial" pitchFamily="34" charset="0"/>
              </a:rPr>
              <a:t>УЛЬЯНОВСКИЙ ГОСУДАРСТВЕННЫЙ УНИВЕРСИТЕТ                                                               		</a:t>
            </a:r>
            <a:r>
              <a:rPr lang="en-US" b="1" dirty="0" smtClean="0">
                <a:solidFill>
                  <a:schemeClr val="tx2">
                    <a:lumMod val="75000"/>
                  </a:schemeClr>
                </a:solidFill>
                <a:latin typeface="Core Sans D 67 Cn Heavy" pitchFamily="34" charset="-52"/>
                <a:cs typeface="Arial" pitchFamily="34" charset="0"/>
              </a:rPr>
              <a:t>        </a:t>
            </a:r>
          </a:p>
          <a:p>
            <a:pPr algn="l">
              <a:defRPr/>
            </a:pPr>
            <a:r>
              <a:rPr lang="en-US" b="1" dirty="0" smtClean="0">
                <a:solidFill>
                  <a:schemeClr val="tx2">
                    <a:lumMod val="75000"/>
                  </a:schemeClr>
                </a:solidFill>
                <a:latin typeface="Core Sans D 67 Cn Heavy" pitchFamily="34" charset="-52"/>
                <a:cs typeface="Arial" pitchFamily="34" charset="0"/>
              </a:rPr>
              <a:t>                                                                                                                                                                                </a:t>
            </a:r>
            <a:fld id="{3F211E3C-5522-4658-95B2-856041A60D47}" type="slidenum">
              <a:rPr lang="ru-RU" b="1" smtClean="0">
                <a:solidFill>
                  <a:schemeClr val="tx2"/>
                </a:solidFill>
                <a:latin typeface="Core Sans D 67 Cn Heavy" pitchFamily="34" charset="-52"/>
              </a:rPr>
              <a:pPr algn="l">
                <a:defRPr/>
              </a:pPr>
              <a:t>20</a:t>
            </a:fld>
            <a:endParaRPr lang="ru-RU" b="1" dirty="0">
              <a:solidFill>
                <a:schemeClr val="tx2"/>
              </a:solidFill>
              <a:latin typeface="Core Sans D 67 Cn Heavy" pitchFamily="34" charset="-52"/>
              <a:cs typeface="Arial" pitchFamily="34" charset="0"/>
            </a:endParaRPr>
          </a:p>
        </p:txBody>
      </p:sp>
      <p:pic>
        <p:nvPicPr>
          <p:cNvPr id="3080" name="Рисунок 28" descr="ulsu1.png"/>
          <p:cNvPicPr>
            <a:picLocks noChangeAspect="1"/>
          </p:cNvPicPr>
          <p:nvPr/>
        </p:nvPicPr>
        <p:blipFill>
          <a:blip r:embed="rId3" cstate="print"/>
          <a:srcRect/>
          <a:stretch>
            <a:fillRect/>
          </a:stretch>
        </p:blipFill>
        <p:spPr bwMode="auto">
          <a:xfrm>
            <a:off x="107504" y="4608069"/>
            <a:ext cx="465584" cy="465582"/>
          </a:xfrm>
          <a:prstGeom prst="rect">
            <a:avLst/>
          </a:prstGeom>
          <a:noFill/>
          <a:ln w="9525">
            <a:noFill/>
            <a:miter lim="800000"/>
            <a:headEnd/>
            <a:tailEnd/>
          </a:ln>
        </p:spPr>
      </p:pic>
      <p:graphicFrame>
        <p:nvGraphicFramePr>
          <p:cNvPr id="9" name="Таблица 8"/>
          <p:cNvGraphicFramePr>
            <a:graphicFrameLocks noGrp="1"/>
          </p:cNvGraphicFramePr>
          <p:nvPr/>
        </p:nvGraphicFramePr>
        <p:xfrm>
          <a:off x="0" y="0"/>
          <a:ext cx="8964488" cy="975360"/>
        </p:xfrm>
        <a:graphic>
          <a:graphicData uri="http://schemas.openxmlformats.org/drawingml/2006/table">
            <a:tbl>
              <a:tblPr firstRow="1" bandRow="1">
                <a:tableStyleId>{2D5ABB26-0587-4C30-8999-92F81FD0307C}</a:tableStyleId>
              </a:tblPr>
              <a:tblGrid>
                <a:gridCol w="8964488">
                  <a:extLst>
                    <a:ext uri="{9D8B030D-6E8A-4147-A177-3AD203B41FA5}"/>
                  </a:extLst>
                </a:gridCol>
              </a:tblGrid>
              <a:tr h="2431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1" i="0" u="sng" strike="noStrike" kern="1200" cap="none" spc="0" normalizeH="0" baseline="0" noProof="0" dirty="0" smtClean="0">
                          <a:ln>
                            <a:noFill/>
                          </a:ln>
                          <a:solidFill>
                            <a:srgbClr val="0000FF"/>
                          </a:solidFill>
                          <a:effectLst/>
                          <a:uLnTx/>
                          <a:uFillTx/>
                          <a:latin typeface="Arial" pitchFamily="34" charset="0"/>
                          <a:ea typeface="+mn-ea"/>
                          <a:cs typeface="Arial" pitchFamily="34" charset="0"/>
                        </a:rPr>
                        <a:t>Обязанности заказчиков по предотвращению и урегулированию конфликта интересов в 44-ФЗ</a:t>
                      </a:r>
                      <a:endParaRPr kumimoji="0" lang="ru-RU" sz="2000" b="1" i="0" u="sng" strike="noStrike" kern="1200" cap="none" spc="-5" normalizeH="0" baseline="0" noProof="0" dirty="0" smtClean="0">
                        <a:ln>
                          <a:noFill/>
                        </a:ln>
                        <a:solidFill>
                          <a:srgbClr val="0000FF"/>
                        </a:solidFill>
                        <a:effectLst/>
                        <a:uLnTx/>
                        <a:uFillTx/>
                        <a:latin typeface="Arial" pitchFamily="34" charset="0"/>
                        <a:ea typeface="+mn-ea"/>
                        <a:cs typeface="Arial" pitchFamily="34" charset="0"/>
                      </a:endParaRPr>
                    </a:p>
                  </a:txBody>
                  <a:tcPr>
                    <a:lnB w="12700" cap="flat" cmpd="sng" algn="ctr">
                      <a:solidFill>
                        <a:schemeClr val="tx2"/>
                      </a:solidFill>
                      <a:prstDash val="solid"/>
                      <a:round/>
                      <a:headEnd type="none" w="med" len="med"/>
                      <a:tailEnd type="none" w="med" len="med"/>
                    </a:lnB>
                  </a:tcPr>
                </a:tc>
                <a:extLst>
                  <a:ext uri="{0D108BD9-81ED-4DB2-BD59-A6C34878D82A}"/>
                </a:extLst>
              </a:tr>
              <a:tr h="168345">
                <a:tc>
                  <a:txBody>
                    <a:bodyPr/>
                    <a:lstStyle/>
                    <a:p>
                      <a:pPr algn="l"/>
                      <a:endParaRPr lang="ru-RU" sz="1200" dirty="0">
                        <a:solidFill>
                          <a:schemeClr val="tx2"/>
                        </a:solidFill>
                        <a:latin typeface="Core Sans D 67 Cn Heavy" pitchFamily="34" charset="-52"/>
                      </a:endParaRPr>
                    </a:p>
                  </a:txBody>
                  <a:tcP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extLst>
              </a:tr>
            </a:tbl>
          </a:graphicData>
        </a:graphic>
      </p:graphicFrame>
      <p:sp>
        <p:nvSpPr>
          <p:cNvPr id="12" name="TextBox 11"/>
          <p:cNvSpPr txBox="1"/>
          <p:nvPr/>
        </p:nvSpPr>
        <p:spPr>
          <a:xfrm>
            <a:off x="0" y="699542"/>
            <a:ext cx="8964488" cy="321602"/>
          </a:xfrm>
          <a:prstGeom prst="rect">
            <a:avLst/>
          </a:prstGeom>
          <a:solidFill>
            <a:schemeClr val="bg1"/>
          </a:solidFill>
        </p:spPr>
        <p:txBody>
          <a:bodyPr wrap="square" lIns="74652" tIns="37326" rIns="74652" bIns="37326" rtlCol="0">
            <a:spAutoFit/>
          </a:bodyPr>
          <a:lstStyle/>
          <a:p>
            <a:pPr algn="just"/>
            <a:r>
              <a:rPr lang="ru-RU" sz="1600" b="1" dirty="0" smtClean="0">
                <a:solidFill>
                  <a:srgbClr val="C00000"/>
                </a:solidFill>
              </a:rPr>
              <a:t>! Функции комиссии без изменений:</a:t>
            </a:r>
          </a:p>
        </p:txBody>
      </p:sp>
      <p:sp>
        <p:nvSpPr>
          <p:cNvPr id="11" name="Прямоугольник 10"/>
          <p:cNvSpPr/>
          <p:nvPr/>
        </p:nvSpPr>
        <p:spPr>
          <a:xfrm>
            <a:off x="683568" y="2571750"/>
            <a:ext cx="8460432" cy="553998"/>
          </a:xfrm>
          <a:prstGeom prst="rect">
            <a:avLst/>
          </a:prstGeom>
          <a:solidFill>
            <a:srgbClr val="F1FDF6"/>
          </a:solidFill>
        </p:spPr>
        <p:txBody>
          <a:bodyPr wrap="square">
            <a:spAutoFit/>
          </a:bodyPr>
          <a:lstStyle/>
          <a:p>
            <a:pPr marL="353695" indent="-341630">
              <a:lnSpc>
                <a:spcPct val="100000"/>
              </a:lnSpc>
              <a:tabLst>
                <a:tab pos="353695" algn="l"/>
                <a:tab pos="354330" algn="l"/>
              </a:tabLst>
            </a:pPr>
            <a:r>
              <a:rPr lang="ru-RU" sz="1500" i="1" spc="-5" dirty="0" smtClean="0">
                <a:solidFill>
                  <a:srgbClr val="C00000"/>
                </a:solidFill>
              </a:rPr>
              <a:t>Участник должен продекларировать в заявке свое соответствие п.9 ч.1 ст.31, а комиссия должна проверить наличие такой декларации. </a:t>
            </a:r>
            <a:endParaRPr lang="ru-RU" sz="1500" i="1" dirty="0">
              <a:solidFill>
                <a:srgbClr val="C00000"/>
              </a:solidFill>
            </a:endParaRPr>
          </a:p>
        </p:txBody>
      </p:sp>
      <p:sp>
        <p:nvSpPr>
          <p:cNvPr id="13" name="Стрелка вправо 12"/>
          <p:cNvSpPr/>
          <p:nvPr/>
        </p:nvSpPr>
        <p:spPr>
          <a:xfrm>
            <a:off x="251520" y="2643758"/>
            <a:ext cx="36004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395536" y="987574"/>
            <a:ext cx="8748464" cy="1600438"/>
          </a:xfrm>
          <a:prstGeom prst="rect">
            <a:avLst/>
          </a:prstGeom>
        </p:spPr>
        <p:txBody>
          <a:bodyPr wrap="square">
            <a:spAutoFit/>
          </a:bodyPr>
          <a:lstStyle/>
          <a:p>
            <a:r>
              <a:rPr lang="ru-RU" sz="1400" b="1" dirty="0" smtClean="0">
                <a:solidFill>
                  <a:srgbClr val="C00000"/>
                </a:solidFill>
              </a:rPr>
              <a:t>Часть 8 статьи 31: </a:t>
            </a:r>
            <a:r>
              <a:rPr lang="ru-RU" sz="1400" dirty="0" smtClean="0"/>
              <a:t>Комиссия по осуществлению закупок проверяет соответствие участников закупок требованиям, указанным в </a:t>
            </a:r>
            <a:r>
              <a:rPr lang="ru-RU" sz="1400" u="sng" dirty="0" smtClean="0">
                <a:hlinkClick r:id="rId4"/>
              </a:rPr>
              <a:t>пунктах 1</a:t>
            </a:r>
            <a:r>
              <a:rPr lang="ru-RU" sz="1400" dirty="0" smtClean="0"/>
              <a:t> и </a:t>
            </a:r>
            <a:r>
              <a:rPr lang="ru-RU" sz="1400" u="sng" dirty="0" smtClean="0">
                <a:hlinkClick r:id="rId4"/>
              </a:rPr>
              <a:t>7.1</a:t>
            </a:r>
            <a:r>
              <a:rPr lang="ru-RU" sz="1400" dirty="0" smtClean="0"/>
              <a:t>, </a:t>
            </a:r>
            <a:r>
              <a:rPr lang="ru-RU" sz="1400" u="sng" dirty="0" smtClean="0">
                <a:hlinkClick r:id="rId4"/>
              </a:rPr>
              <a:t>пункте 10</a:t>
            </a:r>
            <a:r>
              <a:rPr lang="ru-RU" sz="1400" dirty="0" smtClean="0"/>
              <a:t> (за исключением случаев проведения электронных процедур), </a:t>
            </a:r>
            <a:r>
              <a:rPr lang="ru-RU" sz="1400" u="sng" dirty="0" smtClean="0">
                <a:hlinkClick r:id="rId4"/>
              </a:rPr>
              <a:t>пункте 10.1 части 1</a:t>
            </a:r>
            <a:r>
              <a:rPr lang="ru-RU" sz="1400" dirty="0" smtClean="0"/>
              <a:t> и </a:t>
            </a:r>
            <a:r>
              <a:rPr lang="ru-RU" sz="1400" u="sng" dirty="0" smtClean="0">
                <a:hlinkClick r:id="rId4"/>
              </a:rPr>
              <a:t>части 1.1</a:t>
            </a:r>
            <a:r>
              <a:rPr lang="ru-RU" sz="1400" dirty="0" smtClean="0"/>
              <a:t> (при наличии такого требования), требованиям, предусмотренным </a:t>
            </a:r>
            <a:r>
              <a:rPr lang="ru-RU" sz="1400" u="sng" dirty="0" smtClean="0">
                <a:hlinkClick r:id="rId4"/>
              </a:rPr>
              <a:t>частями 2</a:t>
            </a:r>
            <a:r>
              <a:rPr lang="ru-RU" sz="1400" dirty="0" smtClean="0"/>
              <a:t> и </a:t>
            </a:r>
            <a:r>
              <a:rPr lang="ru-RU" sz="1400" u="sng" dirty="0" smtClean="0">
                <a:hlinkClick r:id="rId4"/>
              </a:rPr>
              <a:t>2.1</a:t>
            </a:r>
            <a:r>
              <a:rPr lang="ru-RU" sz="1400" dirty="0" smtClean="0"/>
              <a:t> настоящей статьи. Комиссия по осуществлению закупок вправе проверять соответствие участников закупок требованиям, указанным в </a:t>
            </a:r>
            <a:r>
              <a:rPr lang="ru-RU" sz="1400" u="sng" dirty="0" smtClean="0">
                <a:hlinkClick r:id="rId4"/>
              </a:rPr>
              <a:t>пунктах 3</a:t>
            </a:r>
            <a:r>
              <a:rPr lang="ru-RU" sz="1400" dirty="0" smtClean="0"/>
              <a:t> - </a:t>
            </a:r>
            <a:r>
              <a:rPr lang="ru-RU" sz="1400" u="sng" dirty="0" smtClean="0">
                <a:hlinkClick r:id="rId4"/>
              </a:rPr>
              <a:t>5</a:t>
            </a:r>
            <a:r>
              <a:rPr lang="ru-RU" sz="1400" dirty="0" smtClean="0"/>
              <a:t>, </a:t>
            </a:r>
            <a:r>
              <a:rPr lang="ru-RU" sz="1400" u="sng" dirty="0" smtClean="0">
                <a:hlinkClick r:id="rId4"/>
              </a:rPr>
              <a:t>7</a:t>
            </a:r>
            <a:r>
              <a:rPr lang="ru-RU" sz="1400" dirty="0" smtClean="0"/>
              <a:t>, </a:t>
            </a:r>
            <a:r>
              <a:rPr lang="ru-RU" sz="1400" u="sng" dirty="0" smtClean="0">
                <a:hlinkClick r:id="rId4"/>
              </a:rPr>
              <a:t>8</a:t>
            </a:r>
            <a:r>
              <a:rPr lang="ru-RU" sz="1400" dirty="0" smtClean="0"/>
              <a:t>, </a:t>
            </a:r>
            <a:r>
              <a:rPr lang="ru-RU" sz="1400" b="1" u="sng" dirty="0" smtClean="0">
                <a:solidFill>
                  <a:srgbClr val="C00000"/>
                </a:solidFill>
              </a:rPr>
              <a:t>9</a:t>
            </a:r>
            <a:r>
              <a:rPr lang="ru-RU" sz="1400" dirty="0" smtClean="0"/>
              <a:t>, </a:t>
            </a:r>
            <a:r>
              <a:rPr lang="ru-RU" sz="1400" u="sng" dirty="0" smtClean="0">
                <a:hlinkClick r:id="rId4"/>
              </a:rPr>
              <a:t>11 части 1</a:t>
            </a:r>
            <a:r>
              <a:rPr lang="ru-RU" sz="1400" dirty="0" smtClean="0"/>
              <a:t> настоящей статьи, а также при проведении электронных процедур требованию, указанному в </a:t>
            </a:r>
            <a:r>
              <a:rPr lang="ru-RU" sz="1400" u="sng" dirty="0" smtClean="0">
                <a:hlinkClick r:id="rId4"/>
              </a:rPr>
              <a:t>пункте 10 части 1</a:t>
            </a:r>
            <a:r>
              <a:rPr lang="ru-RU" sz="1400" dirty="0" smtClean="0"/>
              <a:t> настоящей статьи. </a:t>
            </a:r>
            <a:endParaRPr lang="ru-RU" sz="1400" dirty="0"/>
          </a:p>
        </p:txBody>
      </p:sp>
      <p:sp>
        <p:nvSpPr>
          <p:cNvPr id="15" name="Прямоугольник 14"/>
          <p:cNvSpPr/>
          <p:nvPr/>
        </p:nvSpPr>
        <p:spPr>
          <a:xfrm>
            <a:off x="179512" y="3075806"/>
            <a:ext cx="8964488" cy="1384995"/>
          </a:xfrm>
          <a:prstGeom prst="rect">
            <a:avLst/>
          </a:prstGeom>
          <a:solidFill>
            <a:srgbClr val="F1FDF6"/>
          </a:solidFill>
        </p:spPr>
        <p:txBody>
          <a:bodyPr wrap="square">
            <a:spAutoFit/>
          </a:bodyPr>
          <a:lstStyle/>
          <a:p>
            <a:r>
              <a:rPr lang="ru-RU" sz="1400" dirty="0" smtClean="0"/>
              <a:t>Не включение в декларацию информации об отсутствии между участником закупки и заказчиком конфликта интересов </a:t>
            </a:r>
            <a:r>
              <a:rPr lang="ru-RU" sz="1400" b="1" dirty="0" smtClean="0"/>
              <a:t>является основанием для отклонения заявки участника.</a:t>
            </a:r>
          </a:p>
          <a:p>
            <a:r>
              <a:rPr lang="ru-RU" sz="1400" dirty="0" smtClean="0"/>
              <a:t>При выявлении факта наличия конфликта интересов </a:t>
            </a:r>
            <a:r>
              <a:rPr lang="ru-RU" sz="1400" b="1" dirty="0" smtClean="0"/>
              <a:t>Заказчик обязан </a:t>
            </a:r>
            <a:r>
              <a:rPr lang="ru-RU" sz="1400" dirty="0" smtClean="0"/>
              <a:t>принять меры по отстранению участника закупки или отказаться от заключения контракта с победителем определения поставщика.</a:t>
            </a:r>
          </a:p>
          <a:p>
            <a:r>
              <a:rPr lang="ru-RU" sz="1400" dirty="0" smtClean="0"/>
              <a:t>См. </a:t>
            </a:r>
            <a:r>
              <a:rPr lang="ru-RU" sz="1400" b="1" dirty="0" smtClean="0">
                <a:solidFill>
                  <a:srgbClr val="C00000"/>
                </a:solidFill>
              </a:rPr>
              <a:t>Часть 9 статьи 31 44-ФЗ</a:t>
            </a:r>
            <a:r>
              <a:rPr lang="ru-RU" sz="1400" dirty="0" smtClean="0">
                <a:solidFill>
                  <a:srgbClr val="C00000"/>
                </a:solidFill>
              </a:rPr>
              <a:t> + </a:t>
            </a:r>
            <a:r>
              <a:rPr lang="ru-RU" sz="1400" dirty="0" smtClean="0"/>
              <a:t>п.8 Обзора судебной практики по делам, связанным с разрешением споров о применении п.9 ч.1 ст.31 44-ФЗ, утв. Президиумом Верховного Суда РФ 28 сентября 2016 г.)</a:t>
            </a:r>
            <a:endParaRPr lang="ru-RU" sz="1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323850" y="179389"/>
            <a:ext cx="8362950" cy="376237"/>
          </a:xfrm>
        </p:spPr>
        <p:txBody>
          <a:bodyPr/>
          <a:lstStyle/>
          <a:p>
            <a:pPr algn="r" eaLnBrk="1" hangingPunct="1"/>
            <a:r>
              <a:rPr lang="ru-RU" sz="2000" dirty="0" smtClean="0">
                <a:solidFill>
                  <a:schemeClr val="tx2"/>
                </a:solidFill>
                <a:latin typeface="Core Sans D 67 Cn Heavy"/>
                <a:cs typeface="Arial" pitchFamily="34" charset="0"/>
              </a:rPr>
              <a:t>                                                                                  </a:t>
            </a:r>
          </a:p>
        </p:txBody>
      </p:sp>
      <p:sp>
        <p:nvSpPr>
          <p:cNvPr id="6" name="Нижний колонтитул 5"/>
          <p:cNvSpPr>
            <a:spLocks noGrp="1"/>
          </p:cNvSpPr>
          <p:nvPr>
            <p:ph type="ftr" sz="quarter" idx="11"/>
          </p:nvPr>
        </p:nvSpPr>
        <p:spPr>
          <a:xfrm>
            <a:off x="647700" y="4659982"/>
            <a:ext cx="8496300" cy="338485"/>
          </a:xfrm>
        </p:spPr>
        <p:txBody>
          <a:bodyPr/>
          <a:lstStyle/>
          <a:p>
            <a:pPr algn="l">
              <a:defRPr/>
            </a:pPr>
            <a:r>
              <a:rPr lang="ru-RU" b="1" dirty="0">
                <a:solidFill>
                  <a:schemeClr val="tx2">
                    <a:lumMod val="75000"/>
                  </a:schemeClr>
                </a:solidFill>
                <a:latin typeface="Core Sans D 67 Cn Heavy" pitchFamily="34" charset="-52"/>
                <a:cs typeface="Arial" pitchFamily="34" charset="0"/>
              </a:rPr>
              <a:t>УЛЬЯНОВСКИЙ ГОСУДАРСТВЕННЫЙ УНИВЕРСИТЕТ                                                               		</a:t>
            </a:r>
            <a:r>
              <a:rPr lang="en-US" b="1" dirty="0" smtClean="0">
                <a:solidFill>
                  <a:schemeClr val="tx2">
                    <a:lumMod val="75000"/>
                  </a:schemeClr>
                </a:solidFill>
                <a:latin typeface="Core Sans D 67 Cn Heavy" pitchFamily="34" charset="-52"/>
                <a:cs typeface="Arial" pitchFamily="34" charset="0"/>
              </a:rPr>
              <a:t>        </a:t>
            </a:r>
          </a:p>
          <a:p>
            <a:pPr algn="l">
              <a:defRPr/>
            </a:pPr>
            <a:r>
              <a:rPr lang="en-US" b="1" dirty="0" smtClean="0">
                <a:solidFill>
                  <a:schemeClr val="tx2">
                    <a:lumMod val="75000"/>
                  </a:schemeClr>
                </a:solidFill>
                <a:latin typeface="Core Sans D 67 Cn Heavy" pitchFamily="34" charset="-52"/>
                <a:cs typeface="Arial" pitchFamily="34" charset="0"/>
              </a:rPr>
              <a:t>                                                                                                                                                                                </a:t>
            </a:r>
            <a:fld id="{3F211E3C-5522-4658-95B2-856041A60D47}" type="slidenum">
              <a:rPr lang="ru-RU" b="1" smtClean="0">
                <a:solidFill>
                  <a:schemeClr val="tx2"/>
                </a:solidFill>
                <a:latin typeface="Core Sans D 67 Cn Heavy" pitchFamily="34" charset="-52"/>
              </a:rPr>
              <a:pPr algn="l">
                <a:defRPr/>
              </a:pPr>
              <a:t>21</a:t>
            </a:fld>
            <a:endParaRPr lang="ru-RU" b="1" dirty="0">
              <a:solidFill>
                <a:schemeClr val="tx2"/>
              </a:solidFill>
              <a:latin typeface="Core Sans D 67 Cn Heavy" pitchFamily="34" charset="-52"/>
              <a:cs typeface="Arial" pitchFamily="34" charset="0"/>
            </a:endParaRPr>
          </a:p>
        </p:txBody>
      </p:sp>
      <p:pic>
        <p:nvPicPr>
          <p:cNvPr id="3080" name="Рисунок 28" descr="ulsu1.png"/>
          <p:cNvPicPr>
            <a:picLocks noChangeAspect="1"/>
          </p:cNvPicPr>
          <p:nvPr/>
        </p:nvPicPr>
        <p:blipFill>
          <a:blip r:embed="rId3" cstate="print"/>
          <a:srcRect/>
          <a:stretch>
            <a:fillRect/>
          </a:stretch>
        </p:blipFill>
        <p:spPr bwMode="auto">
          <a:xfrm>
            <a:off x="107504" y="4608069"/>
            <a:ext cx="465584" cy="465582"/>
          </a:xfrm>
          <a:prstGeom prst="rect">
            <a:avLst/>
          </a:prstGeom>
          <a:noFill/>
          <a:ln w="9525">
            <a:noFill/>
            <a:miter lim="800000"/>
            <a:headEnd/>
            <a:tailEnd/>
          </a:ln>
        </p:spPr>
      </p:pic>
      <p:graphicFrame>
        <p:nvGraphicFramePr>
          <p:cNvPr id="10" name="Таблица 9"/>
          <p:cNvGraphicFramePr>
            <a:graphicFrameLocks noGrp="1"/>
          </p:cNvGraphicFramePr>
          <p:nvPr/>
        </p:nvGraphicFramePr>
        <p:xfrm>
          <a:off x="0" y="0"/>
          <a:ext cx="8964488" cy="975360"/>
        </p:xfrm>
        <a:graphic>
          <a:graphicData uri="http://schemas.openxmlformats.org/drawingml/2006/table">
            <a:tbl>
              <a:tblPr firstRow="1" bandRow="1">
                <a:tableStyleId>{2D5ABB26-0587-4C30-8999-92F81FD0307C}</a:tableStyleId>
              </a:tblPr>
              <a:tblGrid>
                <a:gridCol w="8964488">
                  <a:extLst>
                    <a:ext uri="{9D8B030D-6E8A-4147-A177-3AD203B41FA5}"/>
                  </a:extLst>
                </a:gridCol>
              </a:tblGrid>
              <a:tr h="2431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1" i="0" u="sng" strike="noStrike" kern="1200" cap="none" spc="0" normalizeH="0" baseline="0" noProof="0" dirty="0" smtClean="0">
                          <a:ln>
                            <a:noFill/>
                          </a:ln>
                          <a:solidFill>
                            <a:srgbClr val="0000FF"/>
                          </a:solidFill>
                          <a:effectLst/>
                          <a:uLnTx/>
                          <a:uFillTx/>
                          <a:latin typeface="Arial" pitchFamily="34" charset="0"/>
                          <a:ea typeface="+mn-ea"/>
                          <a:cs typeface="Arial" pitchFamily="34" charset="0"/>
                        </a:rPr>
                        <a:t>Обязанности заказчиков по предотвращению и урегулированию конфликта интересов в </a:t>
                      </a:r>
                      <a:r>
                        <a:rPr kumimoji="0" lang="ru-RU" sz="2000" b="1" i="0" u="sng" strike="noStrike" kern="1200" cap="none" spc="0" normalizeH="0" baseline="0" noProof="0" dirty="0" smtClean="0">
                          <a:ln>
                            <a:noFill/>
                          </a:ln>
                          <a:solidFill>
                            <a:srgbClr val="0000FF"/>
                          </a:solidFill>
                          <a:effectLst/>
                          <a:uLnTx/>
                          <a:uFillTx/>
                          <a:latin typeface="Arial" pitchFamily="34" charset="0"/>
                          <a:ea typeface="+mn-ea"/>
                          <a:cs typeface="Arial" pitchFamily="34" charset="0"/>
                        </a:rPr>
                        <a:t>44-ФЗ</a:t>
                      </a:r>
                      <a:endParaRPr kumimoji="0" lang="ru-RU" sz="2000" b="1" i="0" u="sng" strike="noStrike" kern="1200" cap="none" spc="-5" normalizeH="0" baseline="0" noProof="0" dirty="0" smtClean="0">
                        <a:ln>
                          <a:noFill/>
                        </a:ln>
                        <a:solidFill>
                          <a:srgbClr val="0000FF"/>
                        </a:solidFill>
                        <a:effectLst/>
                        <a:uLnTx/>
                        <a:uFillTx/>
                        <a:latin typeface="Arial" pitchFamily="34" charset="0"/>
                        <a:ea typeface="+mn-ea"/>
                        <a:cs typeface="Arial" pitchFamily="34" charset="0"/>
                      </a:endParaRPr>
                    </a:p>
                  </a:txBody>
                  <a:tcPr>
                    <a:lnB w="12700" cap="flat" cmpd="sng" algn="ctr">
                      <a:solidFill>
                        <a:schemeClr val="tx2"/>
                      </a:solidFill>
                      <a:prstDash val="solid"/>
                      <a:round/>
                      <a:headEnd type="none" w="med" len="med"/>
                      <a:tailEnd type="none" w="med" len="med"/>
                    </a:lnB>
                  </a:tcPr>
                </a:tc>
                <a:extLst>
                  <a:ext uri="{0D108BD9-81ED-4DB2-BD59-A6C34878D82A}"/>
                </a:extLst>
              </a:tr>
              <a:tr h="168345">
                <a:tc>
                  <a:txBody>
                    <a:bodyPr/>
                    <a:lstStyle/>
                    <a:p>
                      <a:pPr algn="l"/>
                      <a:endParaRPr lang="ru-RU" sz="1200" dirty="0">
                        <a:solidFill>
                          <a:schemeClr val="tx2"/>
                        </a:solidFill>
                        <a:latin typeface="Core Sans D 67 Cn Heavy" pitchFamily="34" charset="-52"/>
                      </a:endParaRPr>
                    </a:p>
                  </a:txBody>
                  <a:tcP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extLst>
              </a:tr>
            </a:tbl>
          </a:graphicData>
        </a:graphic>
      </p:graphicFrame>
      <p:sp>
        <p:nvSpPr>
          <p:cNvPr id="7" name="Прямоугольник 6"/>
          <p:cNvSpPr/>
          <p:nvPr/>
        </p:nvSpPr>
        <p:spPr>
          <a:xfrm>
            <a:off x="143000" y="843558"/>
            <a:ext cx="9001000" cy="3708708"/>
          </a:xfrm>
          <a:prstGeom prst="rect">
            <a:avLst/>
          </a:prstGeom>
        </p:spPr>
        <p:txBody>
          <a:bodyPr wrap="square">
            <a:spAutoFit/>
          </a:bodyPr>
          <a:lstStyle/>
          <a:p>
            <a:r>
              <a:rPr lang="ru-RU" sz="1400" b="1" dirty="0" smtClean="0">
                <a:solidFill>
                  <a:srgbClr val="C00000"/>
                </a:solidFill>
              </a:rPr>
              <a:t>Пункт 9 части 1 статьи 31:</a:t>
            </a:r>
            <a:r>
              <a:rPr lang="ru-RU" sz="1300" dirty="0" smtClean="0"/>
              <a:t> </a:t>
            </a:r>
          </a:p>
          <a:p>
            <a:r>
              <a:rPr lang="ru-RU" sz="1300" dirty="0" smtClean="0"/>
              <a:t>Отсутствие </a:t>
            </a:r>
            <a:r>
              <a:rPr lang="ru-RU" sz="1300" dirty="0" smtClean="0"/>
              <a:t>обстоятельств, при которых должностное лицо заказчика (руководитель заказчика, член комиссии по осуществлению закупок, руководитель контрактной службы заказчика, контрактный управляющий), его супруг (супруга), близкий родственник по прямой восходящей или нисходящей линии (отец, мать, дедушка, бабушка, сын, дочь, внук, внучка), полнородный или </a:t>
            </a:r>
            <a:r>
              <a:rPr lang="ru-RU" sz="1300" dirty="0" err="1" smtClean="0"/>
              <a:t>неполнородный</a:t>
            </a:r>
            <a:r>
              <a:rPr lang="ru-RU" sz="1300" dirty="0" smtClean="0"/>
              <a:t> (имеющий общих с должностным лицом заказчика отца или мать) брат (сестра), лицо, усыновленное должностным лицом заказчика, либо усыновитель этого должностного лица заказчика является:</a:t>
            </a:r>
          </a:p>
          <a:p>
            <a:r>
              <a:rPr lang="ru-RU" sz="1300" dirty="0" smtClean="0"/>
              <a:t>а) физическим лицом (в том числе зарегистрированным в качестве индивидуального предпринимателя), являющимся участником закупки;</a:t>
            </a:r>
          </a:p>
          <a:p>
            <a:r>
              <a:rPr lang="ru-RU" sz="1300" dirty="0" smtClean="0"/>
              <a:t>б) руководителем, единоличным исполнительным органом, членом коллегиального исполнительного органа, учредителем, членом коллегиального органа унитарной организации, являющейся участником закупки;</a:t>
            </a:r>
          </a:p>
          <a:p>
            <a:r>
              <a:rPr lang="ru-RU" sz="1300" dirty="0" smtClean="0"/>
              <a:t>в) единоличным исполнительным органом, членом коллегиального исполнительного органа, членом коллегиального органа управления, </a:t>
            </a:r>
            <a:r>
              <a:rPr lang="ru-RU" sz="1300" dirty="0" err="1" smtClean="0"/>
              <a:t>выгодоприобретателем</a:t>
            </a:r>
            <a:r>
              <a:rPr lang="ru-RU" sz="1300" dirty="0" smtClean="0"/>
              <a:t> корпоративного юридического лица, являющегося участником закупки. </a:t>
            </a:r>
            <a:r>
              <a:rPr lang="ru-RU" sz="1300" dirty="0" err="1" smtClean="0"/>
              <a:t>Выгодоприобретателем</a:t>
            </a:r>
            <a:r>
              <a:rPr lang="ru-RU" sz="1300" dirty="0" smtClean="0"/>
              <a:t> для целей настоящей статьи является физическое лицо, которое владеет напрямую или косвенно (через юридическое лицо или через несколько юридических лиц) более чем десятью процентами голосующих акций хозяйственного общества либо владеет напрямую или косвенно (через юридическое лицо или через несколько юридических лиц) долей, превышающей десять процентов в уставном (складочном) капитале хозяйственного товарищества или общества;</a:t>
            </a:r>
            <a:endParaRPr lang="ru-RU" sz="13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323850" y="179389"/>
            <a:ext cx="8362950" cy="376237"/>
          </a:xfrm>
        </p:spPr>
        <p:txBody>
          <a:bodyPr/>
          <a:lstStyle/>
          <a:p>
            <a:pPr algn="r" eaLnBrk="1" hangingPunct="1"/>
            <a:r>
              <a:rPr lang="ru-RU" sz="2000" dirty="0" smtClean="0">
                <a:solidFill>
                  <a:schemeClr val="tx2"/>
                </a:solidFill>
                <a:latin typeface="Core Sans D 67 Cn Heavy"/>
                <a:cs typeface="Arial" pitchFamily="34" charset="0"/>
              </a:rPr>
              <a:t>                                                                                  </a:t>
            </a:r>
          </a:p>
        </p:txBody>
      </p:sp>
      <p:sp>
        <p:nvSpPr>
          <p:cNvPr id="6" name="Нижний колонтитул 5"/>
          <p:cNvSpPr>
            <a:spLocks noGrp="1"/>
          </p:cNvSpPr>
          <p:nvPr>
            <p:ph type="ftr" sz="quarter" idx="11"/>
          </p:nvPr>
        </p:nvSpPr>
        <p:spPr>
          <a:xfrm>
            <a:off x="647700" y="4659982"/>
            <a:ext cx="8496300" cy="338485"/>
          </a:xfrm>
        </p:spPr>
        <p:txBody>
          <a:bodyPr/>
          <a:lstStyle/>
          <a:p>
            <a:pPr algn="l">
              <a:defRPr/>
            </a:pPr>
            <a:r>
              <a:rPr lang="ru-RU" b="1" dirty="0">
                <a:solidFill>
                  <a:schemeClr val="tx2">
                    <a:lumMod val="75000"/>
                  </a:schemeClr>
                </a:solidFill>
                <a:latin typeface="Core Sans D 67 Cn Heavy" pitchFamily="34" charset="-52"/>
                <a:cs typeface="Arial" pitchFamily="34" charset="0"/>
              </a:rPr>
              <a:t>УЛЬЯНОВСКИЙ ГОСУДАРСТВЕННЫЙ УНИВЕРСИТЕТ                                                               		</a:t>
            </a:r>
            <a:r>
              <a:rPr lang="en-US" b="1" dirty="0" smtClean="0">
                <a:solidFill>
                  <a:schemeClr val="tx2">
                    <a:lumMod val="75000"/>
                  </a:schemeClr>
                </a:solidFill>
                <a:latin typeface="Core Sans D 67 Cn Heavy" pitchFamily="34" charset="-52"/>
                <a:cs typeface="Arial" pitchFamily="34" charset="0"/>
              </a:rPr>
              <a:t>        </a:t>
            </a:r>
          </a:p>
          <a:p>
            <a:pPr algn="l">
              <a:defRPr/>
            </a:pPr>
            <a:r>
              <a:rPr lang="en-US" b="1" dirty="0" smtClean="0">
                <a:solidFill>
                  <a:schemeClr val="tx2">
                    <a:lumMod val="75000"/>
                  </a:schemeClr>
                </a:solidFill>
                <a:latin typeface="Core Sans D 67 Cn Heavy" pitchFamily="34" charset="-52"/>
                <a:cs typeface="Arial" pitchFamily="34" charset="0"/>
              </a:rPr>
              <a:t>                                                                                                                                                                                </a:t>
            </a:r>
            <a:fld id="{3F211E3C-5522-4658-95B2-856041A60D47}" type="slidenum">
              <a:rPr lang="ru-RU" b="1" smtClean="0">
                <a:solidFill>
                  <a:schemeClr val="tx2"/>
                </a:solidFill>
                <a:latin typeface="Core Sans D 67 Cn Heavy" pitchFamily="34" charset="-52"/>
              </a:rPr>
              <a:pPr algn="l">
                <a:defRPr/>
              </a:pPr>
              <a:t>22</a:t>
            </a:fld>
            <a:endParaRPr lang="ru-RU" b="1" dirty="0">
              <a:solidFill>
                <a:schemeClr val="tx2"/>
              </a:solidFill>
              <a:latin typeface="Core Sans D 67 Cn Heavy" pitchFamily="34" charset="-52"/>
              <a:cs typeface="Arial" pitchFamily="34" charset="0"/>
            </a:endParaRPr>
          </a:p>
        </p:txBody>
      </p:sp>
      <p:pic>
        <p:nvPicPr>
          <p:cNvPr id="3080" name="Рисунок 28" descr="ulsu1.png"/>
          <p:cNvPicPr>
            <a:picLocks noChangeAspect="1"/>
          </p:cNvPicPr>
          <p:nvPr/>
        </p:nvPicPr>
        <p:blipFill>
          <a:blip r:embed="rId3" cstate="print"/>
          <a:srcRect/>
          <a:stretch>
            <a:fillRect/>
          </a:stretch>
        </p:blipFill>
        <p:spPr bwMode="auto">
          <a:xfrm>
            <a:off x="107504" y="4608069"/>
            <a:ext cx="465584" cy="465582"/>
          </a:xfrm>
          <a:prstGeom prst="rect">
            <a:avLst/>
          </a:prstGeom>
          <a:noFill/>
          <a:ln w="9525">
            <a:noFill/>
            <a:miter lim="800000"/>
            <a:headEnd/>
            <a:tailEnd/>
          </a:ln>
        </p:spPr>
      </p:pic>
      <p:sp>
        <p:nvSpPr>
          <p:cNvPr id="8" name="object 10"/>
          <p:cNvSpPr txBox="1"/>
          <p:nvPr/>
        </p:nvSpPr>
        <p:spPr>
          <a:xfrm>
            <a:off x="107504" y="843558"/>
            <a:ext cx="9036496" cy="3768339"/>
          </a:xfrm>
          <a:prstGeom prst="rect">
            <a:avLst/>
          </a:prstGeom>
          <a:solidFill>
            <a:srgbClr val="F1FDF6"/>
          </a:solidFill>
        </p:spPr>
        <p:txBody>
          <a:bodyPr vert="horz" wrap="square" lIns="0" tIns="13335" rIns="0" bIns="0" rtlCol="0">
            <a:spAutoFit/>
          </a:bodyPr>
          <a:lstStyle/>
          <a:p>
            <a:pPr marL="216000" marR="233679" lvl="1">
              <a:lnSpc>
                <a:spcPct val="100000"/>
              </a:lnSpc>
              <a:spcBef>
                <a:spcPts val="0"/>
              </a:spcBef>
              <a:tabLst>
                <a:tab pos="406400" algn="l"/>
              </a:tabLst>
            </a:pPr>
            <a:r>
              <a:rPr lang="ru-RU" sz="1400" b="1" spc="-5" dirty="0" smtClean="0">
                <a:solidFill>
                  <a:srgbClr val="C00000"/>
                </a:solidFill>
              </a:rPr>
              <a:t>Статья 3 дополнена частями:</a:t>
            </a:r>
          </a:p>
          <a:p>
            <a:pPr marL="288000" marR="233679" lvl="1">
              <a:lnSpc>
                <a:spcPct val="100000"/>
              </a:lnSpc>
              <a:spcBef>
                <a:spcPts val="600"/>
              </a:spcBef>
              <a:tabLst>
                <a:tab pos="406400" algn="l"/>
              </a:tabLst>
            </a:pPr>
            <a:r>
              <a:rPr lang="ru-RU" sz="1400" b="1" spc="-5" dirty="0" smtClean="0">
                <a:solidFill>
                  <a:srgbClr val="C00000"/>
                </a:solidFill>
              </a:rPr>
              <a:t>7.1: </a:t>
            </a:r>
            <a:r>
              <a:rPr sz="1400" spc="-5" dirty="0" err="1" smtClean="0">
                <a:solidFill>
                  <a:srgbClr val="333333"/>
                </a:solidFill>
              </a:rPr>
              <a:t>Руководитель</a:t>
            </a:r>
            <a:r>
              <a:rPr sz="1400" spc="10" dirty="0" smtClean="0">
                <a:solidFill>
                  <a:srgbClr val="333333"/>
                </a:solidFill>
              </a:rPr>
              <a:t> </a:t>
            </a:r>
            <a:r>
              <a:rPr sz="1400" spc="-5" dirty="0">
                <a:solidFill>
                  <a:srgbClr val="333333"/>
                </a:solidFill>
              </a:rPr>
              <a:t>заказчика,</a:t>
            </a:r>
            <a:r>
              <a:rPr sz="1400" spc="-20" dirty="0">
                <a:solidFill>
                  <a:srgbClr val="333333"/>
                </a:solidFill>
              </a:rPr>
              <a:t> </a:t>
            </a:r>
            <a:r>
              <a:rPr sz="1400" dirty="0">
                <a:solidFill>
                  <a:srgbClr val="333333"/>
                </a:solidFill>
              </a:rPr>
              <a:t>член</a:t>
            </a:r>
            <a:r>
              <a:rPr sz="1400" spc="5" dirty="0">
                <a:solidFill>
                  <a:srgbClr val="333333"/>
                </a:solidFill>
              </a:rPr>
              <a:t> </a:t>
            </a:r>
            <a:r>
              <a:rPr sz="1400" dirty="0">
                <a:solidFill>
                  <a:srgbClr val="333333"/>
                </a:solidFill>
              </a:rPr>
              <a:t>комиссии</a:t>
            </a:r>
            <a:r>
              <a:rPr sz="1400" spc="-5" dirty="0">
                <a:solidFill>
                  <a:srgbClr val="333333"/>
                </a:solidFill>
              </a:rPr>
              <a:t> </a:t>
            </a:r>
            <a:r>
              <a:rPr sz="1400" dirty="0">
                <a:solidFill>
                  <a:srgbClr val="333333"/>
                </a:solidFill>
              </a:rPr>
              <a:t>по</a:t>
            </a:r>
            <a:r>
              <a:rPr sz="1400" spc="-5" dirty="0">
                <a:solidFill>
                  <a:srgbClr val="333333"/>
                </a:solidFill>
              </a:rPr>
              <a:t> осуществлению</a:t>
            </a:r>
            <a:r>
              <a:rPr sz="1400" spc="15" dirty="0">
                <a:solidFill>
                  <a:srgbClr val="333333"/>
                </a:solidFill>
              </a:rPr>
              <a:t> </a:t>
            </a:r>
            <a:r>
              <a:rPr sz="1400" spc="-5" dirty="0">
                <a:solidFill>
                  <a:srgbClr val="333333"/>
                </a:solidFill>
                <a:uFill>
                  <a:solidFill>
                    <a:srgbClr val="333333"/>
                  </a:solidFill>
                </a:uFill>
              </a:rPr>
              <a:t>закупок</a:t>
            </a:r>
            <a:r>
              <a:rPr sz="1400" dirty="0">
                <a:solidFill>
                  <a:srgbClr val="333333"/>
                </a:solidFill>
                <a:uFill>
                  <a:solidFill>
                    <a:srgbClr val="333333"/>
                  </a:solidFill>
                </a:uFill>
              </a:rPr>
              <a:t> </a:t>
            </a:r>
            <a:r>
              <a:rPr sz="1400" b="1" dirty="0">
                <a:solidFill>
                  <a:srgbClr val="333333"/>
                </a:solidFill>
                <a:uFill>
                  <a:solidFill>
                    <a:srgbClr val="333333"/>
                  </a:solidFill>
                </a:uFill>
              </a:rPr>
              <a:t>обязаны</a:t>
            </a:r>
            <a:r>
              <a:rPr sz="1400" b="1" spc="-10" dirty="0">
                <a:solidFill>
                  <a:srgbClr val="333333"/>
                </a:solidFill>
                <a:uFill>
                  <a:solidFill>
                    <a:srgbClr val="333333"/>
                  </a:solidFill>
                </a:uFill>
              </a:rPr>
              <a:t> </a:t>
            </a:r>
            <a:r>
              <a:rPr sz="1400" spc="-5" dirty="0">
                <a:solidFill>
                  <a:srgbClr val="333333"/>
                </a:solidFill>
                <a:uFill>
                  <a:solidFill>
                    <a:srgbClr val="333333"/>
                  </a:solidFill>
                </a:uFill>
              </a:rPr>
              <a:t>при</a:t>
            </a:r>
            <a:r>
              <a:rPr sz="1400" spc="10" dirty="0">
                <a:solidFill>
                  <a:srgbClr val="333333"/>
                </a:solidFill>
                <a:uFill>
                  <a:solidFill>
                    <a:srgbClr val="333333"/>
                  </a:solidFill>
                </a:uFill>
              </a:rPr>
              <a:t> </a:t>
            </a:r>
            <a:r>
              <a:rPr sz="1400" dirty="0">
                <a:solidFill>
                  <a:srgbClr val="333333"/>
                </a:solidFill>
                <a:uFill>
                  <a:solidFill>
                    <a:srgbClr val="333333"/>
                  </a:solidFill>
                </a:uFill>
              </a:rPr>
              <a:t>осуществлении закупок</a:t>
            </a:r>
            <a:r>
              <a:rPr sz="1400" spc="-5" dirty="0">
                <a:solidFill>
                  <a:srgbClr val="333333"/>
                </a:solidFill>
                <a:uFill>
                  <a:solidFill>
                    <a:srgbClr val="333333"/>
                  </a:solidFill>
                </a:uFill>
              </a:rPr>
              <a:t> </a:t>
            </a:r>
            <a:r>
              <a:rPr sz="1400" b="1" spc="-5" dirty="0">
                <a:solidFill>
                  <a:srgbClr val="333333"/>
                </a:solidFill>
                <a:uFill>
                  <a:solidFill>
                    <a:srgbClr val="333333"/>
                  </a:solidFill>
                </a:uFill>
              </a:rPr>
              <a:t>принимать </a:t>
            </a:r>
            <a:r>
              <a:rPr sz="1400" b="1" spc="-409" dirty="0">
                <a:solidFill>
                  <a:srgbClr val="333333"/>
                </a:solidFill>
              </a:rPr>
              <a:t> </a:t>
            </a:r>
            <a:r>
              <a:rPr sz="1400" b="1" spc="-5" dirty="0">
                <a:solidFill>
                  <a:srgbClr val="333333"/>
                </a:solidFill>
                <a:uFill>
                  <a:solidFill>
                    <a:srgbClr val="333333"/>
                  </a:solidFill>
                </a:uFill>
              </a:rPr>
              <a:t>меры</a:t>
            </a:r>
            <a:r>
              <a:rPr sz="1400" b="1" spc="15" dirty="0">
                <a:solidFill>
                  <a:srgbClr val="333333"/>
                </a:solidFill>
                <a:uFill>
                  <a:solidFill>
                    <a:srgbClr val="333333"/>
                  </a:solidFill>
                </a:uFill>
              </a:rPr>
              <a:t> </a:t>
            </a:r>
            <a:r>
              <a:rPr sz="1400" b="1" dirty="0">
                <a:solidFill>
                  <a:srgbClr val="333333"/>
                </a:solidFill>
                <a:uFill>
                  <a:solidFill>
                    <a:srgbClr val="333333"/>
                  </a:solidFill>
                </a:uFill>
              </a:rPr>
              <a:t>по</a:t>
            </a:r>
            <a:r>
              <a:rPr sz="1400" b="1" spc="5" dirty="0">
                <a:solidFill>
                  <a:srgbClr val="333333"/>
                </a:solidFill>
                <a:uFill>
                  <a:solidFill>
                    <a:srgbClr val="333333"/>
                  </a:solidFill>
                </a:uFill>
              </a:rPr>
              <a:t> </a:t>
            </a:r>
            <a:r>
              <a:rPr sz="1400" b="1" spc="-5" dirty="0">
                <a:solidFill>
                  <a:srgbClr val="333333"/>
                </a:solidFill>
                <a:uFill>
                  <a:solidFill>
                    <a:srgbClr val="333333"/>
                  </a:solidFill>
                </a:uFill>
              </a:rPr>
              <a:t>предотвращению</a:t>
            </a:r>
            <a:r>
              <a:rPr sz="1400" b="1" dirty="0">
                <a:solidFill>
                  <a:srgbClr val="333333"/>
                </a:solidFill>
                <a:uFill>
                  <a:solidFill>
                    <a:srgbClr val="333333"/>
                  </a:solidFill>
                </a:uFill>
              </a:rPr>
              <a:t> и</a:t>
            </a:r>
            <a:r>
              <a:rPr sz="1400" b="1" spc="10" dirty="0">
                <a:solidFill>
                  <a:srgbClr val="333333"/>
                </a:solidFill>
                <a:uFill>
                  <a:solidFill>
                    <a:srgbClr val="333333"/>
                  </a:solidFill>
                </a:uFill>
              </a:rPr>
              <a:t> </a:t>
            </a:r>
            <a:r>
              <a:rPr sz="1400" b="1" spc="-5" dirty="0">
                <a:solidFill>
                  <a:srgbClr val="333333"/>
                </a:solidFill>
                <a:uFill>
                  <a:solidFill>
                    <a:srgbClr val="333333"/>
                  </a:solidFill>
                </a:uFill>
              </a:rPr>
              <a:t>урегулированию</a:t>
            </a:r>
            <a:r>
              <a:rPr sz="1400" b="1" spc="15" dirty="0">
                <a:solidFill>
                  <a:srgbClr val="333333"/>
                </a:solidFill>
                <a:uFill>
                  <a:solidFill>
                    <a:srgbClr val="333333"/>
                  </a:solidFill>
                </a:uFill>
              </a:rPr>
              <a:t> </a:t>
            </a:r>
            <a:r>
              <a:rPr sz="1400" b="1" dirty="0">
                <a:solidFill>
                  <a:srgbClr val="333333"/>
                </a:solidFill>
                <a:uFill>
                  <a:solidFill>
                    <a:srgbClr val="333333"/>
                  </a:solidFill>
                </a:uFill>
              </a:rPr>
              <a:t>конфликта</a:t>
            </a:r>
            <a:r>
              <a:rPr sz="1400" b="1" spc="-15" dirty="0">
                <a:solidFill>
                  <a:srgbClr val="333333"/>
                </a:solidFill>
                <a:uFill>
                  <a:solidFill>
                    <a:srgbClr val="333333"/>
                  </a:solidFill>
                </a:uFill>
              </a:rPr>
              <a:t> </a:t>
            </a:r>
            <a:r>
              <a:rPr sz="1400" b="1" spc="-5" dirty="0">
                <a:solidFill>
                  <a:srgbClr val="333333"/>
                </a:solidFill>
                <a:uFill>
                  <a:solidFill>
                    <a:srgbClr val="333333"/>
                  </a:solidFill>
                </a:uFill>
              </a:rPr>
              <a:t>интересов</a:t>
            </a:r>
            <a:r>
              <a:rPr sz="1400" b="1" spc="10" dirty="0">
                <a:solidFill>
                  <a:srgbClr val="333333"/>
                </a:solidFill>
                <a:uFill>
                  <a:solidFill>
                    <a:srgbClr val="333333"/>
                  </a:solidFill>
                </a:uFill>
              </a:rPr>
              <a:t> </a:t>
            </a:r>
            <a:r>
              <a:rPr sz="1400" dirty="0">
                <a:solidFill>
                  <a:srgbClr val="333333"/>
                </a:solidFill>
                <a:uFill>
                  <a:solidFill>
                    <a:srgbClr val="333333"/>
                  </a:solidFill>
                </a:uFill>
              </a:rPr>
              <a:t>в</a:t>
            </a:r>
            <a:r>
              <a:rPr sz="1400" spc="10" dirty="0">
                <a:solidFill>
                  <a:srgbClr val="333333"/>
                </a:solidFill>
                <a:uFill>
                  <a:solidFill>
                    <a:srgbClr val="333333"/>
                  </a:solidFill>
                </a:uFill>
              </a:rPr>
              <a:t> </a:t>
            </a:r>
            <a:r>
              <a:rPr sz="1400" dirty="0">
                <a:solidFill>
                  <a:srgbClr val="333333"/>
                </a:solidFill>
                <a:uFill>
                  <a:solidFill>
                    <a:srgbClr val="333333"/>
                  </a:solidFill>
                </a:uFill>
              </a:rPr>
              <a:t>соответствии с</a:t>
            </a:r>
            <a:r>
              <a:rPr sz="1400" spc="5" dirty="0">
                <a:solidFill>
                  <a:srgbClr val="333333"/>
                </a:solidFill>
                <a:uFill>
                  <a:solidFill>
                    <a:srgbClr val="333333"/>
                  </a:solidFill>
                </a:uFill>
              </a:rPr>
              <a:t> </a:t>
            </a:r>
            <a:r>
              <a:rPr sz="1400" spc="-5" dirty="0">
                <a:solidFill>
                  <a:srgbClr val="333333"/>
                </a:solidFill>
                <a:uFill>
                  <a:solidFill>
                    <a:srgbClr val="333333"/>
                  </a:solidFill>
                </a:uFill>
              </a:rPr>
              <a:t>Федеральным</a:t>
            </a:r>
            <a:r>
              <a:rPr sz="1400" dirty="0">
                <a:solidFill>
                  <a:srgbClr val="333333"/>
                </a:solidFill>
                <a:uFill>
                  <a:solidFill>
                    <a:srgbClr val="333333"/>
                  </a:solidFill>
                </a:uFill>
              </a:rPr>
              <a:t> законом</a:t>
            </a:r>
            <a:r>
              <a:rPr sz="1400" spc="-10" dirty="0">
                <a:solidFill>
                  <a:srgbClr val="333333"/>
                </a:solidFill>
                <a:uFill>
                  <a:solidFill>
                    <a:srgbClr val="333333"/>
                  </a:solidFill>
                </a:uFill>
              </a:rPr>
              <a:t> </a:t>
            </a:r>
            <a:r>
              <a:rPr sz="1400" dirty="0">
                <a:solidFill>
                  <a:srgbClr val="333333"/>
                </a:solidFill>
                <a:uFill>
                  <a:solidFill>
                    <a:srgbClr val="333333"/>
                  </a:solidFill>
                </a:uFill>
              </a:rPr>
              <a:t>от </a:t>
            </a:r>
            <a:r>
              <a:rPr sz="1400" spc="5" dirty="0">
                <a:solidFill>
                  <a:srgbClr val="333333"/>
                </a:solidFill>
              </a:rPr>
              <a:t> </a:t>
            </a:r>
            <a:r>
              <a:rPr sz="1400" dirty="0">
                <a:solidFill>
                  <a:srgbClr val="333333"/>
                </a:solidFill>
                <a:uFill>
                  <a:solidFill>
                    <a:srgbClr val="333333"/>
                  </a:solidFill>
                </a:uFill>
              </a:rPr>
              <a:t>25.12.2008</a:t>
            </a:r>
            <a:r>
              <a:rPr sz="1400" spc="-25" dirty="0">
                <a:solidFill>
                  <a:srgbClr val="333333"/>
                </a:solidFill>
                <a:uFill>
                  <a:solidFill>
                    <a:srgbClr val="333333"/>
                  </a:solidFill>
                </a:uFill>
              </a:rPr>
              <a:t> </a:t>
            </a:r>
            <a:r>
              <a:rPr sz="1400" dirty="0">
                <a:solidFill>
                  <a:srgbClr val="333333"/>
                </a:solidFill>
                <a:uFill>
                  <a:solidFill>
                    <a:srgbClr val="333333"/>
                  </a:solidFill>
                </a:uFill>
              </a:rPr>
              <a:t>года</a:t>
            </a:r>
            <a:r>
              <a:rPr sz="1400" spc="-15" dirty="0">
                <a:solidFill>
                  <a:srgbClr val="333333"/>
                </a:solidFill>
                <a:uFill>
                  <a:solidFill>
                    <a:srgbClr val="333333"/>
                  </a:solidFill>
                </a:uFill>
              </a:rPr>
              <a:t> </a:t>
            </a:r>
            <a:r>
              <a:rPr sz="1400" dirty="0">
                <a:solidFill>
                  <a:srgbClr val="333333"/>
                </a:solidFill>
                <a:uFill>
                  <a:solidFill>
                    <a:srgbClr val="333333"/>
                  </a:solidFill>
                </a:uFill>
              </a:rPr>
              <a:t>№ 273-ФЗ</a:t>
            </a:r>
            <a:r>
              <a:rPr sz="1400" spc="-20" dirty="0">
                <a:solidFill>
                  <a:srgbClr val="333333"/>
                </a:solidFill>
                <a:uFill>
                  <a:solidFill>
                    <a:srgbClr val="333333"/>
                  </a:solidFill>
                </a:uFill>
              </a:rPr>
              <a:t> </a:t>
            </a:r>
            <a:r>
              <a:rPr sz="1400" dirty="0">
                <a:solidFill>
                  <a:srgbClr val="333333"/>
                </a:solidFill>
                <a:uFill>
                  <a:solidFill>
                    <a:srgbClr val="333333"/>
                  </a:solidFill>
                </a:uFill>
              </a:rPr>
              <a:t>«О</a:t>
            </a:r>
            <a:r>
              <a:rPr sz="1400" spc="5" dirty="0">
                <a:solidFill>
                  <a:srgbClr val="333333"/>
                </a:solidFill>
                <a:uFill>
                  <a:solidFill>
                    <a:srgbClr val="333333"/>
                  </a:solidFill>
                </a:uFill>
              </a:rPr>
              <a:t> </a:t>
            </a:r>
            <a:r>
              <a:rPr sz="1400" dirty="0">
                <a:solidFill>
                  <a:srgbClr val="333333"/>
                </a:solidFill>
                <a:uFill>
                  <a:solidFill>
                    <a:srgbClr val="333333"/>
                  </a:solidFill>
                </a:uFill>
              </a:rPr>
              <a:t>противодействии</a:t>
            </a:r>
            <a:r>
              <a:rPr sz="1400" spc="-20" dirty="0">
                <a:solidFill>
                  <a:srgbClr val="333333"/>
                </a:solidFill>
                <a:uFill>
                  <a:solidFill>
                    <a:srgbClr val="333333"/>
                  </a:solidFill>
                </a:uFill>
              </a:rPr>
              <a:t> </a:t>
            </a:r>
            <a:r>
              <a:rPr sz="1400" spc="-5" dirty="0" err="1">
                <a:solidFill>
                  <a:srgbClr val="333333"/>
                </a:solidFill>
                <a:uFill>
                  <a:solidFill>
                    <a:srgbClr val="333333"/>
                  </a:solidFill>
                </a:uFill>
              </a:rPr>
              <a:t>коррупции</a:t>
            </a:r>
            <a:r>
              <a:rPr sz="1400" spc="-5" dirty="0" smtClean="0">
                <a:solidFill>
                  <a:srgbClr val="333333"/>
                </a:solidFill>
                <a:uFill>
                  <a:solidFill>
                    <a:srgbClr val="333333"/>
                  </a:solidFill>
                </a:uFill>
              </a:rPr>
              <a:t>».</a:t>
            </a:r>
            <a:endParaRPr lang="ru-RU" sz="1400" dirty="0" smtClean="0"/>
          </a:p>
          <a:p>
            <a:pPr marL="288000" marR="233679" lvl="1">
              <a:lnSpc>
                <a:spcPct val="100000"/>
              </a:lnSpc>
              <a:spcBef>
                <a:spcPts val="600"/>
              </a:spcBef>
              <a:tabLst>
                <a:tab pos="406400" algn="l"/>
              </a:tabLst>
            </a:pPr>
            <a:r>
              <a:rPr lang="ru-RU" sz="1400" b="1" spc="-5" dirty="0" smtClean="0">
                <a:solidFill>
                  <a:srgbClr val="C00000"/>
                </a:solidFill>
              </a:rPr>
              <a:t>7.2. </a:t>
            </a:r>
            <a:r>
              <a:rPr sz="1400" b="1" spc="-5" dirty="0" err="1" smtClean="0">
                <a:solidFill>
                  <a:srgbClr val="333333"/>
                </a:solidFill>
              </a:rPr>
              <a:t>Членами</a:t>
            </a:r>
            <a:r>
              <a:rPr sz="1400" b="1" spc="-10" dirty="0" smtClean="0">
                <a:solidFill>
                  <a:srgbClr val="333333"/>
                </a:solidFill>
              </a:rPr>
              <a:t> </a:t>
            </a:r>
            <a:r>
              <a:rPr sz="1400" b="1" dirty="0">
                <a:solidFill>
                  <a:srgbClr val="333333"/>
                </a:solidFill>
              </a:rPr>
              <a:t>комиссии</a:t>
            </a:r>
            <a:r>
              <a:rPr sz="1400" b="1" spc="-10" dirty="0">
                <a:solidFill>
                  <a:srgbClr val="333333"/>
                </a:solidFill>
              </a:rPr>
              <a:t> </a:t>
            </a:r>
            <a:r>
              <a:rPr sz="1400" b="1" dirty="0">
                <a:solidFill>
                  <a:srgbClr val="333333"/>
                </a:solidFill>
              </a:rPr>
              <a:t>по</a:t>
            </a:r>
            <a:r>
              <a:rPr sz="1400" b="1" spc="-10" dirty="0">
                <a:solidFill>
                  <a:srgbClr val="333333"/>
                </a:solidFill>
              </a:rPr>
              <a:t> </a:t>
            </a:r>
            <a:r>
              <a:rPr sz="1400" b="1" spc="-5" dirty="0">
                <a:solidFill>
                  <a:srgbClr val="333333"/>
                </a:solidFill>
              </a:rPr>
              <a:t>осуществлению</a:t>
            </a:r>
            <a:r>
              <a:rPr sz="1400" b="1" spc="5" dirty="0">
                <a:solidFill>
                  <a:srgbClr val="333333"/>
                </a:solidFill>
              </a:rPr>
              <a:t> </a:t>
            </a:r>
            <a:r>
              <a:rPr sz="1400" b="1" spc="-5" dirty="0">
                <a:solidFill>
                  <a:srgbClr val="333333"/>
                </a:solidFill>
              </a:rPr>
              <a:t>закупок</a:t>
            </a:r>
            <a:r>
              <a:rPr sz="1400" b="1" dirty="0">
                <a:solidFill>
                  <a:srgbClr val="333333"/>
                </a:solidFill>
              </a:rPr>
              <a:t> </a:t>
            </a:r>
            <a:r>
              <a:rPr sz="1400" b="1" spc="-5" dirty="0">
                <a:solidFill>
                  <a:srgbClr val="333333"/>
                </a:solidFill>
              </a:rPr>
              <a:t>не</a:t>
            </a:r>
            <a:r>
              <a:rPr sz="1400" b="1" spc="5" dirty="0">
                <a:solidFill>
                  <a:srgbClr val="333333"/>
                </a:solidFill>
              </a:rPr>
              <a:t> </a:t>
            </a:r>
            <a:r>
              <a:rPr sz="1400" b="1" spc="-5" dirty="0" err="1">
                <a:solidFill>
                  <a:srgbClr val="333333"/>
                </a:solidFill>
              </a:rPr>
              <a:t>могут</a:t>
            </a:r>
            <a:r>
              <a:rPr sz="1400" b="1" dirty="0">
                <a:solidFill>
                  <a:srgbClr val="333333"/>
                </a:solidFill>
              </a:rPr>
              <a:t> </a:t>
            </a:r>
            <a:r>
              <a:rPr sz="1400" b="1" spc="-5" dirty="0" err="1" smtClean="0">
                <a:solidFill>
                  <a:srgbClr val="333333"/>
                </a:solidFill>
              </a:rPr>
              <a:t>быть</a:t>
            </a:r>
            <a:r>
              <a:rPr sz="1400" b="1" spc="-5" dirty="0" smtClean="0">
                <a:solidFill>
                  <a:srgbClr val="333333"/>
                </a:solidFill>
              </a:rPr>
              <a:t>:</a:t>
            </a:r>
            <a:r>
              <a:rPr lang="ru-RU" sz="1400" b="1" spc="-5" dirty="0" smtClean="0">
                <a:solidFill>
                  <a:srgbClr val="333333"/>
                </a:solidFill>
              </a:rPr>
              <a:t> </a:t>
            </a:r>
            <a:r>
              <a:rPr sz="1400" dirty="0" err="1" smtClean="0">
                <a:solidFill>
                  <a:srgbClr val="333333"/>
                </a:solidFill>
              </a:rPr>
              <a:t>физические</a:t>
            </a:r>
            <a:r>
              <a:rPr sz="1400" dirty="0" smtClean="0">
                <a:solidFill>
                  <a:srgbClr val="333333"/>
                </a:solidFill>
              </a:rPr>
              <a:t> </a:t>
            </a:r>
            <a:r>
              <a:rPr sz="1400" dirty="0">
                <a:solidFill>
                  <a:srgbClr val="333333"/>
                </a:solidFill>
              </a:rPr>
              <a:t>лица, имеющие личную </a:t>
            </a:r>
            <a:r>
              <a:rPr sz="1400" spc="-5" dirty="0" err="1">
                <a:solidFill>
                  <a:srgbClr val="333333"/>
                </a:solidFill>
              </a:rPr>
              <a:t>заинтересованность</a:t>
            </a:r>
            <a:r>
              <a:rPr sz="1400" spc="-5" dirty="0">
                <a:solidFill>
                  <a:srgbClr val="333333"/>
                </a:solidFill>
              </a:rPr>
              <a:t> </a:t>
            </a:r>
            <a:r>
              <a:rPr lang="ru-RU" sz="1400" spc="-5" dirty="0" smtClean="0">
                <a:solidFill>
                  <a:srgbClr val="333333"/>
                </a:solidFill>
              </a:rPr>
              <a:t>(по 273-ФЗ) </a:t>
            </a:r>
            <a:r>
              <a:rPr sz="1400" dirty="0" smtClean="0">
                <a:solidFill>
                  <a:srgbClr val="333333"/>
                </a:solidFill>
              </a:rPr>
              <a:t>в </a:t>
            </a:r>
            <a:r>
              <a:rPr sz="1400" spc="-5" dirty="0">
                <a:solidFill>
                  <a:srgbClr val="333333"/>
                </a:solidFill>
              </a:rPr>
              <a:t>результатах </a:t>
            </a:r>
            <a:r>
              <a:rPr sz="1400" spc="-5" dirty="0" err="1">
                <a:solidFill>
                  <a:srgbClr val="333333"/>
                </a:solidFill>
              </a:rPr>
              <a:t>закупки</a:t>
            </a:r>
            <a:r>
              <a:rPr sz="1400" spc="-5" dirty="0">
                <a:solidFill>
                  <a:srgbClr val="333333"/>
                </a:solidFill>
              </a:rPr>
              <a:t> </a:t>
            </a:r>
            <a:r>
              <a:rPr sz="1400" dirty="0" err="1" smtClean="0">
                <a:solidFill>
                  <a:srgbClr val="333333"/>
                </a:solidFill>
              </a:rPr>
              <a:t>при</a:t>
            </a:r>
            <a:r>
              <a:rPr sz="1400" spc="-5" dirty="0" smtClean="0">
                <a:solidFill>
                  <a:srgbClr val="333333"/>
                </a:solidFill>
              </a:rPr>
              <a:t> </a:t>
            </a:r>
            <a:r>
              <a:rPr sz="1400" spc="-5" dirty="0">
                <a:solidFill>
                  <a:srgbClr val="333333"/>
                </a:solidFill>
              </a:rPr>
              <a:t>осуществлении</a:t>
            </a:r>
            <a:r>
              <a:rPr sz="1400" spc="-10" dirty="0">
                <a:solidFill>
                  <a:srgbClr val="333333"/>
                </a:solidFill>
              </a:rPr>
              <a:t> </a:t>
            </a:r>
            <a:r>
              <a:rPr sz="1400" spc="-5" dirty="0" err="1">
                <a:solidFill>
                  <a:srgbClr val="333333"/>
                </a:solidFill>
              </a:rPr>
              <a:t>конкурентной</a:t>
            </a:r>
            <a:r>
              <a:rPr sz="1400" spc="30" dirty="0">
                <a:solidFill>
                  <a:srgbClr val="333333"/>
                </a:solidFill>
              </a:rPr>
              <a:t> </a:t>
            </a:r>
            <a:r>
              <a:rPr sz="1400" spc="-5" dirty="0" err="1" smtClean="0">
                <a:solidFill>
                  <a:srgbClr val="333333"/>
                </a:solidFill>
              </a:rPr>
              <a:t>закупки</a:t>
            </a:r>
            <a:r>
              <a:rPr sz="1400" spc="-5" dirty="0" smtClean="0">
                <a:solidFill>
                  <a:srgbClr val="333333"/>
                </a:solidFill>
              </a:rPr>
              <a:t>,</a:t>
            </a:r>
            <a:r>
              <a:rPr sz="1400" spc="10" dirty="0" smtClean="0">
                <a:solidFill>
                  <a:srgbClr val="333333"/>
                </a:solidFill>
              </a:rPr>
              <a:t> </a:t>
            </a:r>
            <a:r>
              <a:rPr sz="1400" dirty="0">
                <a:solidFill>
                  <a:srgbClr val="333333"/>
                </a:solidFill>
              </a:rPr>
              <a:t>в </a:t>
            </a:r>
            <a:r>
              <a:rPr sz="1400" spc="-5" dirty="0">
                <a:solidFill>
                  <a:srgbClr val="333333"/>
                </a:solidFill>
              </a:rPr>
              <a:t>том</a:t>
            </a:r>
            <a:r>
              <a:rPr sz="1400" spc="10" dirty="0">
                <a:solidFill>
                  <a:srgbClr val="333333"/>
                </a:solidFill>
              </a:rPr>
              <a:t> </a:t>
            </a:r>
            <a:r>
              <a:rPr sz="1400" dirty="0" err="1">
                <a:solidFill>
                  <a:srgbClr val="333333"/>
                </a:solidFill>
              </a:rPr>
              <a:t>числе</a:t>
            </a:r>
            <a:r>
              <a:rPr sz="1400" spc="-5" dirty="0">
                <a:solidFill>
                  <a:srgbClr val="333333"/>
                </a:solidFill>
              </a:rPr>
              <a:t> </a:t>
            </a:r>
            <a:r>
              <a:rPr sz="1400" dirty="0" err="1" smtClean="0">
                <a:solidFill>
                  <a:srgbClr val="333333"/>
                </a:solidFill>
              </a:rPr>
              <a:t>физ</a:t>
            </a:r>
            <a:r>
              <a:rPr lang="ru-RU" sz="1400" dirty="0" smtClean="0">
                <a:solidFill>
                  <a:srgbClr val="333333"/>
                </a:solidFill>
              </a:rPr>
              <a:t>.</a:t>
            </a:r>
            <a:r>
              <a:rPr sz="1400" dirty="0" err="1" smtClean="0">
                <a:solidFill>
                  <a:srgbClr val="333333"/>
                </a:solidFill>
              </a:rPr>
              <a:t>лица</a:t>
            </a:r>
            <a:r>
              <a:rPr sz="1400" dirty="0">
                <a:solidFill>
                  <a:srgbClr val="333333"/>
                </a:solidFill>
              </a:rPr>
              <a:t>,</a:t>
            </a:r>
            <a:r>
              <a:rPr sz="1400" spc="-10" dirty="0">
                <a:solidFill>
                  <a:srgbClr val="333333"/>
                </a:solidFill>
              </a:rPr>
              <a:t> </a:t>
            </a:r>
            <a:r>
              <a:rPr sz="1400" dirty="0">
                <a:solidFill>
                  <a:srgbClr val="333333"/>
                </a:solidFill>
              </a:rPr>
              <a:t>подавшие</a:t>
            </a:r>
            <a:r>
              <a:rPr sz="1400" spc="-20" dirty="0">
                <a:solidFill>
                  <a:srgbClr val="333333"/>
                </a:solidFill>
              </a:rPr>
              <a:t> </a:t>
            </a:r>
            <a:r>
              <a:rPr sz="1400" spc="-5" dirty="0">
                <a:solidFill>
                  <a:srgbClr val="333333"/>
                </a:solidFill>
              </a:rPr>
              <a:t>заявки</a:t>
            </a:r>
            <a:r>
              <a:rPr sz="1400" spc="10" dirty="0">
                <a:solidFill>
                  <a:srgbClr val="333333"/>
                </a:solidFill>
              </a:rPr>
              <a:t> </a:t>
            </a:r>
            <a:r>
              <a:rPr sz="1400" spc="-5" dirty="0">
                <a:solidFill>
                  <a:srgbClr val="333333"/>
                </a:solidFill>
              </a:rPr>
              <a:t>на</a:t>
            </a:r>
            <a:r>
              <a:rPr sz="1400" spc="10" dirty="0">
                <a:solidFill>
                  <a:srgbClr val="333333"/>
                </a:solidFill>
              </a:rPr>
              <a:t> </a:t>
            </a:r>
            <a:r>
              <a:rPr sz="1400" dirty="0">
                <a:solidFill>
                  <a:srgbClr val="333333"/>
                </a:solidFill>
              </a:rPr>
              <a:t>участие</a:t>
            </a:r>
            <a:r>
              <a:rPr sz="1400" spc="5" dirty="0">
                <a:solidFill>
                  <a:srgbClr val="333333"/>
                </a:solidFill>
              </a:rPr>
              <a:t> </a:t>
            </a:r>
            <a:r>
              <a:rPr sz="1400" dirty="0">
                <a:solidFill>
                  <a:srgbClr val="333333"/>
                </a:solidFill>
              </a:rPr>
              <a:t>в </a:t>
            </a:r>
            <a:r>
              <a:rPr sz="1400" spc="5" dirty="0">
                <a:solidFill>
                  <a:srgbClr val="333333"/>
                </a:solidFill>
              </a:rPr>
              <a:t> </a:t>
            </a:r>
            <a:r>
              <a:rPr sz="1400" spc="-5" dirty="0">
                <a:solidFill>
                  <a:srgbClr val="333333"/>
                </a:solidFill>
              </a:rPr>
              <a:t>закупке,</a:t>
            </a:r>
            <a:r>
              <a:rPr sz="1400" spc="10" dirty="0">
                <a:solidFill>
                  <a:srgbClr val="333333"/>
                </a:solidFill>
              </a:rPr>
              <a:t> </a:t>
            </a:r>
            <a:r>
              <a:rPr sz="1400" spc="-5" dirty="0">
                <a:solidFill>
                  <a:srgbClr val="333333"/>
                </a:solidFill>
              </a:rPr>
              <a:t>либо</a:t>
            </a:r>
            <a:r>
              <a:rPr sz="1400" spc="10" dirty="0">
                <a:solidFill>
                  <a:srgbClr val="333333"/>
                </a:solidFill>
              </a:rPr>
              <a:t> </a:t>
            </a:r>
            <a:r>
              <a:rPr sz="1400" spc="-5" dirty="0">
                <a:solidFill>
                  <a:srgbClr val="333333"/>
                </a:solidFill>
              </a:rPr>
              <a:t>состоящие </a:t>
            </a:r>
            <a:r>
              <a:rPr sz="1400" dirty="0">
                <a:solidFill>
                  <a:srgbClr val="333333"/>
                </a:solidFill>
              </a:rPr>
              <a:t>в</a:t>
            </a:r>
            <a:r>
              <a:rPr sz="1400" spc="10" dirty="0">
                <a:solidFill>
                  <a:srgbClr val="333333"/>
                </a:solidFill>
              </a:rPr>
              <a:t> </a:t>
            </a:r>
            <a:r>
              <a:rPr sz="1400" spc="-5" dirty="0">
                <a:solidFill>
                  <a:srgbClr val="333333"/>
                </a:solidFill>
              </a:rPr>
              <a:t>трудовых</a:t>
            </a:r>
            <a:r>
              <a:rPr sz="1400" spc="10" dirty="0">
                <a:solidFill>
                  <a:srgbClr val="333333"/>
                </a:solidFill>
              </a:rPr>
              <a:t> </a:t>
            </a:r>
            <a:r>
              <a:rPr sz="1400" spc="-5" dirty="0">
                <a:solidFill>
                  <a:srgbClr val="333333"/>
                </a:solidFill>
              </a:rPr>
              <a:t>отношениях</a:t>
            </a:r>
            <a:r>
              <a:rPr sz="1400" dirty="0">
                <a:solidFill>
                  <a:srgbClr val="333333"/>
                </a:solidFill>
              </a:rPr>
              <a:t> с</a:t>
            </a:r>
            <a:r>
              <a:rPr sz="1400" spc="15" dirty="0">
                <a:solidFill>
                  <a:srgbClr val="333333"/>
                </a:solidFill>
              </a:rPr>
              <a:t> </a:t>
            </a:r>
            <a:r>
              <a:rPr sz="1400" spc="-5" dirty="0">
                <a:solidFill>
                  <a:srgbClr val="333333"/>
                </a:solidFill>
              </a:rPr>
              <a:t>организациями</a:t>
            </a:r>
            <a:r>
              <a:rPr sz="1400" spc="-20" dirty="0">
                <a:solidFill>
                  <a:srgbClr val="333333"/>
                </a:solidFill>
              </a:rPr>
              <a:t> </a:t>
            </a:r>
            <a:r>
              <a:rPr sz="1400" dirty="0" err="1">
                <a:solidFill>
                  <a:srgbClr val="333333"/>
                </a:solidFill>
              </a:rPr>
              <a:t>или</a:t>
            </a:r>
            <a:r>
              <a:rPr sz="1400" dirty="0">
                <a:solidFill>
                  <a:srgbClr val="333333"/>
                </a:solidFill>
              </a:rPr>
              <a:t> </a:t>
            </a:r>
            <a:r>
              <a:rPr sz="1400" dirty="0" err="1" smtClean="0">
                <a:solidFill>
                  <a:srgbClr val="333333"/>
                </a:solidFill>
              </a:rPr>
              <a:t>физ</a:t>
            </a:r>
            <a:r>
              <a:rPr lang="ru-RU" sz="1400" dirty="0" smtClean="0">
                <a:solidFill>
                  <a:srgbClr val="333333"/>
                </a:solidFill>
              </a:rPr>
              <a:t>.</a:t>
            </a:r>
            <a:r>
              <a:rPr sz="1400" dirty="0" err="1" smtClean="0">
                <a:solidFill>
                  <a:srgbClr val="333333"/>
                </a:solidFill>
              </a:rPr>
              <a:t>лицами</a:t>
            </a:r>
            <a:r>
              <a:rPr sz="1400" dirty="0">
                <a:solidFill>
                  <a:srgbClr val="333333"/>
                </a:solidFill>
              </a:rPr>
              <a:t>,</a:t>
            </a:r>
            <a:r>
              <a:rPr sz="1400" spc="-15" dirty="0">
                <a:solidFill>
                  <a:srgbClr val="333333"/>
                </a:solidFill>
              </a:rPr>
              <a:t> </a:t>
            </a:r>
            <a:r>
              <a:rPr sz="1400" dirty="0">
                <a:solidFill>
                  <a:srgbClr val="333333"/>
                </a:solidFill>
              </a:rPr>
              <a:t>подавшими</a:t>
            </a:r>
            <a:r>
              <a:rPr sz="1400" spc="-25" dirty="0">
                <a:solidFill>
                  <a:srgbClr val="333333"/>
                </a:solidFill>
              </a:rPr>
              <a:t> </a:t>
            </a:r>
            <a:r>
              <a:rPr sz="1400" spc="-5" dirty="0">
                <a:solidFill>
                  <a:srgbClr val="333333"/>
                </a:solidFill>
              </a:rPr>
              <a:t>данные</a:t>
            </a:r>
            <a:r>
              <a:rPr sz="1400" spc="20" dirty="0">
                <a:solidFill>
                  <a:srgbClr val="333333"/>
                </a:solidFill>
              </a:rPr>
              <a:t> </a:t>
            </a:r>
            <a:r>
              <a:rPr sz="1400" spc="-5" dirty="0">
                <a:solidFill>
                  <a:srgbClr val="333333"/>
                </a:solidFill>
              </a:rPr>
              <a:t>заявки, </a:t>
            </a:r>
            <a:r>
              <a:rPr sz="1400" spc="-409" dirty="0">
                <a:solidFill>
                  <a:srgbClr val="333333"/>
                </a:solidFill>
              </a:rPr>
              <a:t> </a:t>
            </a:r>
            <a:r>
              <a:rPr sz="1400" dirty="0">
                <a:solidFill>
                  <a:srgbClr val="333333"/>
                </a:solidFill>
              </a:rPr>
              <a:t>либо </a:t>
            </a:r>
            <a:r>
              <a:rPr sz="1400" spc="-5" dirty="0">
                <a:solidFill>
                  <a:srgbClr val="333333"/>
                </a:solidFill>
              </a:rPr>
              <a:t>являющиеся</a:t>
            </a:r>
            <a:r>
              <a:rPr sz="1400" spc="5" dirty="0">
                <a:solidFill>
                  <a:srgbClr val="333333"/>
                </a:solidFill>
              </a:rPr>
              <a:t> </a:t>
            </a:r>
            <a:r>
              <a:rPr sz="1400" spc="-5" dirty="0">
                <a:solidFill>
                  <a:srgbClr val="333333"/>
                </a:solidFill>
              </a:rPr>
              <a:t>управляющими</a:t>
            </a:r>
            <a:r>
              <a:rPr sz="1400" spc="-25" dirty="0">
                <a:solidFill>
                  <a:srgbClr val="333333"/>
                </a:solidFill>
              </a:rPr>
              <a:t> </a:t>
            </a:r>
            <a:r>
              <a:rPr sz="1400" spc="-5" dirty="0">
                <a:solidFill>
                  <a:srgbClr val="333333"/>
                </a:solidFill>
              </a:rPr>
              <a:t>организаций,</a:t>
            </a:r>
            <a:r>
              <a:rPr sz="1400" spc="-15" dirty="0">
                <a:solidFill>
                  <a:srgbClr val="333333"/>
                </a:solidFill>
              </a:rPr>
              <a:t> </a:t>
            </a:r>
            <a:r>
              <a:rPr sz="1400" dirty="0">
                <a:solidFill>
                  <a:srgbClr val="333333"/>
                </a:solidFill>
              </a:rPr>
              <a:t>подавших</a:t>
            </a:r>
            <a:r>
              <a:rPr sz="1400" spc="-35" dirty="0">
                <a:solidFill>
                  <a:srgbClr val="333333"/>
                </a:solidFill>
              </a:rPr>
              <a:t> </a:t>
            </a:r>
            <a:r>
              <a:rPr sz="1400" spc="-5" dirty="0">
                <a:solidFill>
                  <a:srgbClr val="333333"/>
                </a:solidFill>
              </a:rPr>
              <a:t>заявки</a:t>
            </a:r>
            <a:r>
              <a:rPr sz="1400" spc="5" dirty="0">
                <a:solidFill>
                  <a:srgbClr val="333333"/>
                </a:solidFill>
              </a:rPr>
              <a:t> </a:t>
            </a:r>
            <a:r>
              <a:rPr sz="1400" spc="-5" dirty="0">
                <a:solidFill>
                  <a:srgbClr val="333333"/>
                </a:solidFill>
              </a:rPr>
              <a:t>на</a:t>
            </a:r>
            <a:r>
              <a:rPr sz="1400" spc="10" dirty="0">
                <a:solidFill>
                  <a:srgbClr val="333333"/>
                </a:solidFill>
              </a:rPr>
              <a:t> </a:t>
            </a:r>
            <a:r>
              <a:rPr sz="1400" spc="-5" dirty="0">
                <a:solidFill>
                  <a:srgbClr val="333333"/>
                </a:solidFill>
              </a:rPr>
              <a:t>участие</a:t>
            </a:r>
            <a:r>
              <a:rPr sz="1400" spc="-15" dirty="0">
                <a:solidFill>
                  <a:srgbClr val="333333"/>
                </a:solidFill>
              </a:rPr>
              <a:t> </a:t>
            </a:r>
            <a:r>
              <a:rPr sz="1400" dirty="0">
                <a:solidFill>
                  <a:srgbClr val="333333"/>
                </a:solidFill>
              </a:rPr>
              <a:t>в </a:t>
            </a:r>
            <a:r>
              <a:rPr sz="1400" spc="-5" dirty="0">
                <a:solidFill>
                  <a:srgbClr val="333333"/>
                </a:solidFill>
              </a:rPr>
              <a:t>закупке.</a:t>
            </a:r>
            <a:endParaRPr sz="1400" dirty="0"/>
          </a:p>
          <a:p>
            <a:pPr marL="288000" marR="5080">
              <a:lnSpc>
                <a:spcPct val="100000"/>
              </a:lnSpc>
              <a:spcBef>
                <a:spcPts val="600"/>
              </a:spcBef>
            </a:pPr>
            <a:r>
              <a:rPr sz="1400" b="1" dirty="0" smtClean="0">
                <a:solidFill>
                  <a:srgbClr val="C00000"/>
                </a:solidFill>
                <a:uFill>
                  <a:solidFill>
                    <a:srgbClr val="333333"/>
                  </a:solidFill>
                </a:uFill>
              </a:rPr>
              <a:t>7.3</a:t>
            </a:r>
            <a:r>
              <a:rPr sz="1400" b="1" dirty="0">
                <a:solidFill>
                  <a:srgbClr val="C00000"/>
                </a:solidFill>
                <a:uFill>
                  <a:solidFill>
                    <a:srgbClr val="333333"/>
                  </a:solidFill>
                </a:uFill>
              </a:rPr>
              <a:t>.</a:t>
            </a:r>
            <a:r>
              <a:rPr sz="1400" dirty="0">
                <a:solidFill>
                  <a:srgbClr val="333333"/>
                </a:solidFill>
              </a:rPr>
              <a:t> </a:t>
            </a:r>
            <a:r>
              <a:rPr sz="1400" dirty="0">
                <a:solidFill>
                  <a:srgbClr val="333333"/>
                </a:solidFill>
                <a:uFill>
                  <a:solidFill>
                    <a:srgbClr val="333333"/>
                  </a:solidFill>
                </a:uFill>
              </a:rPr>
              <a:t>Член </a:t>
            </a:r>
            <a:r>
              <a:rPr sz="1400" spc="-5" dirty="0">
                <a:solidFill>
                  <a:srgbClr val="333333"/>
                </a:solidFill>
                <a:uFill>
                  <a:solidFill>
                    <a:srgbClr val="333333"/>
                  </a:solidFill>
                </a:uFill>
              </a:rPr>
              <a:t>комиссии по </a:t>
            </a:r>
            <a:r>
              <a:rPr sz="1400" dirty="0">
                <a:solidFill>
                  <a:srgbClr val="333333"/>
                </a:solidFill>
                <a:uFill>
                  <a:solidFill>
                    <a:srgbClr val="333333"/>
                  </a:solidFill>
                </a:uFill>
              </a:rPr>
              <a:t>осуществлению закупок </a:t>
            </a:r>
            <a:r>
              <a:rPr sz="1400" b="1" dirty="0">
                <a:solidFill>
                  <a:srgbClr val="333333"/>
                </a:solidFill>
                <a:uFill>
                  <a:solidFill>
                    <a:srgbClr val="333333"/>
                  </a:solidFill>
                </a:uFill>
              </a:rPr>
              <a:t>обязан </a:t>
            </a:r>
            <a:r>
              <a:rPr sz="1400" b="1" spc="-5" dirty="0">
                <a:solidFill>
                  <a:srgbClr val="333333"/>
                </a:solidFill>
                <a:uFill>
                  <a:solidFill>
                    <a:srgbClr val="333333"/>
                  </a:solidFill>
                </a:uFill>
              </a:rPr>
              <a:t>незамедлительно </a:t>
            </a:r>
            <a:r>
              <a:rPr sz="1400" b="1" dirty="0">
                <a:solidFill>
                  <a:srgbClr val="333333"/>
                </a:solidFill>
                <a:uFill>
                  <a:solidFill>
                    <a:srgbClr val="333333"/>
                  </a:solidFill>
                </a:uFill>
              </a:rPr>
              <a:t>сообщить заказчику, </a:t>
            </a:r>
            <a:r>
              <a:rPr sz="1400" spc="-5" dirty="0">
                <a:solidFill>
                  <a:srgbClr val="333333"/>
                </a:solidFill>
                <a:uFill>
                  <a:solidFill>
                    <a:srgbClr val="333333"/>
                  </a:solidFill>
                </a:uFill>
              </a:rPr>
              <a:t>принявшему решение </a:t>
            </a:r>
            <a:r>
              <a:rPr sz="1400" dirty="0">
                <a:solidFill>
                  <a:srgbClr val="333333"/>
                </a:solidFill>
                <a:uFill>
                  <a:solidFill>
                    <a:srgbClr val="333333"/>
                  </a:solidFill>
                </a:uFill>
              </a:rPr>
              <a:t>о </a:t>
            </a:r>
            <a:r>
              <a:rPr sz="1400" spc="5" dirty="0">
                <a:solidFill>
                  <a:srgbClr val="333333"/>
                </a:solidFill>
              </a:rPr>
              <a:t> </a:t>
            </a:r>
            <a:r>
              <a:rPr sz="1400" spc="-5" dirty="0">
                <a:solidFill>
                  <a:srgbClr val="333333"/>
                </a:solidFill>
                <a:uFill>
                  <a:solidFill>
                    <a:srgbClr val="333333"/>
                  </a:solidFill>
                </a:uFill>
              </a:rPr>
              <a:t>создании</a:t>
            </a:r>
            <a:r>
              <a:rPr sz="1400" spc="-15" dirty="0">
                <a:solidFill>
                  <a:srgbClr val="333333"/>
                </a:solidFill>
                <a:uFill>
                  <a:solidFill>
                    <a:srgbClr val="333333"/>
                  </a:solidFill>
                </a:uFill>
              </a:rPr>
              <a:t> </a:t>
            </a:r>
            <a:r>
              <a:rPr sz="1400" spc="-5" dirty="0">
                <a:solidFill>
                  <a:srgbClr val="333333"/>
                </a:solidFill>
                <a:uFill>
                  <a:solidFill>
                    <a:srgbClr val="333333"/>
                  </a:solidFill>
                </a:uFill>
              </a:rPr>
              <a:t>комиссии</a:t>
            </a:r>
            <a:r>
              <a:rPr sz="1400" spc="15" dirty="0">
                <a:solidFill>
                  <a:srgbClr val="333333"/>
                </a:solidFill>
                <a:uFill>
                  <a:solidFill>
                    <a:srgbClr val="333333"/>
                  </a:solidFill>
                </a:uFill>
              </a:rPr>
              <a:t> </a:t>
            </a:r>
            <a:r>
              <a:rPr sz="1400" dirty="0">
                <a:solidFill>
                  <a:srgbClr val="333333"/>
                </a:solidFill>
                <a:uFill>
                  <a:solidFill>
                    <a:srgbClr val="333333"/>
                  </a:solidFill>
                </a:uFill>
              </a:rPr>
              <a:t>по</a:t>
            </a:r>
            <a:r>
              <a:rPr sz="1400" spc="15" dirty="0">
                <a:solidFill>
                  <a:srgbClr val="333333"/>
                </a:solidFill>
                <a:uFill>
                  <a:solidFill>
                    <a:srgbClr val="333333"/>
                  </a:solidFill>
                </a:uFill>
              </a:rPr>
              <a:t> </a:t>
            </a:r>
            <a:r>
              <a:rPr sz="1400" dirty="0">
                <a:solidFill>
                  <a:srgbClr val="333333"/>
                </a:solidFill>
                <a:uFill>
                  <a:solidFill>
                    <a:srgbClr val="333333"/>
                  </a:solidFill>
                </a:uFill>
              </a:rPr>
              <a:t>осуществлению закупок, </a:t>
            </a:r>
            <a:r>
              <a:rPr sz="1400" b="1" dirty="0">
                <a:solidFill>
                  <a:srgbClr val="333333"/>
                </a:solidFill>
                <a:uFill>
                  <a:solidFill>
                    <a:srgbClr val="333333"/>
                  </a:solidFill>
                </a:uFill>
              </a:rPr>
              <a:t>о</a:t>
            </a:r>
            <a:r>
              <a:rPr sz="1400" b="1" spc="15" dirty="0">
                <a:solidFill>
                  <a:srgbClr val="333333"/>
                </a:solidFill>
                <a:uFill>
                  <a:solidFill>
                    <a:srgbClr val="333333"/>
                  </a:solidFill>
                </a:uFill>
              </a:rPr>
              <a:t> </a:t>
            </a:r>
            <a:r>
              <a:rPr sz="1400" b="1" spc="-5" dirty="0">
                <a:solidFill>
                  <a:srgbClr val="333333"/>
                </a:solidFill>
                <a:uFill>
                  <a:solidFill>
                    <a:srgbClr val="333333"/>
                  </a:solidFill>
                </a:uFill>
              </a:rPr>
              <a:t>возникновении</a:t>
            </a:r>
            <a:r>
              <a:rPr sz="1400" b="1" spc="-10" dirty="0">
                <a:solidFill>
                  <a:srgbClr val="333333"/>
                </a:solidFill>
                <a:uFill>
                  <a:solidFill>
                    <a:srgbClr val="333333"/>
                  </a:solidFill>
                </a:uFill>
              </a:rPr>
              <a:t> </a:t>
            </a:r>
            <a:r>
              <a:rPr sz="1400" b="1" dirty="0">
                <a:solidFill>
                  <a:srgbClr val="333333"/>
                </a:solidFill>
                <a:uFill>
                  <a:solidFill>
                    <a:srgbClr val="333333"/>
                  </a:solidFill>
                </a:uFill>
              </a:rPr>
              <a:t>обстоятельств</a:t>
            </a:r>
            <a:r>
              <a:rPr sz="1400" b="1" dirty="0">
                <a:solidFill>
                  <a:srgbClr val="333333"/>
                </a:solidFill>
              </a:rPr>
              <a:t>,</a:t>
            </a:r>
            <a:r>
              <a:rPr sz="1400" b="1" spc="-25" dirty="0">
                <a:solidFill>
                  <a:srgbClr val="333333"/>
                </a:solidFill>
              </a:rPr>
              <a:t> </a:t>
            </a:r>
            <a:r>
              <a:rPr sz="1400" spc="-5" dirty="0">
                <a:solidFill>
                  <a:srgbClr val="333333"/>
                </a:solidFill>
              </a:rPr>
              <a:t>предусмотренных</a:t>
            </a:r>
            <a:r>
              <a:rPr sz="1400" spc="-15" dirty="0">
                <a:solidFill>
                  <a:srgbClr val="333333"/>
                </a:solidFill>
              </a:rPr>
              <a:t> </a:t>
            </a:r>
            <a:r>
              <a:rPr sz="1400" dirty="0">
                <a:solidFill>
                  <a:srgbClr val="333333"/>
                </a:solidFill>
              </a:rPr>
              <a:t>частью</a:t>
            </a:r>
            <a:r>
              <a:rPr sz="1400" spc="15" dirty="0">
                <a:solidFill>
                  <a:srgbClr val="333333"/>
                </a:solidFill>
              </a:rPr>
              <a:t> </a:t>
            </a:r>
            <a:r>
              <a:rPr sz="1400" spc="-5" dirty="0">
                <a:solidFill>
                  <a:srgbClr val="333333"/>
                </a:solidFill>
              </a:rPr>
              <a:t>7.2</a:t>
            </a:r>
            <a:r>
              <a:rPr sz="1400" spc="15" dirty="0">
                <a:solidFill>
                  <a:srgbClr val="333333"/>
                </a:solidFill>
              </a:rPr>
              <a:t> </a:t>
            </a:r>
            <a:r>
              <a:rPr sz="1400" spc="-5" dirty="0">
                <a:solidFill>
                  <a:srgbClr val="333333"/>
                </a:solidFill>
              </a:rPr>
              <a:t>настоящей </a:t>
            </a:r>
            <a:r>
              <a:rPr sz="1400" dirty="0">
                <a:solidFill>
                  <a:srgbClr val="333333"/>
                </a:solidFill>
              </a:rPr>
              <a:t> </a:t>
            </a:r>
            <a:r>
              <a:rPr sz="1400" spc="-5" dirty="0">
                <a:solidFill>
                  <a:srgbClr val="333333"/>
                </a:solidFill>
              </a:rPr>
              <a:t>статьи.</a:t>
            </a:r>
            <a:r>
              <a:rPr sz="1400" spc="10" dirty="0">
                <a:solidFill>
                  <a:srgbClr val="333333"/>
                </a:solidFill>
              </a:rPr>
              <a:t> </a:t>
            </a:r>
            <a:r>
              <a:rPr sz="1400" dirty="0">
                <a:solidFill>
                  <a:srgbClr val="333333"/>
                </a:solidFill>
              </a:rPr>
              <a:t>В</a:t>
            </a:r>
            <a:r>
              <a:rPr sz="1400" spc="10" dirty="0">
                <a:solidFill>
                  <a:srgbClr val="333333"/>
                </a:solidFill>
              </a:rPr>
              <a:t> </a:t>
            </a:r>
            <a:r>
              <a:rPr sz="1400" spc="-5" dirty="0">
                <a:solidFill>
                  <a:srgbClr val="333333"/>
                </a:solidFill>
              </a:rPr>
              <a:t>случае выявления</a:t>
            </a:r>
            <a:r>
              <a:rPr sz="1400" spc="30" dirty="0">
                <a:solidFill>
                  <a:srgbClr val="333333"/>
                </a:solidFill>
              </a:rPr>
              <a:t> </a:t>
            </a:r>
            <a:r>
              <a:rPr sz="1400" dirty="0">
                <a:solidFill>
                  <a:srgbClr val="333333"/>
                </a:solidFill>
              </a:rPr>
              <a:t>в</a:t>
            </a:r>
            <a:r>
              <a:rPr sz="1400" spc="15" dirty="0">
                <a:solidFill>
                  <a:srgbClr val="333333"/>
                </a:solidFill>
              </a:rPr>
              <a:t> </a:t>
            </a:r>
            <a:r>
              <a:rPr sz="1400" spc="-5" dirty="0">
                <a:solidFill>
                  <a:srgbClr val="333333"/>
                </a:solidFill>
              </a:rPr>
              <a:t>составе</a:t>
            </a:r>
            <a:r>
              <a:rPr sz="1400" spc="5" dirty="0">
                <a:solidFill>
                  <a:srgbClr val="333333"/>
                </a:solidFill>
              </a:rPr>
              <a:t> </a:t>
            </a:r>
            <a:r>
              <a:rPr sz="1400" spc="-5" dirty="0">
                <a:solidFill>
                  <a:srgbClr val="333333"/>
                </a:solidFill>
              </a:rPr>
              <a:t>комиссии</a:t>
            </a:r>
            <a:r>
              <a:rPr sz="1400" dirty="0">
                <a:solidFill>
                  <a:srgbClr val="333333"/>
                </a:solidFill>
              </a:rPr>
              <a:t> по</a:t>
            </a:r>
            <a:r>
              <a:rPr sz="1400" spc="10" dirty="0">
                <a:solidFill>
                  <a:srgbClr val="333333"/>
                </a:solidFill>
              </a:rPr>
              <a:t> </a:t>
            </a:r>
            <a:r>
              <a:rPr sz="1400" spc="-5" dirty="0">
                <a:solidFill>
                  <a:srgbClr val="333333"/>
                </a:solidFill>
              </a:rPr>
              <a:t>осуществлению</a:t>
            </a:r>
            <a:r>
              <a:rPr sz="1400" spc="5" dirty="0">
                <a:solidFill>
                  <a:srgbClr val="333333"/>
                </a:solidFill>
              </a:rPr>
              <a:t> </a:t>
            </a:r>
            <a:r>
              <a:rPr sz="1400" spc="-5" dirty="0">
                <a:solidFill>
                  <a:srgbClr val="333333"/>
                </a:solidFill>
              </a:rPr>
              <a:t>закупок</a:t>
            </a:r>
            <a:r>
              <a:rPr sz="1400" spc="5" dirty="0">
                <a:solidFill>
                  <a:srgbClr val="333333"/>
                </a:solidFill>
              </a:rPr>
              <a:t> </a:t>
            </a:r>
            <a:r>
              <a:rPr sz="1400" spc="-5" dirty="0">
                <a:solidFill>
                  <a:srgbClr val="333333"/>
                </a:solidFill>
              </a:rPr>
              <a:t>физических</a:t>
            </a:r>
            <a:r>
              <a:rPr sz="1400" spc="-15" dirty="0">
                <a:solidFill>
                  <a:srgbClr val="333333"/>
                </a:solidFill>
              </a:rPr>
              <a:t> </a:t>
            </a:r>
            <a:r>
              <a:rPr sz="1400" dirty="0">
                <a:solidFill>
                  <a:srgbClr val="333333"/>
                </a:solidFill>
              </a:rPr>
              <a:t>лиц,</a:t>
            </a:r>
            <a:r>
              <a:rPr sz="1400" spc="15" dirty="0">
                <a:solidFill>
                  <a:srgbClr val="333333"/>
                </a:solidFill>
              </a:rPr>
              <a:t> </a:t>
            </a:r>
            <a:r>
              <a:rPr sz="1400" spc="-5" dirty="0">
                <a:solidFill>
                  <a:srgbClr val="333333"/>
                </a:solidFill>
              </a:rPr>
              <a:t>указанных</a:t>
            </a:r>
            <a:r>
              <a:rPr sz="1400" spc="15" dirty="0">
                <a:solidFill>
                  <a:srgbClr val="333333"/>
                </a:solidFill>
              </a:rPr>
              <a:t> </a:t>
            </a:r>
            <a:r>
              <a:rPr sz="1400" dirty="0">
                <a:solidFill>
                  <a:srgbClr val="333333"/>
                </a:solidFill>
              </a:rPr>
              <a:t>в</a:t>
            </a:r>
            <a:r>
              <a:rPr sz="1400" spc="15" dirty="0">
                <a:solidFill>
                  <a:srgbClr val="333333"/>
                </a:solidFill>
              </a:rPr>
              <a:t> </a:t>
            </a:r>
            <a:r>
              <a:rPr sz="1400" dirty="0">
                <a:solidFill>
                  <a:srgbClr val="333333"/>
                </a:solidFill>
              </a:rPr>
              <a:t>части</a:t>
            </a:r>
            <a:r>
              <a:rPr sz="1400" spc="10" dirty="0">
                <a:solidFill>
                  <a:srgbClr val="333333"/>
                </a:solidFill>
              </a:rPr>
              <a:t> </a:t>
            </a:r>
            <a:r>
              <a:rPr sz="1400" spc="-5" dirty="0">
                <a:solidFill>
                  <a:srgbClr val="333333"/>
                </a:solidFill>
              </a:rPr>
              <a:t>7.2</a:t>
            </a:r>
            <a:r>
              <a:rPr sz="1400" spc="10" dirty="0">
                <a:solidFill>
                  <a:srgbClr val="333333"/>
                </a:solidFill>
              </a:rPr>
              <a:t> </a:t>
            </a:r>
            <a:r>
              <a:rPr sz="1400" spc="-5" dirty="0">
                <a:solidFill>
                  <a:srgbClr val="333333"/>
                </a:solidFill>
              </a:rPr>
              <a:t>настоящей </a:t>
            </a:r>
            <a:r>
              <a:rPr sz="1400" dirty="0">
                <a:solidFill>
                  <a:srgbClr val="333333"/>
                </a:solidFill>
              </a:rPr>
              <a:t> </a:t>
            </a:r>
            <a:r>
              <a:rPr sz="1400" spc="-5" dirty="0">
                <a:solidFill>
                  <a:srgbClr val="333333"/>
                </a:solidFill>
              </a:rPr>
              <a:t>статьи,</a:t>
            </a:r>
            <a:r>
              <a:rPr sz="1400" spc="5" dirty="0">
                <a:solidFill>
                  <a:srgbClr val="333333"/>
                </a:solidFill>
              </a:rPr>
              <a:t> </a:t>
            </a:r>
            <a:r>
              <a:rPr sz="1400" b="1" spc="-5" dirty="0">
                <a:solidFill>
                  <a:srgbClr val="333333"/>
                </a:solidFill>
              </a:rPr>
              <a:t>заказчик</a:t>
            </a:r>
            <a:r>
              <a:rPr sz="1400" spc="-5" dirty="0">
                <a:solidFill>
                  <a:srgbClr val="333333"/>
                </a:solidFill>
              </a:rPr>
              <a:t>, </a:t>
            </a:r>
            <a:r>
              <a:rPr sz="1400" dirty="0">
                <a:solidFill>
                  <a:srgbClr val="333333"/>
                </a:solidFill>
              </a:rPr>
              <a:t>принявший</a:t>
            </a:r>
            <a:r>
              <a:rPr sz="1400" spc="10" dirty="0">
                <a:solidFill>
                  <a:srgbClr val="333333"/>
                </a:solidFill>
              </a:rPr>
              <a:t> </a:t>
            </a:r>
            <a:r>
              <a:rPr sz="1400" spc="-5" dirty="0">
                <a:solidFill>
                  <a:srgbClr val="333333"/>
                </a:solidFill>
              </a:rPr>
              <a:t>решение</a:t>
            </a:r>
            <a:r>
              <a:rPr sz="1400" spc="-20" dirty="0">
                <a:solidFill>
                  <a:srgbClr val="333333"/>
                </a:solidFill>
              </a:rPr>
              <a:t> </a:t>
            </a:r>
            <a:r>
              <a:rPr sz="1400" dirty="0">
                <a:solidFill>
                  <a:srgbClr val="333333"/>
                </a:solidFill>
              </a:rPr>
              <a:t>о</a:t>
            </a:r>
            <a:r>
              <a:rPr sz="1400" spc="10" dirty="0">
                <a:solidFill>
                  <a:srgbClr val="333333"/>
                </a:solidFill>
              </a:rPr>
              <a:t> </a:t>
            </a:r>
            <a:r>
              <a:rPr sz="1400" spc="-5" dirty="0">
                <a:solidFill>
                  <a:srgbClr val="333333"/>
                </a:solidFill>
              </a:rPr>
              <a:t>создании</a:t>
            </a:r>
            <a:r>
              <a:rPr sz="1400" spc="10" dirty="0">
                <a:solidFill>
                  <a:srgbClr val="333333"/>
                </a:solidFill>
              </a:rPr>
              <a:t> </a:t>
            </a:r>
            <a:r>
              <a:rPr sz="1400" dirty="0">
                <a:solidFill>
                  <a:srgbClr val="333333"/>
                </a:solidFill>
              </a:rPr>
              <a:t>комиссии</a:t>
            </a:r>
            <a:r>
              <a:rPr sz="1400" spc="-5" dirty="0">
                <a:solidFill>
                  <a:srgbClr val="333333"/>
                </a:solidFill>
              </a:rPr>
              <a:t> </a:t>
            </a:r>
            <a:r>
              <a:rPr sz="1400" dirty="0">
                <a:solidFill>
                  <a:srgbClr val="333333"/>
                </a:solidFill>
              </a:rPr>
              <a:t>по</a:t>
            </a:r>
            <a:r>
              <a:rPr sz="1400" spc="-10" dirty="0">
                <a:solidFill>
                  <a:srgbClr val="333333"/>
                </a:solidFill>
              </a:rPr>
              <a:t> </a:t>
            </a:r>
            <a:r>
              <a:rPr sz="1400" spc="-5" dirty="0">
                <a:solidFill>
                  <a:srgbClr val="333333"/>
                </a:solidFill>
              </a:rPr>
              <a:t>осуществлению</a:t>
            </a:r>
            <a:r>
              <a:rPr sz="1400" spc="10" dirty="0">
                <a:solidFill>
                  <a:srgbClr val="333333"/>
                </a:solidFill>
              </a:rPr>
              <a:t> </a:t>
            </a:r>
            <a:r>
              <a:rPr sz="1400" spc="-5" dirty="0">
                <a:solidFill>
                  <a:srgbClr val="333333"/>
                </a:solidFill>
              </a:rPr>
              <a:t>закупок,</a:t>
            </a:r>
            <a:r>
              <a:rPr sz="1400" spc="-10" dirty="0">
                <a:solidFill>
                  <a:srgbClr val="333333"/>
                </a:solidFill>
              </a:rPr>
              <a:t> </a:t>
            </a:r>
            <a:r>
              <a:rPr sz="1400" b="1" spc="-5" dirty="0">
                <a:solidFill>
                  <a:srgbClr val="333333"/>
                </a:solidFill>
              </a:rPr>
              <a:t>обязан</a:t>
            </a:r>
            <a:r>
              <a:rPr sz="1400" spc="15" dirty="0">
                <a:solidFill>
                  <a:srgbClr val="333333"/>
                </a:solidFill>
              </a:rPr>
              <a:t> </a:t>
            </a:r>
            <a:r>
              <a:rPr sz="1400" dirty="0">
                <a:solidFill>
                  <a:srgbClr val="333333"/>
                </a:solidFill>
              </a:rPr>
              <a:t>незамедлительно</a:t>
            </a:r>
            <a:r>
              <a:rPr sz="1400" spc="-15" dirty="0">
                <a:solidFill>
                  <a:srgbClr val="333333"/>
                </a:solidFill>
              </a:rPr>
              <a:t> </a:t>
            </a:r>
            <a:r>
              <a:rPr sz="1400" spc="-5" dirty="0">
                <a:solidFill>
                  <a:srgbClr val="333333"/>
                </a:solidFill>
              </a:rPr>
              <a:t>заменить</a:t>
            </a:r>
            <a:r>
              <a:rPr sz="1400" spc="5" dirty="0">
                <a:solidFill>
                  <a:srgbClr val="333333"/>
                </a:solidFill>
              </a:rPr>
              <a:t> </a:t>
            </a:r>
            <a:r>
              <a:rPr sz="1400" dirty="0">
                <a:solidFill>
                  <a:srgbClr val="333333"/>
                </a:solidFill>
              </a:rPr>
              <a:t>их </a:t>
            </a:r>
            <a:r>
              <a:rPr sz="1400" spc="5" dirty="0">
                <a:solidFill>
                  <a:srgbClr val="333333"/>
                </a:solidFill>
              </a:rPr>
              <a:t> </a:t>
            </a:r>
            <a:r>
              <a:rPr sz="1400" spc="-5" dirty="0">
                <a:solidFill>
                  <a:srgbClr val="333333"/>
                </a:solidFill>
              </a:rPr>
              <a:t>другими</a:t>
            </a:r>
            <a:r>
              <a:rPr sz="1400" dirty="0">
                <a:solidFill>
                  <a:srgbClr val="333333"/>
                </a:solidFill>
              </a:rPr>
              <a:t> физическими</a:t>
            </a:r>
            <a:r>
              <a:rPr sz="1400" spc="-20" dirty="0">
                <a:solidFill>
                  <a:srgbClr val="333333"/>
                </a:solidFill>
              </a:rPr>
              <a:t> </a:t>
            </a:r>
            <a:r>
              <a:rPr sz="1400" dirty="0">
                <a:solidFill>
                  <a:srgbClr val="333333"/>
                </a:solidFill>
              </a:rPr>
              <a:t>лицами, </a:t>
            </a:r>
            <a:r>
              <a:rPr sz="1400" spc="-5" dirty="0">
                <a:solidFill>
                  <a:srgbClr val="333333"/>
                </a:solidFill>
              </a:rPr>
              <a:t>соответствующими</a:t>
            </a:r>
            <a:r>
              <a:rPr sz="1400" spc="5" dirty="0">
                <a:solidFill>
                  <a:srgbClr val="333333"/>
                </a:solidFill>
              </a:rPr>
              <a:t> </a:t>
            </a:r>
            <a:r>
              <a:rPr sz="1400" spc="-5" dirty="0">
                <a:solidFill>
                  <a:srgbClr val="333333"/>
                </a:solidFill>
              </a:rPr>
              <a:t>требованиям,</a:t>
            </a:r>
            <a:r>
              <a:rPr sz="1400" dirty="0">
                <a:solidFill>
                  <a:srgbClr val="333333"/>
                </a:solidFill>
              </a:rPr>
              <a:t> </a:t>
            </a:r>
            <a:r>
              <a:rPr sz="1400" spc="-5" dirty="0">
                <a:solidFill>
                  <a:srgbClr val="333333"/>
                </a:solidFill>
              </a:rPr>
              <a:t>предусмотренным</a:t>
            </a:r>
            <a:r>
              <a:rPr sz="1400" spc="-10" dirty="0">
                <a:solidFill>
                  <a:srgbClr val="333333"/>
                </a:solidFill>
              </a:rPr>
              <a:t> </a:t>
            </a:r>
            <a:r>
              <a:rPr sz="1400" dirty="0">
                <a:solidFill>
                  <a:srgbClr val="333333"/>
                </a:solidFill>
              </a:rPr>
              <a:t>положениями части </a:t>
            </a:r>
            <a:r>
              <a:rPr sz="1400" spc="-5" dirty="0">
                <a:solidFill>
                  <a:srgbClr val="333333"/>
                </a:solidFill>
              </a:rPr>
              <a:t>7.2</a:t>
            </a:r>
            <a:r>
              <a:rPr sz="1400" spc="15" dirty="0">
                <a:solidFill>
                  <a:srgbClr val="333333"/>
                </a:solidFill>
              </a:rPr>
              <a:t> </a:t>
            </a:r>
            <a:r>
              <a:rPr sz="1400" spc="-5" dirty="0">
                <a:solidFill>
                  <a:srgbClr val="333333"/>
                </a:solidFill>
              </a:rPr>
              <a:t>настоящей</a:t>
            </a:r>
            <a:r>
              <a:rPr sz="1400" spc="15" dirty="0">
                <a:solidFill>
                  <a:srgbClr val="333333"/>
                </a:solidFill>
              </a:rPr>
              <a:t> </a:t>
            </a:r>
            <a:r>
              <a:rPr sz="1400" spc="-5" dirty="0">
                <a:solidFill>
                  <a:srgbClr val="333333"/>
                </a:solidFill>
              </a:rPr>
              <a:t>статьи.</a:t>
            </a:r>
            <a:endParaRPr sz="1400" dirty="0"/>
          </a:p>
        </p:txBody>
      </p:sp>
      <p:graphicFrame>
        <p:nvGraphicFramePr>
          <p:cNvPr id="10" name="Таблица 9"/>
          <p:cNvGraphicFramePr>
            <a:graphicFrameLocks noGrp="1"/>
          </p:cNvGraphicFramePr>
          <p:nvPr/>
        </p:nvGraphicFramePr>
        <p:xfrm>
          <a:off x="0" y="0"/>
          <a:ext cx="8964488" cy="975360"/>
        </p:xfrm>
        <a:graphic>
          <a:graphicData uri="http://schemas.openxmlformats.org/drawingml/2006/table">
            <a:tbl>
              <a:tblPr firstRow="1" bandRow="1">
                <a:tableStyleId>{2D5ABB26-0587-4C30-8999-92F81FD0307C}</a:tableStyleId>
              </a:tblPr>
              <a:tblGrid>
                <a:gridCol w="8964488">
                  <a:extLst>
                    <a:ext uri="{9D8B030D-6E8A-4147-A177-3AD203B41FA5}"/>
                  </a:extLst>
                </a:gridCol>
              </a:tblGrid>
              <a:tr h="2431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1" i="0" u="sng" strike="noStrike" kern="1200" cap="none" spc="0" normalizeH="0" baseline="0" noProof="0" dirty="0" smtClean="0">
                          <a:ln>
                            <a:noFill/>
                          </a:ln>
                          <a:solidFill>
                            <a:srgbClr val="0000FF"/>
                          </a:solidFill>
                          <a:effectLst/>
                          <a:uLnTx/>
                          <a:uFillTx/>
                          <a:latin typeface="Arial" pitchFamily="34" charset="0"/>
                          <a:ea typeface="+mn-ea"/>
                          <a:cs typeface="Arial" pitchFamily="34" charset="0"/>
                        </a:rPr>
                        <a:t>Обязанности заказчиков по предотвращению и урегулированию конфликта интересов в 223-ФЗ</a:t>
                      </a:r>
                      <a:endParaRPr kumimoji="0" lang="ru-RU" sz="2000" b="1" i="0" u="sng" strike="noStrike" kern="1200" cap="none" spc="-5" normalizeH="0" baseline="0" noProof="0" dirty="0" smtClean="0">
                        <a:ln>
                          <a:noFill/>
                        </a:ln>
                        <a:solidFill>
                          <a:srgbClr val="0000FF"/>
                        </a:solidFill>
                        <a:effectLst/>
                        <a:uLnTx/>
                        <a:uFillTx/>
                        <a:latin typeface="Arial" pitchFamily="34" charset="0"/>
                        <a:ea typeface="+mn-ea"/>
                        <a:cs typeface="Arial" pitchFamily="34" charset="0"/>
                      </a:endParaRPr>
                    </a:p>
                  </a:txBody>
                  <a:tcPr>
                    <a:lnB w="12700" cap="flat" cmpd="sng" algn="ctr">
                      <a:solidFill>
                        <a:schemeClr val="tx2"/>
                      </a:solidFill>
                      <a:prstDash val="solid"/>
                      <a:round/>
                      <a:headEnd type="none" w="med" len="med"/>
                      <a:tailEnd type="none" w="med" len="med"/>
                    </a:lnB>
                  </a:tcPr>
                </a:tc>
                <a:extLst>
                  <a:ext uri="{0D108BD9-81ED-4DB2-BD59-A6C34878D82A}"/>
                </a:extLst>
              </a:tr>
              <a:tr h="168345">
                <a:tc>
                  <a:txBody>
                    <a:bodyPr/>
                    <a:lstStyle/>
                    <a:p>
                      <a:pPr algn="l"/>
                      <a:endParaRPr lang="ru-RU" sz="1200" dirty="0">
                        <a:solidFill>
                          <a:schemeClr val="tx2"/>
                        </a:solidFill>
                        <a:latin typeface="Core Sans D 67 Cn Heavy" pitchFamily="34" charset="-52"/>
                      </a:endParaRPr>
                    </a:p>
                  </a:txBody>
                  <a:tcP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323850" y="179389"/>
            <a:ext cx="8362950" cy="376237"/>
          </a:xfrm>
        </p:spPr>
        <p:txBody>
          <a:bodyPr/>
          <a:lstStyle/>
          <a:p>
            <a:pPr algn="r" eaLnBrk="1" hangingPunct="1"/>
            <a:r>
              <a:rPr lang="ru-RU" sz="2000" dirty="0" smtClean="0">
                <a:solidFill>
                  <a:schemeClr val="tx2"/>
                </a:solidFill>
                <a:latin typeface="Core Sans D 67 Cn Heavy"/>
                <a:cs typeface="Arial" pitchFamily="34" charset="0"/>
              </a:rPr>
              <a:t>                                                                                  </a:t>
            </a:r>
          </a:p>
        </p:txBody>
      </p:sp>
      <p:sp>
        <p:nvSpPr>
          <p:cNvPr id="6" name="Нижний колонтитул 5"/>
          <p:cNvSpPr>
            <a:spLocks noGrp="1"/>
          </p:cNvSpPr>
          <p:nvPr>
            <p:ph type="ftr" sz="quarter" idx="11"/>
          </p:nvPr>
        </p:nvSpPr>
        <p:spPr>
          <a:xfrm>
            <a:off x="647700" y="4659982"/>
            <a:ext cx="8496300" cy="338485"/>
          </a:xfrm>
        </p:spPr>
        <p:txBody>
          <a:bodyPr/>
          <a:lstStyle/>
          <a:p>
            <a:pPr algn="l">
              <a:defRPr/>
            </a:pPr>
            <a:r>
              <a:rPr lang="ru-RU" b="1" dirty="0">
                <a:solidFill>
                  <a:schemeClr val="tx2">
                    <a:lumMod val="75000"/>
                  </a:schemeClr>
                </a:solidFill>
                <a:latin typeface="Core Sans D 67 Cn Heavy" pitchFamily="34" charset="-52"/>
                <a:cs typeface="Arial" pitchFamily="34" charset="0"/>
              </a:rPr>
              <a:t>УЛЬЯНОВСКИЙ ГОСУДАРСТВЕННЫЙ УНИВЕРСИТЕТ                                                               		</a:t>
            </a:r>
            <a:r>
              <a:rPr lang="en-US" b="1" dirty="0" smtClean="0">
                <a:solidFill>
                  <a:schemeClr val="tx2">
                    <a:lumMod val="75000"/>
                  </a:schemeClr>
                </a:solidFill>
                <a:latin typeface="Core Sans D 67 Cn Heavy" pitchFamily="34" charset="-52"/>
                <a:cs typeface="Arial" pitchFamily="34" charset="0"/>
              </a:rPr>
              <a:t>        </a:t>
            </a:r>
          </a:p>
          <a:p>
            <a:pPr algn="l">
              <a:defRPr/>
            </a:pPr>
            <a:r>
              <a:rPr lang="en-US" b="1" dirty="0" smtClean="0">
                <a:solidFill>
                  <a:schemeClr val="tx2">
                    <a:lumMod val="75000"/>
                  </a:schemeClr>
                </a:solidFill>
                <a:latin typeface="Core Sans D 67 Cn Heavy" pitchFamily="34" charset="-52"/>
                <a:cs typeface="Arial" pitchFamily="34" charset="0"/>
              </a:rPr>
              <a:t>                                                                                                                                                                                </a:t>
            </a:r>
            <a:fld id="{3F211E3C-5522-4658-95B2-856041A60D47}" type="slidenum">
              <a:rPr lang="ru-RU" b="1" smtClean="0">
                <a:solidFill>
                  <a:schemeClr val="tx2"/>
                </a:solidFill>
                <a:latin typeface="Core Sans D 67 Cn Heavy" pitchFamily="34" charset="-52"/>
              </a:rPr>
              <a:pPr algn="l">
                <a:defRPr/>
              </a:pPr>
              <a:t>23</a:t>
            </a:fld>
            <a:endParaRPr lang="ru-RU" b="1" dirty="0">
              <a:solidFill>
                <a:schemeClr val="tx2"/>
              </a:solidFill>
              <a:latin typeface="Core Sans D 67 Cn Heavy" pitchFamily="34" charset="-52"/>
              <a:cs typeface="Arial" pitchFamily="34" charset="0"/>
            </a:endParaRPr>
          </a:p>
        </p:txBody>
      </p:sp>
      <p:pic>
        <p:nvPicPr>
          <p:cNvPr id="3080" name="Рисунок 28" descr="ulsu1.png"/>
          <p:cNvPicPr>
            <a:picLocks noChangeAspect="1"/>
          </p:cNvPicPr>
          <p:nvPr/>
        </p:nvPicPr>
        <p:blipFill>
          <a:blip r:embed="rId3" cstate="print"/>
          <a:srcRect/>
          <a:stretch>
            <a:fillRect/>
          </a:stretch>
        </p:blipFill>
        <p:spPr bwMode="auto">
          <a:xfrm>
            <a:off x="107504" y="4608069"/>
            <a:ext cx="465584" cy="465582"/>
          </a:xfrm>
          <a:prstGeom prst="rect">
            <a:avLst/>
          </a:prstGeom>
          <a:noFill/>
          <a:ln w="9525">
            <a:noFill/>
            <a:miter lim="800000"/>
            <a:headEnd/>
            <a:tailEnd/>
          </a:ln>
        </p:spPr>
      </p:pic>
      <p:graphicFrame>
        <p:nvGraphicFramePr>
          <p:cNvPr id="7" name="Таблица 6"/>
          <p:cNvGraphicFramePr>
            <a:graphicFrameLocks noGrp="1"/>
          </p:cNvGraphicFramePr>
          <p:nvPr/>
        </p:nvGraphicFramePr>
        <p:xfrm>
          <a:off x="0" y="0"/>
          <a:ext cx="8964488" cy="975360"/>
        </p:xfrm>
        <a:graphic>
          <a:graphicData uri="http://schemas.openxmlformats.org/drawingml/2006/table">
            <a:tbl>
              <a:tblPr firstRow="1" bandRow="1">
                <a:tableStyleId>{2D5ABB26-0587-4C30-8999-92F81FD0307C}</a:tableStyleId>
              </a:tblPr>
              <a:tblGrid>
                <a:gridCol w="8964488">
                  <a:extLst>
                    <a:ext uri="{9D8B030D-6E8A-4147-A177-3AD203B41FA5}"/>
                  </a:extLst>
                </a:gridCol>
              </a:tblGrid>
              <a:tr h="2431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1" i="0" u="sng" strike="noStrike" kern="1200" cap="none" spc="0" normalizeH="0" baseline="0" noProof="0" dirty="0" smtClean="0">
                          <a:ln>
                            <a:noFill/>
                          </a:ln>
                          <a:solidFill>
                            <a:srgbClr val="0000FF"/>
                          </a:solidFill>
                          <a:effectLst/>
                          <a:uLnTx/>
                          <a:uFillTx/>
                          <a:latin typeface="Arial" pitchFamily="34" charset="0"/>
                          <a:ea typeface="+mn-ea"/>
                          <a:cs typeface="Arial" pitchFamily="34" charset="0"/>
                        </a:rPr>
                        <a:t>Памятка сотруднику о предотвращении и урегулированию конфликта интересов 44-ФЗ/223-ФЗ</a:t>
                      </a:r>
                      <a:endParaRPr kumimoji="0" lang="ru-RU" sz="2000" b="1" i="0" u="sng" strike="noStrike" kern="1200" cap="none" spc="-5" normalizeH="0" baseline="0" noProof="0" dirty="0" smtClean="0">
                        <a:ln>
                          <a:noFill/>
                        </a:ln>
                        <a:solidFill>
                          <a:srgbClr val="0000FF"/>
                        </a:solidFill>
                        <a:effectLst/>
                        <a:uLnTx/>
                        <a:uFillTx/>
                        <a:latin typeface="Arial" pitchFamily="34" charset="0"/>
                        <a:ea typeface="+mn-ea"/>
                        <a:cs typeface="Arial" pitchFamily="34" charset="0"/>
                      </a:endParaRPr>
                    </a:p>
                  </a:txBody>
                  <a:tcPr>
                    <a:lnB w="12700" cap="flat" cmpd="sng" algn="ctr">
                      <a:solidFill>
                        <a:schemeClr val="tx2"/>
                      </a:solidFill>
                      <a:prstDash val="solid"/>
                      <a:round/>
                      <a:headEnd type="none" w="med" len="med"/>
                      <a:tailEnd type="none" w="med" len="med"/>
                    </a:lnB>
                  </a:tcPr>
                </a:tc>
                <a:extLst>
                  <a:ext uri="{0D108BD9-81ED-4DB2-BD59-A6C34878D82A}"/>
                </a:extLst>
              </a:tr>
              <a:tr h="168345">
                <a:tc>
                  <a:txBody>
                    <a:bodyPr/>
                    <a:lstStyle/>
                    <a:p>
                      <a:pPr algn="l"/>
                      <a:endParaRPr lang="ru-RU" sz="1200" dirty="0">
                        <a:solidFill>
                          <a:schemeClr val="tx2"/>
                        </a:solidFill>
                        <a:latin typeface="Core Sans D 67 Cn Heavy" pitchFamily="34" charset="-52"/>
                      </a:endParaRPr>
                    </a:p>
                  </a:txBody>
                  <a:tcP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extLst>
              </a:tr>
            </a:tbl>
          </a:graphicData>
        </a:graphic>
      </p:graphicFrame>
      <p:graphicFrame>
        <p:nvGraphicFramePr>
          <p:cNvPr id="12" name="Таблица 11"/>
          <p:cNvGraphicFramePr>
            <a:graphicFrameLocks noGrp="1"/>
          </p:cNvGraphicFramePr>
          <p:nvPr/>
        </p:nvGraphicFramePr>
        <p:xfrm>
          <a:off x="179512" y="771550"/>
          <a:ext cx="8964488" cy="1219200"/>
        </p:xfrm>
        <a:graphic>
          <a:graphicData uri="http://schemas.openxmlformats.org/drawingml/2006/table">
            <a:tbl>
              <a:tblPr/>
              <a:tblGrid>
                <a:gridCol w="8964488"/>
              </a:tblGrid>
              <a:tr h="0">
                <a:tc>
                  <a:txBody>
                    <a:bodyPr/>
                    <a:lstStyle/>
                    <a:p>
                      <a:pPr>
                        <a:spcAft>
                          <a:spcPts val="0"/>
                        </a:spcAft>
                      </a:pPr>
                      <a:r>
                        <a:rPr lang="ru-RU" sz="1600" b="1" dirty="0">
                          <a:latin typeface="Arial" pitchFamily="34" charset="0"/>
                          <a:ea typeface="Times New Roman"/>
                          <a:cs typeface="Arial" pitchFamily="34" charset="0"/>
                        </a:rPr>
                        <a:t>Виды отношений, которые приводят к конфликту интересов:</a:t>
                      </a:r>
                    </a:p>
                    <a:p>
                      <a:pPr>
                        <a:spcAft>
                          <a:spcPts val="0"/>
                        </a:spcAft>
                      </a:pPr>
                      <a:r>
                        <a:rPr lang="ru-RU" sz="1600" dirty="0">
                          <a:latin typeface="Arial" pitchFamily="34" charset="0"/>
                          <a:ea typeface="Times New Roman"/>
                          <a:cs typeface="Arial" pitchFamily="34" charset="0"/>
                        </a:rPr>
                        <a:t> </a:t>
                      </a:r>
                      <a:r>
                        <a:rPr lang="ru-RU" sz="1600" dirty="0" smtClean="0">
                          <a:latin typeface="Arial" pitchFamily="34" charset="0"/>
                          <a:ea typeface="Times New Roman"/>
                          <a:cs typeface="Arial" pitchFamily="34" charset="0"/>
                        </a:rPr>
                        <a:t>1</a:t>
                      </a:r>
                      <a:r>
                        <a:rPr lang="ru-RU" sz="1600" dirty="0">
                          <a:latin typeface="Arial" pitchFamily="34" charset="0"/>
                          <a:ea typeface="Times New Roman"/>
                          <a:cs typeface="Arial" pitchFamily="34" charset="0"/>
                        </a:rPr>
                        <a:t>) брак;</a:t>
                      </a:r>
                    </a:p>
                    <a:p>
                      <a:pPr>
                        <a:spcAft>
                          <a:spcPts val="0"/>
                        </a:spcAft>
                      </a:pPr>
                      <a:r>
                        <a:rPr lang="ru-RU" sz="1600" dirty="0" smtClean="0">
                          <a:latin typeface="Arial" pitchFamily="34" charset="0"/>
                          <a:ea typeface="Times New Roman"/>
                          <a:cs typeface="Arial" pitchFamily="34" charset="0"/>
                        </a:rPr>
                        <a:t> 2</a:t>
                      </a:r>
                      <a:r>
                        <a:rPr lang="ru-RU" sz="1600" dirty="0">
                          <a:latin typeface="Arial" pitchFamily="34" charset="0"/>
                          <a:ea typeface="Times New Roman"/>
                          <a:cs typeface="Arial" pitchFamily="34" charset="0"/>
                        </a:rPr>
                        <a:t>) близкое родство</a:t>
                      </a:r>
                      <a:r>
                        <a:rPr lang="ru-RU" sz="1600" dirty="0" smtClean="0">
                          <a:latin typeface="Arial" pitchFamily="34" charset="0"/>
                          <a:ea typeface="Times New Roman"/>
                          <a:cs typeface="Arial" pitchFamily="34" charset="0"/>
                        </a:rPr>
                        <a:t>:    родители </a:t>
                      </a:r>
                      <a:r>
                        <a:rPr lang="ru-RU" sz="1600" dirty="0">
                          <a:latin typeface="Arial" pitchFamily="34" charset="0"/>
                          <a:ea typeface="Times New Roman"/>
                          <a:cs typeface="Arial" pitchFamily="34" charset="0"/>
                        </a:rPr>
                        <a:t>и дети, дедушки, бабушки и внуки</a:t>
                      </a:r>
                      <a:r>
                        <a:rPr lang="ru-RU" sz="1600" dirty="0" smtClean="0">
                          <a:latin typeface="Arial" pitchFamily="34" charset="0"/>
                          <a:ea typeface="Times New Roman"/>
                          <a:cs typeface="Arial" pitchFamily="34" charset="0"/>
                        </a:rPr>
                        <a:t>); полнородные </a:t>
                      </a:r>
                      <a:r>
                        <a:rPr lang="ru-RU" sz="1600" dirty="0">
                          <a:latin typeface="Arial" pitchFamily="34" charset="0"/>
                          <a:ea typeface="Times New Roman"/>
                          <a:cs typeface="Arial" pitchFamily="34" charset="0"/>
                        </a:rPr>
                        <a:t>и </a:t>
                      </a:r>
                      <a:r>
                        <a:rPr lang="ru-RU" sz="1600" dirty="0" err="1">
                          <a:latin typeface="Arial" pitchFamily="34" charset="0"/>
                          <a:ea typeface="Times New Roman"/>
                          <a:cs typeface="Arial" pitchFamily="34" charset="0"/>
                        </a:rPr>
                        <a:t>неполнородные</a:t>
                      </a:r>
                      <a:r>
                        <a:rPr lang="ru-RU" sz="1600" dirty="0">
                          <a:latin typeface="Arial" pitchFamily="34" charset="0"/>
                          <a:ea typeface="Times New Roman"/>
                          <a:cs typeface="Arial" pitchFamily="34" charset="0"/>
                        </a:rPr>
                        <a:t> братья и сестры;</a:t>
                      </a:r>
                    </a:p>
                    <a:p>
                      <a:pPr>
                        <a:spcAft>
                          <a:spcPts val="0"/>
                        </a:spcAft>
                      </a:pPr>
                      <a:r>
                        <a:rPr lang="ru-RU" sz="1600" dirty="0" smtClean="0">
                          <a:latin typeface="Arial" pitchFamily="34" charset="0"/>
                          <a:ea typeface="Times New Roman"/>
                          <a:cs typeface="Arial" pitchFamily="34" charset="0"/>
                        </a:rPr>
                        <a:t> 3) отношения </a:t>
                      </a:r>
                      <a:r>
                        <a:rPr lang="ru-RU" sz="1600" dirty="0">
                          <a:latin typeface="Arial" pitchFamily="34" charset="0"/>
                          <a:ea typeface="Times New Roman"/>
                          <a:cs typeface="Arial" pitchFamily="34" charset="0"/>
                        </a:rPr>
                        <a:t>усыновитель/усыновленный</a:t>
                      </a:r>
                    </a:p>
                  </a:txBody>
                  <a:tcPr marL="0" marR="0" marT="0" marB="0" anchor="ctr">
                    <a:lnL>
                      <a:noFill/>
                    </a:lnL>
                    <a:lnR>
                      <a:noFill/>
                    </a:lnR>
                    <a:lnT>
                      <a:noFill/>
                    </a:lnT>
                    <a:lnB>
                      <a:noFill/>
                    </a:lnB>
                    <a:solidFill>
                      <a:srgbClr val="F8F6F7"/>
                    </a:solidFill>
                  </a:tcPr>
                </a:tc>
              </a:tr>
            </a:tbl>
          </a:graphicData>
        </a:graphic>
      </p:graphicFrame>
      <p:graphicFrame>
        <p:nvGraphicFramePr>
          <p:cNvPr id="13" name="Таблица 12"/>
          <p:cNvGraphicFramePr>
            <a:graphicFrameLocks noGrp="1"/>
          </p:cNvGraphicFramePr>
          <p:nvPr/>
        </p:nvGraphicFramePr>
        <p:xfrm>
          <a:off x="179512" y="2067694"/>
          <a:ext cx="8964488" cy="1493520"/>
        </p:xfrm>
        <a:graphic>
          <a:graphicData uri="http://schemas.openxmlformats.org/drawingml/2006/table">
            <a:tbl>
              <a:tblPr/>
              <a:tblGrid>
                <a:gridCol w="8964488"/>
              </a:tblGrid>
              <a:tr h="0">
                <a:tc>
                  <a:txBody>
                    <a:bodyPr/>
                    <a:lstStyle/>
                    <a:p>
                      <a:pPr>
                        <a:spcAft>
                          <a:spcPts val="0"/>
                        </a:spcAft>
                      </a:pPr>
                      <a:r>
                        <a:rPr lang="ru-RU" sz="1400" b="1" dirty="0">
                          <a:latin typeface="Arial" pitchFamily="34" charset="0"/>
                          <a:ea typeface="Times New Roman"/>
                          <a:cs typeface="Arial" pitchFamily="34" charset="0"/>
                        </a:rPr>
                        <a:t>Участники конфликта интересов со стороны участника закупки:</a:t>
                      </a:r>
                    </a:p>
                    <a:p>
                      <a:pPr>
                        <a:spcAft>
                          <a:spcPts val="0"/>
                        </a:spcAft>
                        <a:buFont typeface="Wingdings" pitchFamily="2" charset="2"/>
                        <a:buChar char="Ø"/>
                      </a:pPr>
                      <a:r>
                        <a:rPr lang="ru-RU" sz="1400" dirty="0" err="1" smtClean="0">
                          <a:latin typeface="Arial" pitchFamily="34" charset="0"/>
                          <a:ea typeface="Times New Roman"/>
                          <a:cs typeface="Arial" pitchFamily="34" charset="0"/>
                        </a:rPr>
                        <a:t>выгодоприобретатели</a:t>
                      </a:r>
                      <a:r>
                        <a:rPr lang="ru-RU" sz="1400" dirty="0" smtClean="0">
                          <a:latin typeface="Arial" pitchFamily="34" charset="0"/>
                          <a:ea typeface="Times New Roman"/>
                          <a:cs typeface="Arial" pitchFamily="34" charset="0"/>
                        </a:rPr>
                        <a:t> </a:t>
                      </a:r>
                      <a:r>
                        <a:rPr lang="ru-RU" sz="1400" dirty="0">
                          <a:latin typeface="Arial" pitchFamily="34" charset="0"/>
                          <a:ea typeface="Times New Roman"/>
                          <a:cs typeface="Arial" pitchFamily="34" charset="0"/>
                        </a:rPr>
                        <a:t>хозяйственного общества;</a:t>
                      </a:r>
                    </a:p>
                    <a:p>
                      <a:pPr>
                        <a:spcAft>
                          <a:spcPts val="0"/>
                        </a:spcAft>
                        <a:buFont typeface="Wingdings" pitchFamily="2" charset="2"/>
                        <a:buChar char="Ø"/>
                      </a:pPr>
                      <a:r>
                        <a:rPr lang="ru-RU" sz="1400" dirty="0" smtClean="0">
                          <a:latin typeface="Arial" pitchFamily="34" charset="0"/>
                          <a:ea typeface="Times New Roman"/>
                          <a:cs typeface="Arial" pitchFamily="34" charset="0"/>
                        </a:rPr>
                        <a:t>единоличный </a:t>
                      </a:r>
                      <a:r>
                        <a:rPr lang="ru-RU" sz="1400" dirty="0">
                          <a:latin typeface="Arial" pitchFamily="34" charset="0"/>
                          <a:ea typeface="Times New Roman"/>
                          <a:cs typeface="Arial" pitchFamily="34" charset="0"/>
                        </a:rPr>
                        <a:t>исполнительный орган (директор, ген.директор, и др.);</a:t>
                      </a:r>
                    </a:p>
                    <a:p>
                      <a:pPr>
                        <a:spcAft>
                          <a:spcPts val="0"/>
                        </a:spcAft>
                        <a:buFont typeface="Wingdings" pitchFamily="2" charset="2"/>
                        <a:buChar char="Ø"/>
                      </a:pPr>
                      <a:r>
                        <a:rPr lang="ru-RU" sz="1400" dirty="0" smtClean="0">
                          <a:latin typeface="Arial" pitchFamily="34" charset="0"/>
                          <a:ea typeface="Times New Roman"/>
                          <a:cs typeface="Arial" pitchFamily="34" charset="0"/>
                        </a:rPr>
                        <a:t>члены </a:t>
                      </a:r>
                      <a:r>
                        <a:rPr lang="ru-RU" sz="1400" dirty="0">
                          <a:latin typeface="Arial" pitchFamily="34" charset="0"/>
                          <a:ea typeface="Times New Roman"/>
                          <a:cs typeface="Arial" pitchFamily="34" charset="0"/>
                        </a:rPr>
                        <a:t>коллегиального исполнительного органа;</a:t>
                      </a:r>
                    </a:p>
                    <a:p>
                      <a:pPr>
                        <a:spcAft>
                          <a:spcPts val="0"/>
                        </a:spcAft>
                        <a:buFont typeface="Wingdings" pitchFamily="2" charset="2"/>
                        <a:buChar char="Ø"/>
                      </a:pPr>
                      <a:r>
                        <a:rPr lang="ru-RU" sz="1400" dirty="0" smtClean="0">
                          <a:latin typeface="Arial" pitchFamily="34" charset="0"/>
                          <a:ea typeface="Times New Roman"/>
                          <a:cs typeface="Arial" pitchFamily="34" charset="0"/>
                        </a:rPr>
                        <a:t>руководитель </a:t>
                      </a:r>
                      <a:r>
                        <a:rPr lang="ru-RU" sz="1400" dirty="0">
                          <a:latin typeface="Arial" pitchFamily="34" charset="0"/>
                          <a:ea typeface="Times New Roman"/>
                          <a:cs typeface="Arial" pitchFamily="34" charset="0"/>
                        </a:rPr>
                        <a:t>(директор, генеральный директор) учреждения или унитарного предприятия;</a:t>
                      </a:r>
                    </a:p>
                    <a:p>
                      <a:pPr>
                        <a:spcAft>
                          <a:spcPts val="0"/>
                        </a:spcAft>
                        <a:buFont typeface="Wingdings" pitchFamily="2" charset="2"/>
                        <a:buChar char="Ø"/>
                      </a:pPr>
                      <a:r>
                        <a:rPr lang="ru-RU" sz="1400" dirty="0" smtClean="0">
                          <a:latin typeface="Arial" pitchFamily="34" charset="0"/>
                          <a:ea typeface="Times New Roman"/>
                          <a:cs typeface="Arial" pitchFamily="34" charset="0"/>
                        </a:rPr>
                        <a:t>иные </a:t>
                      </a:r>
                      <a:r>
                        <a:rPr lang="ru-RU" sz="1400" dirty="0">
                          <a:latin typeface="Arial" pitchFamily="34" charset="0"/>
                          <a:ea typeface="Times New Roman"/>
                          <a:cs typeface="Arial" pitchFamily="34" charset="0"/>
                        </a:rPr>
                        <a:t>органы управления юр. лиц - участников закупки;</a:t>
                      </a:r>
                    </a:p>
                    <a:p>
                      <a:pPr>
                        <a:spcAft>
                          <a:spcPts val="0"/>
                        </a:spcAft>
                        <a:buFont typeface="Wingdings" pitchFamily="2" charset="2"/>
                        <a:buChar char="Ø"/>
                      </a:pPr>
                      <a:r>
                        <a:rPr lang="ru-RU" sz="1400" dirty="0" smtClean="0">
                          <a:latin typeface="Arial" pitchFamily="34" charset="0"/>
                          <a:ea typeface="Times New Roman"/>
                          <a:cs typeface="Arial" pitchFamily="34" charset="0"/>
                        </a:rPr>
                        <a:t>физические </a:t>
                      </a:r>
                      <a:r>
                        <a:rPr lang="ru-RU" sz="1400" dirty="0">
                          <a:latin typeface="Arial" pitchFamily="34" charset="0"/>
                          <a:ea typeface="Times New Roman"/>
                          <a:cs typeface="Arial" pitchFamily="34" charset="0"/>
                        </a:rPr>
                        <a:t>лица - участники закупок, в т.ч. зарегистрированные в качестве ИП</a:t>
                      </a:r>
                    </a:p>
                  </a:txBody>
                  <a:tcPr marL="0" marR="0" marT="0" marB="0" anchor="ctr">
                    <a:lnL>
                      <a:noFill/>
                    </a:lnL>
                    <a:lnR>
                      <a:noFill/>
                    </a:lnR>
                    <a:lnT>
                      <a:noFill/>
                    </a:lnT>
                    <a:lnB>
                      <a:noFill/>
                    </a:lnB>
                    <a:solidFill>
                      <a:srgbClr val="F1FDF6"/>
                    </a:solidFill>
                  </a:tcPr>
                </a:tc>
              </a:tr>
            </a:tbl>
          </a:graphicData>
        </a:graphic>
      </p:graphicFrame>
      <p:graphicFrame>
        <p:nvGraphicFramePr>
          <p:cNvPr id="14" name="Таблица 13"/>
          <p:cNvGraphicFramePr>
            <a:graphicFrameLocks noGrp="1"/>
          </p:cNvGraphicFramePr>
          <p:nvPr/>
        </p:nvGraphicFramePr>
        <p:xfrm>
          <a:off x="323528" y="3651871"/>
          <a:ext cx="8568952" cy="910208"/>
        </p:xfrm>
        <a:graphic>
          <a:graphicData uri="http://schemas.openxmlformats.org/drawingml/2006/table">
            <a:tbl>
              <a:tblPr/>
              <a:tblGrid>
                <a:gridCol w="8568952"/>
              </a:tblGrid>
              <a:tr h="910208">
                <a:tc>
                  <a:txBody>
                    <a:bodyPr/>
                    <a:lstStyle/>
                    <a:p>
                      <a:pPr>
                        <a:spcAft>
                          <a:spcPts val="0"/>
                        </a:spcAft>
                      </a:pPr>
                      <a:r>
                        <a:rPr lang="ru-RU" sz="1400" dirty="0">
                          <a:latin typeface="Arial" pitchFamily="34" charset="0"/>
                          <a:ea typeface="Times New Roman"/>
                          <a:cs typeface="Arial" pitchFamily="34" charset="0"/>
                        </a:rPr>
                        <a:t>Участники конфликта интересов со стороны заказчика:</a:t>
                      </a:r>
                    </a:p>
                    <a:p>
                      <a:pPr>
                        <a:spcAft>
                          <a:spcPts val="0"/>
                        </a:spcAft>
                      </a:pPr>
                      <a:r>
                        <a:rPr lang="ru-RU" sz="1400" dirty="0">
                          <a:latin typeface="Arial" pitchFamily="34" charset="0"/>
                          <a:ea typeface="Times New Roman"/>
                          <a:cs typeface="Arial" pitchFamily="34" charset="0"/>
                        </a:rPr>
                        <a:t>1)руководитель заказчика;</a:t>
                      </a:r>
                    </a:p>
                    <a:p>
                      <a:pPr>
                        <a:spcAft>
                          <a:spcPts val="0"/>
                        </a:spcAft>
                      </a:pPr>
                      <a:r>
                        <a:rPr lang="ru-RU" sz="1400" dirty="0">
                          <a:latin typeface="Arial" pitchFamily="34" charset="0"/>
                          <a:ea typeface="Times New Roman"/>
                          <a:cs typeface="Arial" pitchFamily="34" charset="0"/>
                        </a:rPr>
                        <a:t>2)член комиссии по осуществлению закупок;</a:t>
                      </a:r>
                    </a:p>
                    <a:p>
                      <a:pPr>
                        <a:spcAft>
                          <a:spcPts val="0"/>
                        </a:spcAft>
                      </a:pPr>
                      <a:r>
                        <a:rPr lang="ru-RU" sz="1400" dirty="0">
                          <a:latin typeface="Arial" pitchFamily="34" charset="0"/>
                          <a:ea typeface="Times New Roman"/>
                          <a:cs typeface="Arial" pitchFamily="34" charset="0"/>
                        </a:rPr>
                        <a:t>3)руководитель контрактной службы заказчика</a:t>
                      </a:r>
                      <a:r>
                        <a:rPr lang="ru-RU" sz="1400" dirty="0" smtClean="0">
                          <a:latin typeface="Arial" pitchFamily="34" charset="0"/>
                          <a:ea typeface="Times New Roman"/>
                          <a:cs typeface="Arial" pitchFamily="34" charset="0"/>
                        </a:rPr>
                        <a:t>;  4)контрактный </a:t>
                      </a:r>
                      <a:r>
                        <a:rPr lang="ru-RU" sz="1400" dirty="0">
                          <a:latin typeface="Arial" pitchFamily="34" charset="0"/>
                          <a:ea typeface="Times New Roman"/>
                          <a:cs typeface="Arial" pitchFamily="34" charset="0"/>
                        </a:rPr>
                        <a:t>управляющий</a:t>
                      </a:r>
                    </a:p>
                  </a:txBody>
                  <a:tcPr marL="0" marR="0" marT="0" marB="0" anchor="ctr">
                    <a:lnL>
                      <a:noFill/>
                    </a:lnL>
                    <a:lnR>
                      <a:noFill/>
                    </a:lnR>
                    <a:lnT>
                      <a:noFill/>
                    </a:lnT>
                    <a:lnB>
                      <a:noFill/>
                    </a:lnB>
                    <a:solidFill>
                      <a:srgbClr val="E4EDF8"/>
                    </a:solidFill>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323850" y="179389"/>
            <a:ext cx="8362950" cy="376237"/>
          </a:xfrm>
        </p:spPr>
        <p:txBody>
          <a:bodyPr/>
          <a:lstStyle/>
          <a:p>
            <a:pPr algn="r" eaLnBrk="1" hangingPunct="1"/>
            <a:r>
              <a:rPr lang="ru-RU" sz="2000" dirty="0" smtClean="0">
                <a:solidFill>
                  <a:schemeClr val="tx2"/>
                </a:solidFill>
                <a:latin typeface="Core Sans D 67 Cn Heavy"/>
                <a:cs typeface="Arial" pitchFamily="34" charset="0"/>
              </a:rPr>
              <a:t>                                                                                  </a:t>
            </a:r>
          </a:p>
        </p:txBody>
      </p:sp>
      <p:sp>
        <p:nvSpPr>
          <p:cNvPr id="6" name="Нижний колонтитул 5"/>
          <p:cNvSpPr>
            <a:spLocks noGrp="1"/>
          </p:cNvSpPr>
          <p:nvPr>
            <p:ph type="ftr" sz="quarter" idx="11"/>
          </p:nvPr>
        </p:nvSpPr>
        <p:spPr>
          <a:xfrm>
            <a:off x="647700" y="4659982"/>
            <a:ext cx="8496300" cy="338485"/>
          </a:xfrm>
        </p:spPr>
        <p:txBody>
          <a:bodyPr/>
          <a:lstStyle/>
          <a:p>
            <a:pPr algn="l">
              <a:defRPr/>
            </a:pPr>
            <a:r>
              <a:rPr lang="ru-RU" b="1" dirty="0">
                <a:solidFill>
                  <a:schemeClr val="tx2">
                    <a:lumMod val="75000"/>
                  </a:schemeClr>
                </a:solidFill>
                <a:latin typeface="Core Sans D 67 Cn Heavy" pitchFamily="34" charset="-52"/>
                <a:cs typeface="Arial" pitchFamily="34" charset="0"/>
              </a:rPr>
              <a:t>УЛЬЯНОВСКИЙ ГОСУДАРСТВЕННЫЙ УНИВЕРСИТЕТ                                                               		</a:t>
            </a:r>
            <a:r>
              <a:rPr lang="en-US" b="1" dirty="0" smtClean="0">
                <a:solidFill>
                  <a:schemeClr val="tx2">
                    <a:lumMod val="75000"/>
                  </a:schemeClr>
                </a:solidFill>
                <a:latin typeface="Core Sans D 67 Cn Heavy" pitchFamily="34" charset="-52"/>
                <a:cs typeface="Arial" pitchFamily="34" charset="0"/>
              </a:rPr>
              <a:t>        </a:t>
            </a:r>
          </a:p>
          <a:p>
            <a:pPr algn="l">
              <a:defRPr/>
            </a:pPr>
            <a:r>
              <a:rPr lang="en-US" b="1" dirty="0" smtClean="0">
                <a:solidFill>
                  <a:schemeClr val="tx2">
                    <a:lumMod val="75000"/>
                  </a:schemeClr>
                </a:solidFill>
                <a:latin typeface="Core Sans D 67 Cn Heavy" pitchFamily="34" charset="-52"/>
                <a:cs typeface="Arial" pitchFamily="34" charset="0"/>
              </a:rPr>
              <a:t>                                                                                                                                                                                </a:t>
            </a:r>
            <a:fld id="{3F211E3C-5522-4658-95B2-856041A60D47}" type="slidenum">
              <a:rPr lang="ru-RU" b="1" smtClean="0">
                <a:solidFill>
                  <a:schemeClr val="tx2"/>
                </a:solidFill>
                <a:latin typeface="Core Sans D 67 Cn Heavy" pitchFamily="34" charset="-52"/>
              </a:rPr>
              <a:pPr algn="l">
                <a:defRPr/>
              </a:pPr>
              <a:t>24</a:t>
            </a:fld>
            <a:endParaRPr lang="ru-RU" b="1" dirty="0">
              <a:solidFill>
                <a:schemeClr val="tx2"/>
              </a:solidFill>
              <a:latin typeface="Core Sans D 67 Cn Heavy" pitchFamily="34" charset="-52"/>
              <a:cs typeface="Arial" pitchFamily="34" charset="0"/>
            </a:endParaRPr>
          </a:p>
        </p:txBody>
      </p:sp>
      <p:pic>
        <p:nvPicPr>
          <p:cNvPr id="3080" name="Рисунок 28" descr="ulsu1.png"/>
          <p:cNvPicPr>
            <a:picLocks noChangeAspect="1"/>
          </p:cNvPicPr>
          <p:nvPr/>
        </p:nvPicPr>
        <p:blipFill>
          <a:blip r:embed="rId3" cstate="print"/>
          <a:srcRect/>
          <a:stretch>
            <a:fillRect/>
          </a:stretch>
        </p:blipFill>
        <p:spPr bwMode="auto">
          <a:xfrm>
            <a:off x="107504" y="4608069"/>
            <a:ext cx="465584" cy="465582"/>
          </a:xfrm>
          <a:prstGeom prst="rect">
            <a:avLst/>
          </a:prstGeom>
          <a:noFill/>
          <a:ln w="9525">
            <a:noFill/>
            <a:miter lim="800000"/>
            <a:headEnd/>
            <a:tailEnd/>
          </a:ln>
        </p:spPr>
      </p:pic>
      <p:graphicFrame>
        <p:nvGraphicFramePr>
          <p:cNvPr id="8" name="Таблица 7"/>
          <p:cNvGraphicFramePr>
            <a:graphicFrameLocks noGrp="1"/>
          </p:cNvGraphicFramePr>
          <p:nvPr/>
        </p:nvGraphicFramePr>
        <p:xfrm>
          <a:off x="683568" y="843558"/>
          <a:ext cx="7344815" cy="3744416"/>
        </p:xfrm>
        <a:graphic>
          <a:graphicData uri="http://schemas.openxmlformats.org/drawingml/2006/table">
            <a:tbl>
              <a:tblPr/>
              <a:tblGrid>
                <a:gridCol w="1258072"/>
                <a:gridCol w="2280258"/>
                <a:gridCol w="1989464"/>
                <a:gridCol w="1817021"/>
              </a:tblGrid>
              <a:tr h="334645">
                <a:tc gridSpan="4">
                  <a:txBody>
                    <a:bodyPr/>
                    <a:lstStyle/>
                    <a:p>
                      <a:pPr marL="2286635" marR="2282190" algn="ctr">
                        <a:lnSpc>
                          <a:spcPts val="1365"/>
                        </a:lnSpc>
                        <a:spcAft>
                          <a:spcPts val="0"/>
                        </a:spcAft>
                      </a:pPr>
                      <a:r>
                        <a:rPr lang="ru-RU" sz="1400" b="1" i="1" dirty="0">
                          <a:latin typeface="Times New Roman"/>
                          <a:ea typeface="Times New Roman"/>
                          <a:cs typeface="Times New Roman"/>
                        </a:rPr>
                        <a:t>Конфликт</a:t>
                      </a:r>
                      <a:r>
                        <a:rPr lang="ru-RU" sz="1400" b="1" i="1" spc="-15" dirty="0">
                          <a:latin typeface="Times New Roman"/>
                          <a:ea typeface="Times New Roman"/>
                          <a:cs typeface="Times New Roman"/>
                        </a:rPr>
                        <a:t> </a:t>
                      </a:r>
                      <a:r>
                        <a:rPr lang="ru-RU" sz="1400" b="1" i="1" dirty="0">
                          <a:latin typeface="Times New Roman"/>
                          <a:ea typeface="Times New Roman"/>
                          <a:cs typeface="Times New Roman"/>
                        </a:rPr>
                        <a:t>интересов</a:t>
                      </a:r>
                      <a:endParaRPr lang="ru-RU" sz="1400" dirty="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r>
              <a:tr h="328295">
                <a:tc>
                  <a:txBody>
                    <a:bodyPr/>
                    <a:lstStyle/>
                    <a:p>
                      <a:pPr marL="69215">
                        <a:spcAft>
                          <a:spcPts val="0"/>
                        </a:spcAft>
                      </a:pPr>
                      <a:endParaRPr lang="ru-RU" sz="14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1315720" marR="1308100" algn="ctr">
                        <a:lnSpc>
                          <a:spcPts val="1365"/>
                        </a:lnSpc>
                        <a:spcAft>
                          <a:spcPts val="0"/>
                        </a:spcAft>
                      </a:pPr>
                      <a:r>
                        <a:rPr lang="ru-RU" sz="1400" b="1" dirty="0">
                          <a:latin typeface="Times New Roman"/>
                          <a:ea typeface="Times New Roman"/>
                          <a:cs typeface="Times New Roman"/>
                        </a:rPr>
                        <a:t>44-ФЗ</a:t>
                      </a:r>
                      <a:endParaRPr lang="ru-RU" sz="1400" dirty="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marL="493395" marR="487045" algn="ctr">
                        <a:lnSpc>
                          <a:spcPts val="1365"/>
                        </a:lnSpc>
                        <a:spcAft>
                          <a:spcPts val="0"/>
                        </a:spcAft>
                      </a:pPr>
                      <a:r>
                        <a:rPr lang="ru-RU" sz="1400" b="1">
                          <a:latin typeface="Times New Roman"/>
                          <a:ea typeface="Times New Roman"/>
                          <a:cs typeface="Times New Roman"/>
                        </a:rPr>
                        <a:t>273-ФЗ</a:t>
                      </a:r>
                      <a:endParaRPr lang="ru-RU" sz="14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885">
                <a:tc rowSpan="4">
                  <a:txBody>
                    <a:bodyPr/>
                    <a:lstStyle/>
                    <a:p>
                      <a:pPr marL="67945">
                        <a:lnSpc>
                          <a:spcPts val="1340"/>
                        </a:lnSpc>
                        <a:spcAft>
                          <a:spcPts val="0"/>
                        </a:spcAft>
                      </a:pPr>
                      <a:r>
                        <a:rPr lang="ru-RU" sz="1400" dirty="0">
                          <a:latin typeface="Times New Roman"/>
                          <a:ea typeface="Times New Roman"/>
                          <a:cs typeface="Times New Roman"/>
                        </a:rPr>
                        <a:t>Стороны</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735965">
                        <a:lnSpc>
                          <a:spcPts val="1340"/>
                        </a:lnSpc>
                        <a:spcAft>
                          <a:spcPts val="0"/>
                        </a:spcAft>
                      </a:pPr>
                      <a:r>
                        <a:rPr lang="ru-RU" sz="1400" dirty="0">
                          <a:latin typeface="Times New Roman"/>
                          <a:ea typeface="Times New Roman"/>
                          <a:cs typeface="Times New Roman"/>
                        </a:rPr>
                        <a:t>Ограниченный</a:t>
                      </a:r>
                      <a:r>
                        <a:rPr lang="ru-RU" sz="1400" spc="-25" dirty="0">
                          <a:latin typeface="Times New Roman"/>
                          <a:ea typeface="Times New Roman"/>
                          <a:cs typeface="Times New Roman"/>
                        </a:rPr>
                        <a:t> </a:t>
                      </a:r>
                      <a:r>
                        <a:rPr lang="ru-RU" sz="1400" dirty="0">
                          <a:latin typeface="Times New Roman"/>
                          <a:ea typeface="Times New Roman"/>
                          <a:cs typeface="Times New Roman"/>
                        </a:rPr>
                        <a:t>перечень</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marL="68580">
                        <a:lnSpc>
                          <a:spcPts val="1340"/>
                        </a:lnSpc>
                        <a:spcAft>
                          <a:spcPts val="0"/>
                        </a:spcAft>
                        <a:tabLst>
                          <a:tab pos="843915" algn="l"/>
                        </a:tabLst>
                      </a:pPr>
                      <a:r>
                        <a:rPr lang="ru-RU" sz="1400" dirty="0">
                          <a:latin typeface="Times New Roman"/>
                          <a:ea typeface="Times New Roman"/>
                          <a:cs typeface="Times New Roman"/>
                        </a:rPr>
                        <a:t>Более	широкий</a:t>
                      </a:r>
                    </a:p>
                    <a:p>
                      <a:pPr marL="68580">
                        <a:lnSpc>
                          <a:spcPts val="1320"/>
                        </a:lnSpc>
                        <a:spcAft>
                          <a:spcPts val="0"/>
                        </a:spcAft>
                      </a:pPr>
                      <a:r>
                        <a:rPr lang="ru-RU" sz="1400" dirty="0">
                          <a:latin typeface="Times New Roman"/>
                          <a:ea typeface="Times New Roman"/>
                          <a:cs typeface="Times New Roman"/>
                        </a:rPr>
                        <a:t>перечень</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625">
                <a:tc vMerge="1">
                  <a:txBody>
                    <a:bodyPr/>
                    <a:lstStyle/>
                    <a:p>
                      <a:endParaRPr lang="ru-RU"/>
                    </a:p>
                  </a:txBody>
                  <a:tcPr/>
                </a:tc>
                <a:tc>
                  <a:txBody>
                    <a:bodyPr/>
                    <a:lstStyle/>
                    <a:p>
                      <a:pPr marL="469265">
                        <a:lnSpc>
                          <a:spcPts val="1280"/>
                        </a:lnSpc>
                        <a:spcAft>
                          <a:spcPts val="0"/>
                        </a:spcAft>
                      </a:pPr>
                      <a:r>
                        <a:rPr lang="ru-RU" sz="1400">
                          <a:latin typeface="Times New Roman"/>
                          <a:ea typeface="Times New Roman"/>
                          <a:cs typeface="Times New Roman"/>
                        </a:rPr>
                        <a:t>Заказчик</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64185">
                        <a:lnSpc>
                          <a:spcPts val="1280"/>
                        </a:lnSpc>
                        <a:spcAft>
                          <a:spcPts val="0"/>
                        </a:spcAft>
                      </a:pPr>
                      <a:r>
                        <a:rPr lang="ru-RU" sz="1400">
                          <a:latin typeface="Times New Roman"/>
                          <a:ea typeface="Times New Roman"/>
                          <a:cs typeface="Times New Roman"/>
                        </a:rPr>
                        <a:t>Участник</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68580" marR="185420">
                        <a:spcAft>
                          <a:spcPts val="0"/>
                        </a:spcAft>
                      </a:pPr>
                      <a:r>
                        <a:rPr lang="ru-RU" sz="1400" dirty="0">
                          <a:latin typeface="Times New Roman"/>
                          <a:ea typeface="Times New Roman"/>
                          <a:cs typeface="Times New Roman"/>
                        </a:rPr>
                        <a:t>служащий;</a:t>
                      </a:r>
                      <a:r>
                        <a:rPr lang="ru-RU" sz="1400" spc="5" dirty="0">
                          <a:latin typeface="Times New Roman"/>
                          <a:ea typeface="Times New Roman"/>
                          <a:cs typeface="Times New Roman"/>
                        </a:rPr>
                        <a:t> </a:t>
                      </a:r>
                      <a:r>
                        <a:rPr lang="ru-RU" sz="1400" dirty="0">
                          <a:latin typeface="Times New Roman"/>
                          <a:ea typeface="Times New Roman"/>
                          <a:cs typeface="Times New Roman"/>
                        </a:rPr>
                        <a:t>родственники,</a:t>
                      </a:r>
                      <a:r>
                        <a:rPr lang="ru-RU" sz="1400" spc="5" dirty="0">
                          <a:latin typeface="Times New Roman"/>
                          <a:ea typeface="Times New Roman"/>
                          <a:cs typeface="Times New Roman"/>
                        </a:rPr>
                        <a:t> </a:t>
                      </a:r>
                      <a:r>
                        <a:rPr lang="ru-RU" sz="1400" dirty="0">
                          <a:latin typeface="Times New Roman"/>
                          <a:ea typeface="Times New Roman"/>
                          <a:cs typeface="Times New Roman"/>
                        </a:rPr>
                        <a:t>свойственники,</a:t>
                      </a:r>
                      <a:r>
                        <a:rPr lang="ru-RU" sz="1400" spc="5" dirty="0">
                          <a:latin typeface="Times New Roman"/>
                          <a:ea typeface="Times New Roman"/>
                          <a:cs typeface="Times New Roman"/>
                        </a:rPr>
                        <a:t> </a:t>
                      </a:r>
                      <a:r>
                        <a:rPr lang="ru-RU" sz="1400" dirty="0">
                          <a:latin typeface="Times New Roman"/>
                          <a:ea typeface="Times New Roman"/>
                          <a:cs typeface="Times New Roman"/>
                        </a:rPr>
                        <a:t>иные</a:t>
                      </a:r>
                      <a:r>
                        <a:rPr lang="ru-RU" sz="1400" spc="-20" dirty="0">
                          <a:latin typeface="Times New Roman"/>
                          <a:ea typeface="Times New Roman"/>
                          <a:cs typeface="Times New Roman"/>
                        </a:rPr>
                        <a:t> </a:t>
                      </a:r>
                      <a:r>
                        <a:rPr lang="ru-RU" sz="1400" dirty="0">
                          <a:latin typeface="Times New Roman"/>
                          <a:ea typeface="Times New Roman"/>
                          <a:cs typeface="Times New Roman"/>
                        </a:rPr>
                        <a:t>близкие</a:t>
                      </a:r>
                      <a:r>
                        <a:rPr lang="ru-RU" sz="1400" spc="-15" dirty="0">
                          <a:latin typeface="Times New Roman"/>
                          <a:ea typeface="Times New Roman"/>
                          <a:cs typeface="Times New Roman"/>
                        </a:rPr>
                        <a:t> </a:t>
                      </a:r>
                      <a:r>
                        <a:rPr lang="ru-RU" sz="1400" dirty="0">
                          <a:latin typeface="Times New Roman"/>
                          <a:ea typeface="Times New Roman"/>
                          <a:cs typeface="Times New Roman"/>
                        </a:rPr>
                        <a:t>лица</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7340">
                <a:tc vMerge="1">
                  <a:txBody>
                    <a:bodyPr/>
                    <a:lstStyle/>
                    <a:p>
                      <a:endParaRPr lang="ru-RU"/>
                    </a:p>
                  </a:txBody>
                  <a:tcPr/>
                </a:tc>
                <a:tc>
                  <a:txBody>
                    <a:bodyPr/>
                    <a:lstStyle/>
                    <a:p>
                      <a:pPr marL="69215">
                        <a:lnSpc>
                          <a:spcPts val="1340"/>
                        </a:lnSpc>
                        <a:spcAft>
                          <a:spcPts val="0"/>
                        </a:spcAft>
                      </a:pPr>
                      <a:r>
                        <a:rPr lang="ru-RU" sz="1400" dirty="0">
                          <a:latin typeface="Times New Roman"/>
                          <a:ea typeface="Times New Roman"/>
                          <a:cs typeface="Times New Roman"/>
                        </a:rPr>
                        <a:t>руководитель;</a:t>
                      </a:r>
                    </a:p>
                    <a:p>
                      <a:pPr marL="69215" marR="61595">
                        <a:spcAft>
                          <a:spcPts val="0"/>
                        </a:spcAft>
                        <a:tabLst>
                          <a:tab pos="515620" algn="l"/>
                          <a:tab pos="1287145" algn="l"/>
                        </a:tabLst>
                      </a:pPr>
                      <a:r>
                        <a:rPr lang="ru-RU" sz="1400" dirty="0">
                          <a:latin typeface="Times New Roman"/>
                          <a:ea typeface="Times New Roman"/>
                          <a:cs typeface="Times New Roman"/>
                        </a:rPr>
                        <a:t>член	комиссии	</a:t>
                      </a:r>
                      <a:r>
                        <a:rPr lang="ru-RU" sz="1400" spc="-10" dirty="0">
                          <a:latin typeface="Times New Roman"/>
                          <a:ea typeface="Times New Roman"/>
                          <a:cs typeface="Times New Roman"/>
                        </a:rPr>
                        <a:t>по</a:t>
                      </a:r>
                      <a:r>
                        <a:rPr lang="ru-RU" sz="1400" spc="-285" dirty="0">
                          <a:latin typeface="Times New Roman"/>
                          <a:ea typeface="Times New Roman"/>
                          <a:cs typeface="Times New Roman"/>
                        </a:rPr>
                        <a:t> </a:t>
                      </a:r>
                      <a:r>
                        <a:rPr lang="ru-RU" sz="1400" dirty="0">
                          <a:latin typeface="Times New Roman"/>
                          <a:ea typeface="Times New Roman"/>
                          <a:cs typeface="Times New Roman"/>
                        </a:rPr>
                        <a:t>осуществлению</a:t>
                      </a:r>
                      <a:r>
                        <a:rPr lang="ru-RU" sz="1400" spc="5" dirty="0">
                          <a:latin typeface="Times New Roman"/>
                          <a:ea typeface="Times New Roman"/>
                          <a:cs typeface="Times New Roman"/>
                        </a:rPr>
                        <a:t> </a:t>
                      </a:r>
                      <a:r>
                        <a:rPr lang="ru-RU" sz="1400" dirty="0">
                          <a:latin typeface="Times New Roman"/>
                          <a:ea typeface="Times New Roman"/>
                          <a:cs typeface="Times New Roman"/>
                        </a:rPr>
                        <a:t>закупок;</a:t>
                      </a:r>
                      <a:r>
                        <a:rPr lang="ru-RU" sz="1400" spc="5" dirty="0">
                          <a:latin typeface="Times New Roman"/>
                          <a:ea typeface="Times New Roman"/>
                          <a:cs typeface="Times New Roman"/>
                        </a:rPr>
                        <a:t> </a:t>
                      </a:r>
                      <a:r>
                        <a:rPr lang="ru-RU" sz="1400" dirty="0">
                          <a:latin typeface="Times New Roman"/>
                          <a:ea typeface="Times New Roman"/>
                          <a:cs typeface="Times New Roman"/>
                        </a:rPr>
                        <a:t>руководитель</a:t>
                      </a:r>
                      <a:r>
                        <a:rPr lang="ru-RU" sz="1400" spc="5" dirty="0">
                          <a:latin typeface="Times New Roman"/>
                          <a:ea typeface="Times New Roman"/>
                          <a:cs typeface="Times New Roman"/>
                        </a:rPr>
                        <a:t> </a:t>
                      </a:r>
                      <a:r>
                        <a:rPr lang="ru-RU" sz="1400" dirty="0">
                          <a:latin typeface="Times New Roman"/>
                          <a:ea typeface="Times New Roman"/>
                          <a:cs typeface="Times New Roman"/>
                        </a:rPr>
                        <a:t>контрактной</a:t>
                      </a:r>
                      <a:r>
                        <a:rPr lang="ru-RU" sz="1400" spc="40" dirty="0">
                          <a:latin typeface="Times New Roman"/>
                          <a:ea typeface="Times New Roman"/>
                          <a:cs typeface="Times New Roman"/>
                        </a:rPr>
                        <a:t> </a:t>
                      </a:r>
                      <a:r>
                        <a:rPr lang="ru-RU" sz="1400" dirty="0">
                          <a:latin typeface="Times New Roman"/>
                          <a:ea typeface="Times New Roman"/>
                          <a:cs typeface="Times New Roman"/>
                        </a:rPr>
                        <a:t>службы</a:t>
                      </a:r>
                      <a:r>
                        <a:rPr lang="ru-RU" sz="1400" spc="-285" dirty="0">
                          <a:latin typeface="Times New Roman"/>
                          <a:ea typeface="Times New Roman"/>
                          <a:cs typeface="Times New Roman"/>
                        </a:rPr>
                        <a:t> </a:t>
                      </a:r>
                      <a:r>
                        <a:rPr lang="ru-RU" sz="1400" dirty="0">
                          <a:latin typeface="Times New Roman"/>
                          <a:ea typeface="Times New Roman"/>
                          <a:cs typeface="Times New Roman"/>
                        </a:rPr>
                        <a:t>заказчика;</a:t>
                      </a:r>
                      <a:r>
                        <a:rPr lang="ru-RU" sz="1400" spc="5" dirty="0">
                          <a:latin typeface="Times New Roman"/>
                          <a:ea typeface="Times New Roman"/>
                          <a:cs typeface="Times New Roman"/>
                        </a:rPr>
                        <a:t> </a:t>
                      </a:r>
                      <a:r>
                        <a:rPr lang="ru-RU" sz="1400" dirty="0">
                          <a:latin typeface="Times New Roman"/>
                          <a:ea typeface="Times New Roman"/>
                          <a:cs typeface="Times New Roman"/>
                        </a:rPr>
                        <a:t>контрактный</a:t>
                      </a:r>
                    </a:p>
                    <a:p>
                      <a:pPr marL="69215">
                        <a:lnSpc>
                          <a:spcPts val="1320"/>
                        </a:lnSpc>
                        <a:spcAft>
                          <a:spcPts val="0"/>
                        </a:spcAft>
                      </a:pPr>
                      <a:r>
                        <a:rPr lang="ru-RU" sz="1400" dirty="0">
                          <a:latin typeface="Times New Roman"/>
                          <a:ea typeface="Times New Roman"/>
                          <a:cs typeface="Times New Roman"/>
                        </a:rPr>
                        <a:t>управляющий</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310">
                        <a:lnSpc>
                          <a:spcPts val="1340"/>
                        </a:lnSpc>
                        <a:spcAft>
                          <a:spcPts val="0"/>
                        </a:spcAft>
                      </a:pPr>
                      <a:r>
                        <a:rPr lang="ru-RU" sz="1400" dirty="0" err="1" smtClean="0">
                          <a:latin typeface="Times New Roman"/>
                          <a:ea typeface="Times New Roman"/>
                          <a:cs typeface="Times New Roman"/>
                        </a:rPr>
                        <a:t>Выгодоприобретатель</a:t>
                      </a:r>
                      <a:r>
                        <a:rPr lang="ru-RU" sz="1400" dirty="0" smtClean="0">
                          <a:latin typeface="Times New Roman"/>
                          <a:ea typeface="Times New Roman"/>
                          <a:cs typeface="Times New Roman"/>
                        </a:rPr>
                        <a:t> - </a:t>
                      </a:r>
                      <a:r>
                        <a:rPr lang="ru-RU" sz="1400" spc="-5" dirty="0" smtClean="0">
                          <a:latin typeface="Times New Roman"/>
                          <a:ea typeface="Times New Roman"/>
                          <a:cs typeface="Times New Roman"/>
                        </a:rPr>
                        <a:t>единоличный</a:t>
                      </a:r>
                      <a:r>
                        <a:rPr lang="ru-RU" sz="1400" spc="-285" dirty="0" smtClean="0">
                          <a:latin typeface="Times New Roman"/>
                          <a:ea typeface="Times New Roman"/>
                          <a:cs typeface="Times New Roman"/>
                        </a:rPr>
                        <a:t> </a:t>
                      </a:r>
                      <a:r>
                        <a:rPr lang="ru-RU" sz="1400" dirty="0">
                          <a:latin typeface="Times New Roman"/>
                          <a:ea typeface="Times New Roman"/>
                          <a:cs typeface="Times New Roman"/>
                        </a:rPr>
                        <a:t>исполнительный</a:t>
                      </a:r>
                      <a:r>
                        <a:rPr lang="ru-RU" sz="1400" spc="5" dirty="0">
                          <a:latin typeface="Times New Roman"/>
                          <a:ea typeface="Times New Roman"/>
                          <a:cs typeface="Times New Roman"/>
                        </a:rPr>
                        <a:t> </a:t>
                      </a:r>
                      <a:r>
                        <a:rPr lang="ru-RU" sz="1400" dirty="0">
                          <a:latin typeface="Times New Roman"/>
                          <a:ea typeface="Times New Roman"/>
                          <a:cs typeface="Times New Roman"/>
                        </a:rPr>
                        <a:t>орган;</a:t>
                      </a:r>
                    </a:p>
                    <a:p>
                      <a:pPr marL="67310">
                        <a:spcAft>
                          <a:spcPts val="0"/>
                        </a:spcAft>
                      </a:pPr>
                      <a:r>
                        <a:rPr lang="ru-RU" sz="1400" dirty="0">
                          <a:latin typeface="Times New Roman"/>
                          <a:ea typeface="Times New Roman"/>
                          <a:cs typeface="Times New Roman"/>
                        </a:rPr>
                        <a:t>члены</a:t>
                      </a:r>
                      <a:r>
                        <a:rPr lang="ru-RU" sz="1400" spc="5" dirty="0">
                          <a:latin typeface="Times New Roman"/>
                          <a:ea typeface="Times New Roman"/>
                          <a:cs typeface="Times New Roman"/>
                        </a:rPr>
                        <a:t> </a:t>
                      </a:r>
                      <a:r>
                        <a:rPr lang="ru-RU" sz="1400" dirty="0">
                          <a:latin typeface="Times New Roman"/>
                          <a:ea typeface="Times New Roman"/>
                          <a:cs typeface="Times New Roman"/>
                        </a:rPr>
                        <a:t>иных</a:t>
                      </a:r>
                      <a:r>
                        <a:rPr lang="ru-RU" sz="1400" spc="5" dirty="0">
                          <a:latin typeface="Times New Roman"/>
                          <a:ea typeface="Times New Roman"/>
                          <a:cs typeface="Times New Roman"/>
                        </a:rPr>
                        <a:t> </a:t>
                      </a:r>
                      <a:r>
                        <a:rPr lang="ru-RU" sz="1400" dirty="0">
                          <a:latin typeface="Times New Roman"/>
                          <a:ea typeface="Times New Roman"/>
                          <a:cs typeface="Times New Roman"/>
                        </a:rPr>
                        <a:t>органов</a:t>
                      </a:r>
                      <a:r>
                        <a:rPr lang="ru-RU" sz="1400" spc="-285" dirty="0">
                          <a:latin typeface="Times New Roman"/>
                          <a:ea typeface="Times New Roman"/>
                          <a:cs typeface="Times New Roman"/>
                        </a:rPr>
                        <a:t> </a:t>
                      </a:r>
                      <a:r>
                        <a:rPr lang="ru-RU" sz="1400" dirty="0">
                          <a:latin typeface="Times New Roman"/>
                          <a:ea typeface="Times New Roman"/>
                          <a:cs typeface="Times New Roman"/>
                        </a:rPr>
                        <a:t>управления</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74625">
                <a:tc vMerge="1">
                  <a:txBody>
                    <a:bodyPr/>
                    <a:lstStyle/>
                    <a:p>
                      <a:endParaRPr lang="ru-RU"/>
                    </a:p>
                  </a:txBody>
                  <a:tcPr/>
                </a:tc>
                <a:tc gridSpan="2">
                  <a:txBody>
                    <a:bodyPr/>
                    <a:lstStyle/>
                    <a:p>
                      <a:pPr marL="336550">
                        <a:lnSpc>
                          <a:spcPts val="1280"/>
                        </a:lnSpc>
                        <a:spcAft>
                          <a:spcPts val="0"/>
                        </a:spcAft>
                      </a:pPr>
                      <a:r>
                        <a:rPr lang="ru-RU" sz="1400" b="1" dirty="0">
                          <a:latin typeface="Times New Roman"/>
                          <a:ea typeface="Times New Roman"/>
                          <a:cs typeface="Times New Roman"/>
                        </a:rPr>
                        <a:t>Брачные,</a:t>
                      </a:r>
                      <a:r>
                        <a:rPr lang="ru-RU" sz="1400" b="1" spc="-20" dirty="0">
                          <a:latin typeface="Times New Roman"/>
                          <a:ea typeface="Times New Roman"/>
                          <a:cs typeface="Times New Roman"/>
                        </a:rPr>
                        <a:t> </a:t>
                      </a:r>
                      <a:r>
                        <a:rPr lang="ru-RU" sz="1400" b="1" dirty="0">
                          <a:latin typeface="Times New Roman"/>
                          <a:ea typeface="Times New Roman"/>
                          <a:cs typeface="Times New Roman"/>
                        </a:rPr>
                        <a:t>родственные</a:t>
                      </a:r>
                      <a:r>
                        <a:rPr lang="ru-RU" sz="1400" b="1" spc="-25" dirty="0">
                          <a:latin typeface="Times New Roman"/>
                          <a:ea typeface="Times New Roman"/>
                          <a:cs typeface="Times New Roman"/>
                        </a:rPr>
                        <a:t> </a:t>
                      </a:r>
                      <a:r>
                        <a:rPr lang="ru-RU" sz="1400" b="1" dirty="0">
                          <a:latin typeface="Times New Roman"/>
                          <a:ea typeface="Times New Roman"/>
                          <a:cs typeface="Times New Roman"/>
                        </a:rPr>
                        <a:t>отношения</a:t>
                      </a:r>
                      <a:endParaRPr lang="ru-RU" sz="1400" dirty="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marL="69215">
                        <a:spcAft>
                          <a:spcPts val="0"/>
                        </a:spcAft>
                      </a:pPr>
                      <a:endParaRPr lang="ru-RU" sz="14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6266">
                <a:tc>
                  <a:txBody>
                    <a:bodyPr/>
                    <a:lstStyle/>
                    <a:p>
                      <a:pPr marL="67945">
                        <a:lnSpc>
                          <a:spcPts val="1350"/>
                        </a:lnSpc>
                        <a:spcAft>
                          <a:spcPts val="0"/>
                        </a:spcAft>
                      </a:pPr>
                      <a:r>
                        <a:rPr lang="ru-RU" sz="1400">
                          <a:latin typeface="Times New Roman"/>
                          <a:ea typeface="Times New Roman"/>
                          <a:cs typeface="Times New Roman"/>
                        </a:rPr>
                        <a:t>Последствия</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69215" marR="60325">
                        <a:spcAft>
                          <a:spcPts val="0"/>
                        </a:spcAft>
                        <a:buFont typeface="Wingdings" pitchFamily="2" charset="2"/>
                        <a:buChar char="Ø"/>
                      </a:pPr>
                      <a:r>
                        <a:rPr lang="ru-RU" sz="1400" b="1" dirty="0">
                          <a:latin typeface="Times New Roman"/>
                          <a:ea typeface="Times New Roman"/>
                          <a:cs typeface="Times New Roman"/>
                        </a:rPr>
                        <a:t>Не</a:t>
                      </a:r>
                      <a:r>
                        <a:rPr lang="ru-RU" sz="1400" b="1" spc="125" dirty="0">
                          <a:latin typeface="Times New Roman"/>
                          <a:ea typeface="Times New Roman"/>
                          <a:cs typeface="Times New Roman"/>
                        </a:rPr>
                        <a:t> </a:t>
                      </a:r>
                      <a:r>
                        <a:rPr lang="ru-RU" sz="1400" b="1" dirty="0">
                          <a:latin typeface="Times New Roman"/>
                          <a:ea typeface="Times New Roman"/>
                          <a:cs typeface="Times New Roman"/>
                        </a:rPr>
                        <a:t>допуск</a:t>
                      </a:r>
                      <a:r>
                        <a:rPr lang="ru-RU" sz="1400" b="1" spc="140" dirty="0">
                          <a:latin typeface="Times New Roman"/>
                          <a:ea typeface="Times New Roman"/>
                          <a:cs typeface="Times New Roman"/>
                        </a:rPr>
                        <a:t> </a:t>
                      </a:r>
                      <a:r>
                        <a:rPr lang="ru-RU" sz="1400" b="1" dirty="0">
                          <a:latin typeface="Times New Roman"/>
                          <a:ea typeface="Times New Roman"/>
                          <a:cs typeface="Times New Roman"/>
                        </a:rPr>
                        <a:t>к</a:t>
                      </a:r>
                      <a:r>
                        <a:rPr lang="ru-RU" sz="1400" b="1" spc="155" dirty="0">
                          <a:latin typeface="Times New Roman"/>
                          <a:ea typeface="Times New Roman"/>
                          <a:cs typeface="Times New Roman"/>
                        </a:rPr>
                        <a:t> </a:t>
                      </a:r>
                      <a:r>
                        <a:rPr lang="ru-RU" sz="1400" b="1" dirty="0">
                          <a:latin typeface="Times New Roman"/>
                          <a:ea typeface="Times New Roman"/>
                          <a:cs typeface="Times New Roman"/>
                        </a:rPr>
                        <a:t>участию,</a:t>
                      </a:r>
                      <a:r>
                        <a:rPr lang="ru-RU" sz="1400" b="1" spc="135" dirty="0">
                          <a:latin typeface="Times New Roman"/>
                          <a:ea typeface="Times New Roman"/>
                          <a:cs typeface="Times New Roman"/>
                        </a:rPr>
                        <a:t> </a:t>
                      </a:r>
                      <a:endParaRPr lang="ru-RU" sz="1400" b="1" spc="135" dirty="0" smtClean="0">
                        <a:latin typeface="Times New Roman"/>
                        <a:ea typeface="Times New Roman"/>
                        <a:cs typeface="Times New Roman"/>
                      </a:endParaRPr>
                    </a:p>
                    <a:p>
                      <a:pPr marL="69215" marR="60325">
                        <a:spcAft>
                          <a:spcPts val="0"/>
                        </a:spcAft>
                        <a:buFont typeface="Wingdings" pitchFamily="2" charset="2"/>
                        <a:buChar char="Ø"/>
                      </a:pPr>
                      <a:r>
                        <a:rPr lang="ru-RU" sz="1400" b="1" dirty="0" smtClean="0">
                          <a:latin typeface="Times New Roman"/>
                          <a:ea typeface="Times New Roman"/>
                          <a:cs typeface="Times New Roman"/>
                        </a:rPr>
                        <a:t>Отказ</a:t>
                      </a:r>
                      <a:r>
                        <a:rPr lang="ru-RU" sz="1400" b="1" spc="135" dirty="0" smtClean="0">
                          <a:latin typeface="Times New Roman"/>
                          <a:ea typeface="Times New Roman"/>
                          <a:cs typeface="Times New Roman"/>
                        </a:rPr>
                        <a:t> </a:t>
                      </a:r>
                      <a:r>
                        <a:rPr lang="ru-RU" sz="1400" b="1" dirty="0">
                          <a:latin typeface="Times New Roman"/>
                          <a:ea typeface="Times New Roman"/>
                          <a:cs typeface="Times New Roman"/>
                        </a:rPr>
                        <a:t>от</a:t>
                      </a:r>
                      <a:r>
                        <a:rPr lang="ru-RU" sz="1400" b="1" spc="140" dirty="0">
                          <a:latin typeface="Times New Roman"/>
                          <a:ea typeface="Times New Roman"/>
                          <a:cs typeface="Times New Roman"/>
                        </a:rPr>
                        <a:t> </a:t>
                      </a:r>
                      <a:r>
                        <a:rPr lang="ru-RU" sz="1400" b="1" dirty="0">
                          <a:latin typeface="Times New Roman"/>
                          <a:ea typeface="Times New Roman"/>
                          <a:cs typeface="Times New Roman"/>
                        </a:rPr>
                        <a:t>заключения,</a:t>
                      </a:r>
                      <a:r>
                        <a:rPr lang="ru-RU" sz="1400" b="1" spc="-285" dirty="0">
                          <a:latin typeface="Times New Roman"/>
                          <a:ea typeface="Times New Roman"/>
                          <a:cs typeface="Times New Roman"/>
                        </a:rPr>
                        <a:t> </a:t>
                      </a:r>
                      <a:endParaRPr lang="ru-RU" sz="1400" b="1" spc="-285" dirty="0" smtClean="0">
                        <a:latin typeface="Times New Roman"/>
                        <a:ea typeface="Times New Roman"/>
                        <a:cs typeface="Times New Roman"/>
                      </a:endParaRPr>
                    </a:p>
                    <a:p>
                      <a:pPr marL="69215" marR="60325">
                        <a:spcAft>
                          <a:spcPts val="0"/>
                        </a:spcAft>
                        <a:buFont typeface="Wingdings" pitchFamily="2" charset="2"/>
                        <a:buChar char="Ø"/>
                      </a:pPr>
                      <a:r>
                        <a:rPr lang="ru-RU" sz="1400" b="1" dirty="0" smtClean="0">
                          <a:latin typeface="Times New Roman"/>
                          <a:ea typeface="Times New Roman"/>
                          <a:cs typeface="Times New Roman"/>
                        </a:rPr>
                        <a:t>Ничтожность</a:t>
                      </a:r>
                      <a:r>
                        <a:rPr lang="ru-RU" sz="1400" b="1" spc="-5" dirty="0" smtClean="0">
                          <a:latin typeface="Times New Roman"/>
                          <a:ea typeface="Times New Roman"/>
                          <a:cs typeface="Times New Roman"/>
                        </a:rPr>
                        <a:t> </a:t>
                      </a:r>
                      <a:r>
                        <a:rPr lang="ru-RU" sz="1400" b="1" dirty="0">
                          <a:latin typeface="Times New Roman"/>
                          <a:ea typeface="Times New Roman"/>
                          <a:cs typeface="Times New Roman"/>
                        </a:rPr>
                        <a:t>контракта</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marL="68580">
                        <a:lnSpc>
                          <a:spcPts val="1350"/>
                        </a:lnSpc>
                        <a:spcAft>
                          <a:spcPts val="0"/>
                        </a:spcAft>
                      </a:pPr>
                      <a:r>
                        <a:rPr lang="ru-RU" sz="1400" dirty="0">
                          <a:latin typeface="Times New Roman"/>
                          <a:ea typeface="Times New Roman"/>
                          <a:cs typeface="Times New Roman"/>
                        </a:rPr>
                        <a:t>Применение</a:t>
                      </a:r>
                    </a:p>
                    <a:p>
                      <a:pPr marL="68580" marR="60325">
                        <a:lnSpc>
                          <a:spcPts val="1350"/>
                        </a:lnSpc>
                        <a:spcAft>
                          <a:spcPts val="0"/>
                        </a:spcAft>
                        <a:tabLst>
                          <a:tab pos="1306830" algn="l"/>
                        </a:tabLst>
                      </a:pPr>
                      <a:r>
                        <a:rPr lang="ru-RU" sz="1400" dirty="0">
                          <a:latin typeface="Times New Roman"/>
                          <a:ea typeface="Times New Roman"/>
                          <a:cs typeface="Times New Roman"/>
                        </a:rPr>
                        <a:t>взыскания	</a:t>
                      </a:r>
                      <a:r>
                        <a:rPr lang="ru-RU" sz="1400" spc="-10" dirty="0">
                          <a:latin typeface="Times New Roman"/>
                          <a:ea typeface="Times New Roman"/>
                          <a:cs typeface="Times New Roman"/>
                        </a:rPr>
                        <a:t>за</a:t>
                      </a:r>
                      <a:r>
                        <a:rPr lang="ru-RU" sz="1400" spc="-285" dirty="0">
                          <a:latin typeface="Times New Roman"/>
                          <a:ea typeface="Times New Roman"/>
                          <a:cs typeface="Times New Roman"/>
                        </a:rPr>
                        <a:t> </a:t>
                      </a:r>
                      <a:r>
                        <a:rPr lang="ru-RU" sz="1400" dirty="0">
                          <a:latin typeface="Times New Roman"/>
                          <a:ea typeface="Times New Roman"/>
                          <a:cs typeface="Times New Roman"/>
                        </a:rPr>
                        <a:t>коррупционное</a:t>
                      </a:r>
                      <a:r>
                        <a:rPr lang="ru-RU" sz="1400" spc="5" dirty="0">
                          <a:latin typeface="Times New Roman"/>
                          <a:ea typeface="Times New Roman"/>
                          <a:cs typeface="Times New Roman"/>
                        </a:rPr>
                        <a:t> </a:t>
                      </a:r>
                      <a:r>
                        <a:rPr lang="ru-RU" sz="1400" dirty="0">
                          <a:latin typeface="Times New Roman"/>
                          <a:ea typeface="Times New Roman"/>
                          <a:cs typeface="Times New Roman"/>
                        </a:rPr>
                        <a:t>правонарушение</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Таблица 6"/>
          <p:cNvGraphicFramePr>
            <a:graphicFrameLocks noGrp="1"/>
          </p:cNvGraphicFramePr>
          <p:nvPr/>
        </p:nvGraphicFramePr>
        <p:xfrm>
          <a:off x="0" y="0"/>
          <a:ext cx="8964488" cy="975360"/>
        </p:xfrm>
        <a:graphic>
          <a:graphicData uri="http://schemas.openxmlformats.org/drawingml/2006/table">
            <a:tbl>
              <a:tblPr firstRow="1" bandRow="1">
                <a:tableStyleId>{2D5ABB26-0587-4C30-8999-92F81FD0307C}</a:tableStyleId>
              </a:tblPr>
              <a:tblGrid>
                <a:gridCol w="8964488">
                  <a:extLst>
                    <a:ext uri="{9D8B030D-6E8A-4147-A177-3AD203B41FA5}"/>
                  </a:extLst>
                </a:gridCol>
              </a:tblGrid>
              <a:tr h="2431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1" i="0" u="sng" strike="noStrike" kern="1200" cap="none" spc="0" normalizeH="0" baseline="0" noProof="0" dirty="0" smtClean="0">
                          <a:ln>
                            <a:noFill/>
                          </a:ln>
                          <a:solidFill>
                            <a:srgbClr val="0000FF"/>
                          </a:solidFill>
                          <a:effectLst/>
                          <a:uLnTx/>
                          <a:uFillTx/>
                          <a:latin typeface="Arial" pitchFamily="34" charset="0"/>
                          <a:ea typeface="+mn-ea"/>
                          <a:cs typeface="Arial" pitchFamily="34" charset="0"/>
                        </a:rPr>
                        <a:t>Памятка сотруднику о предотвращении и урегулированию конфликта интересов 44-ФЗ/223-ФЗ</a:t>
                      </a:r>
                      <a:endParaRPr kumimoji="0" lang="ru-RU" sz="2000" b="1" i="0" u="sng" strike="noStrike" kern="1200" cap="none" spc="-5" normalizeH="0" baseline="0" noProof="0" dirty="0" smtClean="0">
                        <a:ln>
                          <a:noFill/>
                        </a:ln>
                        <a:solidFill>
                          <a:srgbClr val="0000FF"/>
                        </a:solidFill>
                        <a:effectLst/>
                        <a:uLnTx/>
                        <a:uFillTx/>
                        <a:latin typeface="Arial" pitchFamily="34" charset="0"/>
                        <a:ea typeface="+mn-ea"/>
                        <a:cs typeface="Arial" pitchFamily="34" charset="0"/>
                      </a:endParaRPr>
                    </a:p>
                  </a:txBody>
                  <a:tcPr>
                    <a:lnB w="12700" cap="flat" cmpd="sng" algn="ctr">
                      <a:solidFill>
                        <a:schemeClr val="tx2"/>
                      </a:solidFill>
                      <a:prstDash val="solid"/>
                      <a:round/>
                      <a:headEnd type="none" w="med" len="med"/>
                      <a:tailEnd type="none" w="med" len="med"/>
                    </a:lnB>
                  </a:tcPr>
                </a:tc>
                <a:extLst>
                  <a:ext uri="{0D108BD9-81ED-4DB2-BD59-A6C34878D82A}"/>
                </a:extLst>
              </a:tr>
              <a:tr h="168345">
                <a:tc>
                  <a:txBody>
                    <a:bodyPr/>
                    <a:lstStyle/>
                    <a:p>
                      <a:pPr algn="l"/>
                      <a:endParaRPr lang="ru-RU" sz="1200" dirty="0">
                        <a:solidFill>
                          <a:schemeClr val="tx2"/>
                        </a:solidFill>
                        <a:latin typeface="Core Sans D 67 Cn Heavy" pitchFamily="34" charset="-52"/>
                      </a:endParaRPr>
                    </a:p>
                  </a:txBody>
                  <a:tcP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323850" y="179389"/>
            <a:ext cx="8362950" cy="376237"/>
          </a:xfrm>
        </p:spPr>
        <p:txBody>
          <a:bodyPr/>
          <a:lstStyle/>
          <a:p>
            <a:pPr algn="r" eaLnBrk="1" hangingPunct="1"/>
            <a:r>
              <a:rPr lang="ru-RU" sz="2000" dirty="0" smtClean="0">
                <a:solidFill>
                  <a:schemeClr val="tx2"/>
                </a:solidFill>
                <a:latin typeface="Core Sans D 67 Cn Heavy"/>
                <a:cs typeface="Arial" pitchFamily="34" charset="0"/>
              </a:rPr>
              <a:t>                                                                                  </a:t>
            </a:r>
          </a:p>
        </p:txBody>
      </p:sp>
      <p:sp>
        <p:nvSpPr>
          <p:cNvPr id="6" name="Нижний колонтитул 5"/>
          <p:cNvSpPr>
            <a:spLocks noGrp="1"/>
          </p:cNvSpPr>
          <p:nvPr>
            <p:ph type="ftr" sz="quarter" idx="11"/>
          </p:nvPr>
        </p:nvSpPr>
        <p:spPr>
          <a:xfrm>
            <a:off x="647700" y="4659982"/>
            <a:ext cx="8496300" cy="338485"/>
          </a:xfrm>
        </p:spPr>
        <p:txBody>
          <a:bodyPr/>
          <a:lstStyle/>
          <a:p>
            <a:pPr algn="l">
              <a:defRPr/>
            </a:pPr>
            <a:r>
              <a:rPr lang="ru-RU" b="1" dirty="0">
                <a:solidFill>
                  <a:schemeClr val="tx2">
                    <a:lumMod val="75000"/>
                  </a:schemeClr>
                </a:solidFill>
                <a:latin typeface="Core Sans D 67 Cn Heavy" pitchFamily="34" charset="-52"/>
                <a:cs typeface="Arial" pitchFamily="34" charset="0"/>
              </a:rPr>
              <a:t>УЛЬЯНОВСКИЙ ГОСУДАРСТВЕННЫЙ УНИВЕРСИТЕТ                                                               		</a:t>
            </a:r>
            <a:r>
              <a:rPr lang="en-US" b="1" dirty="0" smtClean="0">
                <a:solidFill>
                  <a:schemeClr val="tx2">
                    <a:lumMod val="75000"/>
                  </a:schemeClr>
                </a:solidFill>
                <a:latin typeface="Core Sans D 67 Cn Heavy" pitchFamily="34" charset="-52"/>
                <a:cs typeface="Arial" pitchFamily="34" charset="0"/>
              </a:rPr>
              <a:t>        </a:t>
            </a:r>
          </a:p>
          <a:p>
            <a:pPr algn="l">
              <a:defRPr/>
            </a:pPr>
            <a:r>
              <a:rPr lang="en-US" b="1" dirty="0" smtClean="0">
                <a:solidFill>
                  <a:schemeClr val="tx2">
                    <a:lumMod val="75000"/>
                  </a:schemeClr>
                </a:solidFill>
                <a:latin typeface="Core Sans D 67 Cn Heavy" pitchFamily="34" charset="-52"/>
                <a:cs typeface="Arial" pitchFamily="34" charset="0"/>
              </a:rPr>
              <a:t>                                                                                                                                                                                </a:t>
            </a:r>
            <a:fld id="{3F211E3C-5522-4658-95B2-856041A60D47}" type="slidenum">
              <a:rPr lang="ru-RU" b="1" smtClean="0">
                <a:solidFill>
                  <a:schemeClr val="tx2"/>
                </a:solidFill>
                <a:latin typeface="Core Sans D 67 Cn Heavy" pitchFamily="34" charset="-52"/>
              </a:rPr>
              <a:pPr algn="l">
                <a:defRPr/>
              </a:pPr>
              <a:t>25</a:t>
            </a:fld>
            <a:endParaRPr lang="ru-RU" b="1" dirty="0">
              <a:solidFill>
                <a:schemeClr val="tx2"/>
              </a:solidFill>
              <a:latin typeface="Core Sans D 67 Cn Heavy" pitchFamily="34" charset="-52"/>
              <a:cs typeface="Arial" pitchFamily="34" charset="0"/>
            </a:endParaRPr>
          </a:p>
        </p:txBody>
      </p:sp>
      <p:pic>
        <p:nvPicPr>
          <p:cNvPr id="3080" name="Рисунок 28" descr="ulsu1.png"/>
          <p:cNvPicPr>
            <a:picLocks noChangeAspect="1"/>
          </p:cNvPicPr>
          <p:nvPr/>
        </p:nvPicPr>
        <p:blipFill>
          <a:blip r:embed="rId3" cstate="print"/>
          <a:srcRect/>
          <a:stretch>
            <a:fillRect/>
          </a:stretch>
        </p:blipFill>
        <p:spPr bwMode="auto">
          <a:xfrm>
            <a:off x="107504" y="4608069"/>
            <a:ext cx="465584" cy="465582"/>
          </a:xfrm>
          <a:prstGeom prst="rect">
            <a:avLst/>
          </a:prstGeom>
          <a:noFill/>
          <a:ln w="9525">
            <a:noFill/>
            <a:miter lim="800000"/>
            <a:headEnd/>
            <a:tailEnd/>
          </a:ln>
        </p:spPr>
      </p:pic>
      <p:graphicFrame>
        <p:nvGraphicFramePr>
          <p:cNvPr id="7" name="Таблица 6"/>
          <p:cNvGraphicFramePr>
            <a:graphicFrameLocks noGrp="1"/>
          </p:cNvGraphicFramePr>
          <p:nvPr/>
        </p:nvGraphicFramePr>
        <p:xfrm>
          <a:off x="683567" y="771551"/>
          <a:ext cx="7488833" cy="3783874"/>
        </p:xfrm>
        <a:graphic>
          <a:graphicData uri="http://schemas.openxmlformats.org/drawingml/2006/table">
            <a:tbl>
              <a:tblPr/>
              <a:tblGrid>
                <a:gridCol w="2496017"/>
                <a:gridCol w="2495235"/>
                <a:gridCol w="2497581"/>
              </a:tblGrid>
              <a:tr h="272330">
                <a:tc gridSpan="3">
                  <a:txBody>
                    <a:bodyPr/>
                    <a:lstStyle/>
                    <a:p>
                      <a:pPr marL="2382520" marR="2378710" algn="ctr">
                        <a:lnSpc>
                          <a:spcPts val="1365"/>
                        </a:lnSpc>
                        <a:spcAft>
                          <a:spcPts val="0"/>
                        </a:spcAft>
                      </a:pPr>
                      <a:r>
                        <a:rPr lang="ru-RU" sz="1400" b="1" i="1" dirty="0">
                          <a:latin typeface="Times New Roman"/>
                          <a:ea typeface="Times New Roman"/>
                          <a:cs typeface="Times New Roman"/>
                        </a:rPr>
                        <a:t>Типовые</a:t>
                      </a:r>
                      <a:r>
                        <a:rPr lang="ru-RU" sz="1400" b="1" i="1" spc="-15" dirty="0">
                          <a:latin typeface="Times New Roman"/>
                          <a:ea typeface="Times New Roman"/>
                          <a:cs typeface="Times New Roman"/>
                        </a:rPr>
                        <a:t> </a:t>
                      </a:r>
                      <a:r>
                        <a:rPr lang="ru-RU" sz="1400" b="1" i="1" dirty="0" smtClean="0">
                          <a:latin typeface="Times New Roman"/>
                          <a:ea typeface="Times New Roman"/>
                          <a:cs typeface="Times New Roman"/>
                        </a:rPr>
                        <a:t>ситуации</a:t>
                      </a:r>
                      <a:r>
                        <a:rPr lang="ru-RU" sz="1400" b="1" i="1" dirty="0" smtClean="0">
                          <a:solidFill>
                            <a:srgbClr val="C00000"/>
                          </a:solidFill>
                          <a:latin typeface="Times New Roman"/>
                          <a:ea typeface="Times New Roman"/>
                          <a:cs typeface="Times New Roman"/>
                        </a:rPr>
                        <a:t>*</a:t>
                      </a:r>
                      <a:endParaRPr lang="ru-RU" sz="1400" dirty="0">
                        <a:solidFill>
                          <a:srgbClr val="C00000"/>
                        </a:solidFill>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303733">
                <a:tc>
                  <a:txBody>
                    <a:bodyPr/>
                    <a:lstStyle/>
                    <a:p>
                      <a:pPr marL="746125" marR="739775" algn="ctr">
                        <a:lnSpc>
                          <a:spcPts val="1280"/>
                        </a:lnSpc>
                        <a:spcAft>
                          <a:spcPts val="0"/>
                        </a:spcAft>
                      </a:pPr>
                      <a:r>
                        <a:rPr lang="ru-RU" sz="1400" b="1">
                          <a:latin typeface="Times New Roman"/>
                          <a:ea typeface="Times New Roman"/>
                          <a:cs typeface="Times New Roman"/>
                        </a:rPr>
                        <a:t>Стадия</a:t>
                      </a:r>
                      <a:endParaRPr lang="ru-RU" sz="14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3100">
                        <a:lnSpc>
                          <a:spcPts val="1280"/>
                        </a:lnSpc>
                        <a:spcAft>
                          <a:spcPts val="0"/>
                        </a:spcAft>
                      </a:pPr>
                      <a:r>
                        <a:rPr lang="ru-RU" sz="1400" b="1" dirty="0">
                          <a:latin typeface="Times New Roman"/>
                          <a:ea typeface="Times New Roman"/>
                          <a:cs typeface="Times New Roman"/>
                        </a:rPr>
                        <a:t>Описание</a:t>
                      </a:r>
                      <a:endParaRPr lang="ru-RU" sz="1400" dirty="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93750" marR="786130" algn="ctr">
                        <a:lnSpc>
                          <a:spcPts val="1280"/>
                        </a:lnSpc>
                        <a:spcAft>
                          <a:spcPts val="0"/>
                        </a:spcAft>
                      </a:pPr>
                      <a:r>
                        <a:rPr lang="ru-RU" sz="1400" b="1">
                          <a:latin typeface="Times New Roman"/>
                          <a:ea typeface="Times New Roman"/>
                          <a:cs typeface="Times New Roman"/>
                        </a:rPr>
                        <a:t>Меры</a:t>
                      </a:r>
                      <a:endParaRPr lang="ru-RU" sz="14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6678">
                <a:tc>
                  <a:txBody>
                    <a:bodyPr/>
                    <a:lstStyle/>
                    <a:p>
                      <a:pPr marL="67945">
                        <a:lnSpc>
                          <a:spcPts val="1340"/>
                        </a:lnSpc>
                        <a:spcAft>
                          <a:spcPts val="0"/>
                        </a:spcAft>
                      </a:pPr>
                      <a:r>
                        <a:rPr lang="ru-RU" sz="1400" dirty="0">
                          <a:latin typeface="Times New Roman"/>
                          <a:ea typeface="Times New Roman"/>
                          <a:cs typeface="Times New Roman"/>
                        </a:rPr>
                        <a:t>Разработка</a:t>
                      </a:r>
                      <a:r>
                        <a:rPr lang="ru-RU" sz="1400" spc="-25" dirty="0">
                          <a:latin typeface="Times New Roman"/>
                          <a:ea typeface="Times New Roman"/>
                          <a:cs typeface="Times New Roman"/>
                        </a:rPr>
                        <a:t> </a:t>
                      </a:r>
                      <a:r>
                        <a:rPr lang="ru-RU" sz="1400" dirty="0">
                          <a:latin typeface="Times New Roman"/>
                          <a:ea typeface="Times New Roman"/>
                          <a:cs typeface="Times New Roman"/>
                        </a:rPr>
                        <a:t>документации</a:t>
                      </a:r>
                    </a:p>
                    <a:p>
                      <a:pPr marL="342900" marR="323850" lvl="0" indent="-342900">
                        <a:spcAft>
                          <a:spcPts val="0"/>
                        </a:spcAft>
                        <a:buSzPts val="1200"/>
                        <a:buFont typeface="Wingdings" pitchFamily="2" charset="2"/>
                        <a:buChar char="Ø"/>
                        <a:tabLst>
                          <a:tab pos="157480" algn="l"/>
                        </a:tabLst>
                      </a:pPr>
                      <a:r>
                        <a:rPr lang="ru-RU" sz="1400" dirty="0">
                          <a:latin typeface="Times New Roman"/>
                          <a:ea typeface="Times New Roman"/>
                          <a:cs typeface="Times New Roman"/>
                        </a:rPr>
                        <a:t>определение начальной</a:t>
                      </a:r>
                      <a:r>
                        <a:rPr lang="ru-RU" sz="1400" spc="-290" dirty="0">
                          <a:latin typeface="Times New Roman"/>
                          <a:ea typeface="Times New Roman"/>
                          <a:cs typeface="Times New Roman"/>
                        </a:rPr>
                        <a:t> </a:t>
                      </a:r>
                      <a:r>
                        <a:rPr lang="ru-RU" sz="1400" dirty="0">
                          <a:latin typeface="Times New Roman"/>
                          <a:ea typeface="Times New Roman"/>
                          <a:cs typeface="Times New Roman"/>
                        </a:rPr>
                        <a:t>максимальной цены</a:t>
                      </a:r>
                      <a:r>
                        <a:rPr lang="ru-RU" sz="1400" spc="5" dirty="0">
                          <a:latin typeface="Times New Roman"/>
                          <a:ea typeface="Times New Roman"/>
                          <a:cs typeface="Times New Roman"/>
                        </a:rPr>
                        <a:t> </a:t>
                      </a:r>
                      <a:r>
                        <a:rPr lang="ru-RU" sz="1400" dirty="0">
                          <a:latin typeface="Times New Roman"/>
                          <a:ea typeface="Times New Roman"/>
                          <a:cs typeface="Times New Roman"/>
                        </a:rPr>
                        <a:t>контракта</a:t>
                      </a:r>
                    </a:p>
                    <a:p>
                      <a:pPr marL="342900" marR="104775" lvl="0" indent="-342900">
                        <a:spcAft>
                          <a:spcPts val="0"/>
                        </a:spcAft>
                        <a:buSzPts val="1200"/>
                        <a:buFont typeface="Wingdings" pitchFamily="2" charset="2"/>
                        <a:buChar char="Ø"/>
                        <a:tabLst>
                          <a:tab pos="157480" algn="l"/>
                        </a:tabLst>
                      </a:pPr>
                      <a:r>
                        <a:rPr lang="ru-RU" sz="1400" dirty="0">
                          <a:latin typeface="Times New Roman"/>
                          <a:ea typeface="Times New Roman"/>
                          <a:cs typeface="Times New Roman"/>
                        </a:rPr>
                        <a:t>определение требований,</a:t>
                      </a:r>
                      <a:r>
                        <a:rPr lang="ru-RU" sz="1400" spc="5" dirty="0">
                          <a:latin typeface="Times New Roman"/>
                          <a:ea typeface="Times New Roman"/>
                          <a:cs typeface="Times New Roman"/>
                        </a:rPr>
                        <a:t> </a:t>
                      </a:r>
                      <a:r>
                        <a:rPr lang="ru-RU" sz="1400" dirty="0">
                          <a:latin typeface="Times New Roman"/>
                          <a:ea typeface="Times New Roman"/>
                          <a:cs typeface="Times New Roman"/>
                        </a:rPr>
                        <a:t>критериев и порядка оценки</a:t>
                      </a:r>
                      <a:r>
                        <a:rPr lang="ru-RU" sz="1400" spc="-285" dirty="0">
                          <a:latin typeface="Times New Roman"/>
                          <a:ea typeface="Times New Roman"/>
                          <a:cs typeface="Times New Roman"/>
                        </a:rPr>
                        <a:t> </a:t>
                      </a:r>
                      <a:r>
                        <a:rPr lang="ru-RU" sz="1400" dirty="0">
                          <a:latin typeface="Times New Roman"/>
                          <a:ea typeface="Times New Roman"/>
                          <a:cs typeface="Times New Roman"/>
                        </a:rPr>
                        <a:t>поставщиков</a:t>
                      </a:r>
                    </a:p>
                    <a:p>
                      <a:pPr marL="342900" marR="388620" lvl="0" indent="-342900">
                        <a:lnSpc>
                          <a:spcPts val="1350"/>
                        </a:lnSpc>
                        <a:spcAft>
                          <a:spcPts val="0"/>
                        </a:spcAft>
                        <a:buSzPts val="1200"/>
                        <a:buFont typeface="Wingdings" pitchFamily="2" charset="2"/>
                        <a:buChar char="Ø"/>
                        <a:tabLst>
                          <a:tab pos="157480" algn="l"/>
                        </a:tabLst>
                      </a:pPr>
                      <a:r>
                        <a:rPr lang="ru-RU" sz="1400" dirty="0">
                          <a:latin typeface="Times New Roman"/>
                          <a:ea typeface="Times New Roman"/>
                          <a:cs typeface="Times New Roman"/>
                        </a:rPr>
                        <a:t>поступление</a:t>
                      </a:r>
                      <a:r>
                        <a:rPr lang="ru-RU" sz="1400" spc="-25" dirty="0">
                          <a:latin typeface="Times New Roman"/>
                          <a:ea typeface="Times New Roman"/>
                          <a:cs typeface="Times New Roman"/>
                        </a:rPr>
                        <a:t> </a:t>
                      </a:r>
                      <a:r>
                        <a:rPr lang="ru-RU" sz="1400" dirty="0">
                          <a:latin typeface="Times New Roman"/>
                          <a:ea typeface="Times New Roman"/>
                          <a:cs typeface="Times New Roman"/>
                        </a:rPr>
                        <a:t>запроса</a:t>
                      </a:r>
                      <a:r>
                        <a:rPr lang="ru-RU" sz="1400" spc="-25" dirty="0">
                          <a:latin typeface="Times New Roman"/>
                          <a:ea typeface="Times New Roman"/>
                          <a:cs typeface="Times New Roman"/>
                        </a:rPr>
                        <a:t> </a:t>
                      </a:r>
                      <a:r>
                        <a:rPr lang="ru-RU" sz="1400" dirty="0">
                          <a:latin typeface="Times New Roman"/>
                          <a:ea typeface="Times New Roman"/>
                          <a:cs typeface="Times New Roman"/>
                        </a:rPr>
                        <a:t>о</a:t>
                      </a:r>
                      <a:r>
                        <a:rPr lang="ru-RU" sz="1400" spc="-285" dirty="0">
                          <a:latin typeface="Times New Roman"/>
                          <a:ea typeface="Times New Roman"/>
                          <a:cs typeface="Times New Roman"/>
                        </a:rPr>
                        <a:t> </a:t>
                      </a:r>
                      <a:r>
                        <a:rPr lang="ru-RU" sz="1400" dirty="0">
                          <a:latin typeface="Times New Roman"/>
                          <a:ea typeface="Times New Roman"/>
                          <a:cs typeface="Times New Roman"/>
                        </a:rPr>
                        <a:t>разъяснении</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marR="810895">
                        <a:spcAft>
                          <a:spcPts val="0"/>
                        </a:spcAft>
                      </a:pPr>
                      <a:r>
                        <a:rPr lang="ru-RU" sz="1400" dirty="0">
                          <a:latin typeface="Times New Roman"/>
                          <a:ea typeface="Times New Roman"/>
                          <a:cs typeface="Times New Roman"/>
                        </a:rPr>
                        <a:t>Наличие близких</a:t>
                      </a:r>
                      <a:r>
                        <a:rPr lang="ru-RU" sz="1400" spc="-290" dirty="0">
                          <a:latin typeface="Times New Roman"/>
                          <a:ea typeface="Times New Roman"/>
                          <a:cs typeface="Times New Roman"/>
                        </a:rPr>
                        <a:t> </a:t>
                      </a:r>
                      <a:r>
                        <a:rPr lang="ru-RU" sz="1400" dirty="0">
                          <a:latin typeface="Times New Roman"/>
                          <a:ea typeface="Times New Roman"/>
                          <a:cs typeface="Times New Roman"/>
                        </a:rPr>
                        <a:t>отношений</a:t>
                      </a:r>
                      <a:r>
                        <a:rPr lang="ru-RU" sz="1400" spc="-5" dirty="0">
                          <a:latin typeface="Times New Roman"/>
                          <a:ea typeface="Times New Roman"/>
                          <a:cs typeface="Times New Roman"/>
                        </a:rPr>
                        <a:t> </a:t>
                      </a:r>
                      <a:r>
                        <a:rPr lang="ru-RU" sz="1400" dirty="0">
                          <a:latin typeface="Times New Roman"/>
                          <a:ea typeface="Times New Roman"/>
                          <a:cs typeface="Times New Roman"/>
                        </a:rPr>
                        <a:t>с</a:t>
                      </a:r>
                    </a:p>
                    <a:p>
                      <a:pPr marL="69215">
                        <a:spcAft>
                          <a:spcPts val="0"/>
                        </a:spcAft>
                      </a:pPr>
                      <a:r>
                        <a:rPr lang="ru-RU" sz="1400" dirty="0">
                          <a:latin typeface="Times New Roman"/>
                          <a:ea typeface="Times New Roman"/>
                          <a:cs typeface="Times New Roman"/>
                        </a:rPr>
                        <a:t>потенциальным</a:t>
                      </a:r>
                      <a:r>
                        <a:rPr lang="ru-RU" sz="1400" spc="-25" dirty="0">
                          <a:latin typeface="Times New Roman"/>
                          <a:ea typeface="Times New Roman"/>
                          <a:cs typeface="Times New Roman"/>
                        </a:rPr>
                        <a:t> </a:t>
                      </a:r>
                      <a:r>
                        <a:rPr lang="ru-RU" sz="1400" dirty="0">
                          <a:latin typeface="Times New Roman"/>
                          <a:ea typeface="Times New Roman"/>
                          <a:cs typeface="Times New Roman"/>
                        </a:rPr>
                        <a:t>участником</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a:lnSpc>
                          <a:spcPts val="1340"/>
                        </a:lnSpc>
                        <a:spcAft>
                          <a:spcPts val="0"/>
                        </a:spcAft>
                      </a:pPr>
                      <a:r>
                        <a:rPr lang="ru-RU" sz="1400" dirty="0">
                          <a:latin typeface="Times New Roman"/>
                          <a:ea typeface="Times New Roman"/>
                          <a:cs typeface="Times New Roman"/>
                        </a:rPr>
                        <a:t>Уведомление</a:t>
                      </a:r>
                    </a:p>
                    <a:p>
                      <a:pPr marL="69215">
                        <a:spcAft>
                          <a:spcPts val="0"/>
                        </a:spcAft>
                      </a:pPr>
                      <a:r>
                        <a:rPr lang="ru-RU" sz="1400" dirty="0">
                          <a:latin typeface="Times New Roman"/>
                          <a:ea typeface="Times New Roman"/>
                          <a:cs typeface="Times New Roman"/>
                        </a:rPr>
                        <a:t>Замена</a:t>
                      </a:r>
                      <a:r>
                        <a:rPr lang="ru-RU" sz="1400" spc="-25" dirty="0">
                          <a:latin typeface="Times New Roman"/>
                          <a:ea typeface="Times New Roman"/>
                          <a:cs typeface="Times New Roman"/>
                        </a:rPr>
                        <a:t> </a:t>
                      </a:r>
                      <a:r>
                        <a:rPr lang="ru-RU" sz="1400" dirty="0">
                          <a:latin typeface="Times New Roman"/>
                          <a:ea typeface="Times New Roman"/>
                          <a:cs typeface="Times New Roman"/>
                        </a:rPr>
                        <a:t>служащего</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5812">
                <a:tc>
                  <a:txBody>
                    <a:bodyPr/>
                    <a:lstStyle/>
                    <a:p>
                      <a:pPr marL="67945">
                        <a:lnSpc>
                          <a:spcPts val="1340"/>
                        </a:lnSpc>
                        <a:spcAft>
                          <a:spcPts val="0"/>
                        </a:spcAft>
                      </a:pPr>
                      <a:r>
                        <a:rPr lang="ru-RU" sz="1400">
                          <a:latin typeface="Times New Roman"/>
                          <a:ea typeface="Times New Roman"/>
                          <a:cs typeface="Times New Roman"/>
                        </a:rPr>
                        <a:t>Работа</a:t>
                      </a:r>
                      <a:r>
                        <a:rPr lang="ru-RU" sz="1400" spc="-15">
                          <a:latin typeface="Times New Roman"/>
                          <a:ea typeface="Times New Roman"/>
                          <a:cs typeface="Times New Roman"/>
                        </a:rPr>
                        <a:t> </a:t>
                      </a:r>
                      <a:r>
                        <a:rPr lang="ru-RU" sz="1400">
                          <a:latin typeface="Times New Roman"/>
                          <a:ea typeface="Times New Roman"/>
                          <a:cs typeface="Times New Roman"/>
                        </a:rPr>
                        <a:t>комиссии</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marR="304800">
                        <a:spcAft>
                          <a:spcPts val="0"/>
                        </a:spcAft>
                      </a:pPr>
                      <a:r>
                        <a:rPr lang="ru-RU" sz="1400" dirty="0">
                          <a:latin typeface="Times New Roman"/>
                          <a:ea typeface="Times New Roman"/>
                          <a:cs typeface="Times New Roman"/>
                        </a:rPr>
                        <a:t>Наличие близких</a:t>
                      </a:r>
                      <a:r>
                        <a:rPr lang="ru-RU" sz="1400" spc="5" dirty="0">
                          <a:latin typeface="Times New Roman"/>
                          <a:ea typeface="Times New Roman"/>
                          <a:cs typeface="Times New Roman"/>
                        </a:rPr>
                        <a:t> </a:t>
                      </a:r>
                      <a:r>
                        <a:rPr lang="ru-RU" sz="1400" dirty="0">
                          <a:latin typeface="Times New Roman"/>
                          <a:ea typeface="Times New Roman"/>
                          <a:cs typeface="Times New Roman"/>
                        </a:rPr>
                        <a:t>отношений</a:t>
                      </a:r>
                      <a:r>
                        <a:rPr lang="ru-RU" sz="1400" spc="-25" dirty="0">
                          <a:latin typeface="Times New Roman"/>
                          <a:ea typeface="Times New Roman"/>
                          <a:cs typeface="Times New Roman"/>
                        </a:rPr>
                        <a:t> </a:t>
                      </a:r>
                      <a:r>
                        <a:rPr lang="ru-RU" sz="1400" dirty="0">
                          <a:latin typeface="Times New Roman"/>
                          <a:ea typeface="Times New Roman"/>
                          <a:cs typeface="Times New Roman"/>
                        </a:rPr>
                        <a:t>с</a:t>
                      </a:r>
                      <a:r>
                        <a:rPr lang="ru-RU" sz="1400" spc="-25" dirty="0">
                          <a:latin typeface="Times New Roman"/>
                          <a:ea typeface="Times New Roman"/>
                          <a:cs typeface="Times New Roman"/>
                        </a:rPr>
                        <a:t> </a:t>
                      </a:r>
                      <a:r>
                        <a:rPr lang="ru-RU" sz="1400" dirty="0">
                          <a:latin typeface="Times New Roman"/>
                          <a:ea typeface="Times New Roman"/>
                          <a:cs typeface="Times New Roman"/>
                        </a:rPr>
                        <a:t>участником</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marR="1234440">
                        <a:spcAft>
                          <a:spcPts val="0"/>
                        </a:spcAft>
                      </a:pPr>
                      <a:r>
                        <a:rPr lang="ru-RU" sz="1400" spc="-5" dirty="0">
                          <a:latin typeface="Times New Roman"/>
                          <a:ea typeface="Times New Roman"/>
                          <a:cs typeface="Times New Roman"/>
                        </a:rPr>
                        <a:t>Самоотвод</a:t>
                      </a:r>
                      <a:r>
                        <a:rPr lang="ru-RU" sz="1400" spc="-285" dirty="0">
                          <a:latin typeface="Times New Roman"/>
                          <a:ea typeface="Times New Roman"/>
                          <a:cs typeface="Times New Roman"/>
                        </a:rPr>
                        <a:t> </a:t>
                      </a:r>
                      <a:r>
                        <a:rPr lang="ru-RU" sz="1400" dirty="0">
                          <a:latin typeface="Times New Roman"/>
                          <a:ea typeface="Times New Roman"/>
                          <a:cs typeface="Times New Roman"/>
                        </a:rPr>
                        <a:t>Отвод</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5321">
                <a:tc>
                  <a:txBody>
                    <a:bodyPr/>
                    <a:lstStyle/>
                    <a:p>
                      <a:pPr marL="67945">
                        <a:lnSpc>
                          <a:spcPts val="1340"/>
                        </a:lnSpc>
                        <a:spcAft>
                          <a:spcPts val="0"/>
                        </a:spcAft>
                      </a:pPr>
                      <a:r>
                        <a:rPr lang="ru-RU" sz="1400" dirty="0">
                          <a:latin typeface="Times New Roman"/>
                          <a:ea typeface="Times New Roman"/>
                          <a:cs typeface="Times New Roman"/>
                        </a:rPr>
                        <a:t>Контроль</a:t>
                      </a:r>
                      <a:r>
                        <a:rPr lang="ru-RU" sz="1400" spc="-15" dirty="0">
                          <a:latin typeface="Times New Roman"/>
                          <a:ea typeface="Times New Roman"/>
                          <a:cs typeface="Times New Roman"/>
                        </a:rPr>
                        <a:t> </a:t>
                      </a:r>
                      <a:r>
                        <a:rPr lang="ru-RU" sz="1400" dirty="0">
                          <a:latin typeface="Times New Roman"/>
                          <a:ea typeface="Times New Roman"/>
                          <a:cs typeface="Times New Roman"/>
                        </a:rPr>
                        <a:t>(приемка)</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marR="191770">
                        <a:spcAft>
                          <a:spcPts val="0"/>
                        </a:spcAft>
                      </a:pPr>
                      <a:r>
                        <a:rPr lang="ru-RU" sz="1400">
                          <a:latin typeface="Times New Roman"/>
                          <a:ea typeface="Times New Roman"/>
                          <a:cs typeface="Times New Roman"/>
                        </a:rPr>
                        <a:t>Наличие близких</a:t>
                      </a:r>
                      <a:r>
                        <a:rPr lang="ru-RU" sz="1400" spc="5">
                          <a:latin typeface="Times New Roman"/>
                          <a:ea typeface="Times New Roman"/>
                          <a:cs typeface="Times New Roman"/>
                        </a:rPr>
                        <a:t> </a:t>
                      </a:r>
                      <a:r>
                        <a:rPr lang="ru-RU" sz="1400">
                          <a:latin typeface="Times New Roman"/>
                          <a:ea typeface="Times New Roman"/>
                          <a:cs typeface="Times New Roman"/>
                        </a:rPr>
                        <a:t>отношений</a:t>
                      </a:r>
                      <a:r>
                        <a:rPr lang="ru-RU" sz="1400" spc="-20">
                          <a:latin typeface="Times New Roman"/>
                          <a:ea typeface="Times New Roman"/>
                          <a:cs typeface="Times New Roman"/>
                        </a:rPr>
                        <a:t> </a:t>
                      </a:r>
                      <a:r>
                        <a:rPr lang="ru-RU" sz="1400">
                          <a:latin typeface="Times New Roman"/>
                          <a:ea typeface="Times New Roman"/>
                          <a:cs typeface="Times New Roman"/>
                        </a:rPr>
                        <a:t>с</a:t>
                      </a:r>
                      <a:r>
                        <a:rPr lang="ru-RU" sz="1400" spc="-25">
                          <a:latin typeface="Times New Roman"/>
                          <a:ea typeface="Times New Roman"/>
                          <a:cs typeface="Times New Roman"/>
                        </a:rPr>
                        <a:t> </a:t>
                      </a:r>
                      <a:r>
                        <a:rPr lang="ru-RU" sz="1400">
                          <a:latin typeface="Times New Roman"/>
                          <a:ea typeface="Times New Roman"/>
                          <a:cs typeface="Times New Roman"/>
                        </a:rPr>
                        <a:t>поставщиком</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a:lnSpc>
                          <a:spcPts val="1340"/>
                        </a:lnSpc>
                        <a:spcAft>
                          <a:spcPts val="0"/>
                        </a:spcAft>
                      </a:pPr>
                      <a:r>
                        <a:rPr lang="ru-RU" sz="1400" dirty="0">
                          <a:latin typeface="Times New Roman"/>
                          <a:ea typeface="Times New Roman"/>
                          <a:cs typeface="Times New Roman"/>
                        </a:rPr>
                        <a:t>Уведомление</a:t>
                      </a:r>
                    </a:p>
                    <a:p>
                      <a:pPr marL="69215">
                        <a:spcAft>
                          <a:spcPts val="0"/>
                        </a:spcAft>
                      </a:pPr>
                      <a:r>
                        <a:rPr lang="ru-RU" sz="1400" dirty="0">
                          <a:latin typeface="Times New Roman"/>
                          <a:ea typeface="Times New Roman"/>
                          <a:cs typeface="Times New Roman"/>
                        </a:rPr>
                        <a:t>Замена</a:t>
                      </a:r>
                      <a:r>
                        <a:rPr lang="ru-RU" sz="1400" spc="-25" dirty="0">
                          <a:latin typeface="Times New Roman"/>
                          <a:ea typeface="Times New Roman"/>
                          <a:cs typeface="Times New Roman"/>
                        </a:rPr>
                        <a:t> </a:t>
                      </a:r>
                      <a:r>
                        <a:rPr lang="ru-RU" sz="1400" dirty="0">
                          <a:latin typeface="Times New Roman"/>
                          <a:ea typeface="Times New Roman"/>
                          <a:cs typeface="Times New Roman"/>
                        </a:rPr>
                        <a:t>служащего</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Таблица 7"/>
          <p:cNvGraphicFramePr>
            <a:graphicFrameLocks noGrp="1"/>
          </p:cNvGraphicFramePr>
          <p:nvPr/>
        </p:nvGraphicFramePr>
        <p:xfrm>
          <a:off x="0" y="0"/>
          <a:ext cx="8964488" cy="975360"/>
        </p:xfrm>
        <a:graphic>
          <a:graphicData uri="http://schemas.openxmlformats.org/drawingml/2006/table">
            <a:tbl>
              <a:tblPr firstRow="1" bandRow="1">
                <a:tableStyleId>{2D5ABB26-0587-4C30-8999-92F81FD0307C}</a:tableStyleId>
              </a:tblPr>
              <a:tblGrid>
                <a:gridCol w="8964488">
                  <a:extLst>
                    <a:ext uri="{9D8B030D-6E8A-4147-A177-3AD203B41FA5}"/>
                  </a:extLst>
                </a:gridCol>
              </a:tblGrid>
              <a:tr h="2431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1" i="0" u="sng" strike="noStrike" kern="1200" cap="none" spc="0" normalizeH="0" baseline="0" noProof="0" dirty="0" smtClean="0">
                          <a:ln>
                            <a:noFill/>
                          </a:ln>
                          <a:solidFill>
                            <a:srgbClr val="0000FF"/>
                          </a:solidFill>
                          <a:effectLst/>
                          <a:uLnTx/>
                          <a:uFillTx/>
                          <a:latin typeface="Arial" pitchFamily="34" charset="0"/>
                          <a:ea typeface="+mn-ea"/>
                          <a:cs typeface="Arial" pitchFamily="34" charset="0"/>
                        </a:rPr>
                        <a:t>Памятка сотруднику о предотвращении и урегулированию конфликта интересов 44-ФЗ/223-ФЗ</a:t>
                      </a:r>
                      <a:endParaRPr kumimoji="0" lang="ru-RU" sz="2000" b="1" i="0" u="sng" strike="noStrike" kern="1200" cap="none" spc="-5" normalizeH="0" baseline="0" noProof="0" dirty="0" smtClean="0">
                        <a:ln>
                          <a:noFill/>
                        </a:ln>
                        <a:solidFill>
                          <a:srgbClr val="0000FF"/>
                        </a:solidFill>
                        <a:effectLst/>
                        <a:uLnTx/>
                        <a:uFillTx/>
                        <a:latin typeface="Arial" pitchFamily="34" charset="0"/>
                        <a:ea typeface="+mn-ea"/>
                        <a:cs typeface="Arial" pitchFamily="34" charset="0"/>
                      </a:endParaRPr>
                    </a:p>
                  </a:txBody>
                  <a:tcPr>
                    <a:lnB w="12700" cap="flat" cmpd="sng" algn="ctr">
                      <a:solidFill>
                        <a:schemeClr val="tx2"/>
                      </a:solidFill>
                      <a:prstDash val="solid"/>
                      <a:round/>
                      <a:headEnd type="none" w="med" len="med"/>
                      <a:tailEnd type="none" w="med" len="med"/>
                    </a:lnB>
                  </a:tcPr>
                </a:tc>
                <a:extLst>
                  <a:ext uri="{0D108BD9-81ED-4DB2-BD59-A6C34878D82A}"/>
                </a:extLst>
              </a:tr>
              <a:tr h="168345">
                <a:tc>
                  <a:txBody>
                    <a:bodyPr/>
                    <a:lstStyle/>
                    <a:p>
                      <a:pPr algn="l"/>
                      <a:endParaRPr lang="ru-RU" sz="1200" dirty="0">
                        <a:solidFill>
                          <a:schemeClr val="tx2"/>
                        </a:solidFill>
                        <a:latin typeface="Core Sans D 67 Cn Heavy" pitchFamily="34" charset="-52"/>
                      </a:endParaRPr>
                    </a:p>
                  </a:txBody>
                  <a:tcP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323850" y="179389"/>
            <a:ext cx="8362950" cy="376237"/>
          </a:xfrm>
        </p:spPr>
        <p:txBody>
          <a:bodyPr/>
          <a:lstStyle/>
          <a:p>
            <a:pPr algn="r" eaLnBrk="1" hangingPunct="1"/>
            <a:r>
              <a:rPr lang="ru-RU" sz="2000" dirty="0" smtClean="0">
                <a:solidFill>
                  <a:schemeClr val="tx2"/>
                </a:solidFill>
                <a:latin typeface="Core Sans D 67 Cn Heavy"/>
                <a:cs typeface="Arial" pitchFamily="34" charset="0"/>
              </a:rPr>
              <a:t>                                                                                  </a:t>
            </a:r>
          </a:p>
        </p:txBody>
      </p:sp>
      <p:sp>
        <p:nvSpPr>
          <p:cNvPr id="6" name="Нижний колонтитул 5"/>
          <p:cNvSpPr>
            <a:spLocks noGrp="1"/>
          </p:cNvSpPr>
          <p:nvPr>
            <p:ph type="ftr" sz="quarter" idx="11"/>
          </p:nvPr>
        </p:nvSpPr>
        <p:spPr>
          <a:xfrm>
            <a:off x="647700" y="4659982"/>
            <a:ext cx="8496300" cy="338485"/>
          </a:xfrm>
        </p:spPr>
        <p:txBody>
          <a:bodyPr/>
          <a:lstStyle/>
          <a:p>
            <a:pPr algn="l">
              <a:defRPr/>
            </a:pPr>
            <a:r>
              <a:rPr lang="ru-RU" b="1" dirty="0">
                <a:solidFill>
                  <a:schemeClr val="tx2">
                    <a:lumMod val="75000"/>
                  </a:schemeClr>
                </a:solidFill>
                <a:latin typeface="Core Sans D 67 Cn Heavy" pitchFamily="34" charset="-52"/>
                <a:cs typeface="Arial" pitchFamily="34" charset="0"/>
              </a:rPr>
              <a:t>УЛЬЯНОВСКИЙ ГОСУДАРСТВЕННЫЙ УНИВЕРСИТЕТ                                                               		</a:t>
            </a:r>
            <a:r>
              <a:rPr lang="en-US" b="1" dirty="0" smtClean="0">
                <a:solidFill>
                  <a:schemeClr val="tx2">
                    <a:lumMod val="75000"/>
                  </a:schemeClr>
                </a:solidFill>
                <a:latin typeface="Core Sans D 67 Cn Heavy" pitchFamily="34" charset="-52"/>
                <a:cs typeface="Arial" pitchFamily="34" charset="0"/>
              </a:rPr>
              <a:t>        </a:t>
            </a:r>
          </a:p>
          <a:p>
            <a:pPr algn="l">
              <a:defRPr/>
            </a:pPr>
            <a:r>
              <a:rPr lang="en-US" b="1" dirty="0" smtClean="0">
                <a:solidFill>
                  <a:schemeClr val="tx2">
                    <a:lumMod val="75000"/>
                  </a:schemeClr>
                </a:solidFill>
                <a:latin typeface="Core Sans D 67 Cn Heavy" pitchFamily="34" charset="-52"/>
                <a:cs typeface="Arial" pitchFamily="34" charset="0"/>
              </a:rPr>
              <a:t>                                                                                                                                                                                </a:t>
            </a:r>
            <a:fld id="{3F211E3C-5522-4658-95B2-856041A60D47}" type="slidenum">
              <a:rPr lang="ru-RU" b="1" smtClean="0">
                <a:solidFill>
                  <a:schemeClr val="tx2"/>
                </a:solidFill>
                <a:latin typeface="Core Sans D 67 Cn Heavy" pitchFamily="34" charset="-52"/>
              </a:rPr>
              <a:pPr algn="l">
                <a:defRPr/>
              </a:pPr>
              <a:t>26</a:t>
            </a:fld>
            <a:endParaRPr lang="ru-RU" b="1" dirty="0">
              <a:solidFill>
                <a:schemeClr val="tx2"/>
              </a:solidFill>
              <a:latin typeface="Core Sans D 67 Cn Heavy" pitchFamily="34" charset="-52"/>
              <a:cs typeface="Arial" pitchFamily="34" charset="0"/>
            </a:endParaRPr>
          </a:p>
        </p:txBody>
      </p:sp>
      <p:pic>
        <p:nvPicPr>
          <p:cNvPr id="3080" name="Рисунок 28" descr="ulsu1.png"/>
          <p:cNvPicPr>
            <a:picLocks noChangeAspect="1"/>
          </p:cNvPicPr>
          <p:nvPr/>
        </p:nvPicPr>
        <p:blipFill>
          <a:blip r:embed="rId3" cstate="print"/>
          <a:srcRect/>
          <a:stretch>
            <a:fillRect/>
          </a:stretch>
        </p:blipFill>
        <p:spPr bwMode="auto">
          <a:xfrm>
            <a:off x="107504" y="4608069"/>
            <a:ext cx="465584" cy="465582"/>
          </a:xfrm>
          <a:prstGeom prst="rect">
            <a:avLst/>
          </a:prstGeom>
          <a:noFill/>
          <a:ln w="9525">
            <a:noFill/>
            <a:miter lim="800000"/>
            <a:headEnd/>
            <a:tailEnd/>
          </a:ln>
        </p:spPr>
      </p:pic>
      <p:graphicFrame>
        <p:nvGraphicFramePr>
          <p:cNvPr id="7" name="Таблица 6"/>
          <p:cNvGraphicFramePr>
            <a:graphicFrameLocks noGrp="1"/>
          </p:cNvGraphicFramePr>
          <p:nvPr/>
        </p:nvGraphicFramePr>
        <p:xfrm>
          <a:off x="899592" y="915567"/>
          <a:ext cx="7087602" cy="1728191"/>
        </p:xfrm>
        <a:graphic>
          <a:graphicData uri="http://schemas.openxmlformats.org/drawingml/2006/table">
            <a:tbl>
              <a:tblPr/>
              <a:tblGrid>
                <a:gridCol w="3543801"/>
                <a:gridCol w="3543801"/>
              </a:tblGrid>
              <a:tr h="286522">
                <a:tc gridSpan="2">
                  <a:txBody>
                    <a:bodyPr/>
                    <a:lstStyle/>
                    <a:p>
                      <a:pPr marL="2381885" marR="2378710" algn="ctr">
                        <a:lnSpc>
                          <a:spcPts val="1365"/>
                        </a:lnSpc>
                        <a:spcAft>
                          <a:spcPts val="0"/>
                        </a:spcAft>
                      </a:pPr>
                      <a:r>
                        <a:rPr lang="ru-RU" sz="1400" b="1" i="1" dirty="0" smtClean="0">
                          <a:latin typeface="Times New Roman"/>
                          <a:ea typeface="Times New Roman"/>
                          <a:cs typeface="Times New Roman"/>
                        </a:rPr>
                        <a:t>Меры по</a:t>
                      </a:r>
                      <a:endParaRPr lang="ru-RU" sz="1400" dirty="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288718">
                <a:tc>
                  <a:txBody>
                    <a:bodyPr/>
                    <a:lstStyle/>
                    <a:p>
                      <a:pPr marL="927735">
                        <a:lnSpc>
                          <a:spcPts val="1290"/>
                        </a:lnSpc>
                        <a:spcAft>
                          <a:spcPts val="0"/>
                        </a:spcAft>
                      </a:pPr>
                      <a:r>
                        <a:rPr lang="ru-RU" sz="1400" b="1" dirty="0" smtClean="0">
                          <a:latin typeface="Times New Roman"/>
                          <a:ea typeface="Times New Roman"/>
                          <a:cs typeface="Times New Roman"/>
                        </a:rPr>
                        <a:t>Предотвращению</a:t>
                      </a:r>
                      <a:endParaRPr lang="ru-RU" sz="1400" dirty="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46150">
                        <a:lnSpc>
                          <a:spcPts val="1290"/>
                        </a:lnSpc>
                        <a:spcAft>
                          <a:spcPts val="0"/>
                        </a:spcAft>
                      </a:pPr>
                      <a:r>
                        <a:rPr lang="ru-RU" sz="1400" b="1" dirty="0" smtClean="0">
                          <a:latin typeface="Times New Roman"/>
                          <a:ea typeface="Times New Roman"/>
                          <a:cs typeface="Times New Roman"/>
                        </a:rPr>
                        <a:t>Урегулированию</a:t>
                      </a:r>
                      <a:endParaRPr lang="ru-RU" sz="1400" dirty="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2951">
                <a:tc>
                  <a:txBody>
                    <a:bodyPr/>
                    <a:lstStyle/>
                    <a:p>
                      <a:pPr marL="67945" marR="2242185">
                        <a:spcAft>
                          <a:spcPts val="0"/>
                        </a:spcAft>
                      </a:pPr>
                      <a:r>
                        <a:rPr lang="ru-RU" sz="1400" dirty="0">
                          <a:latin typeface="Times New Roman"/>
                          <a:ea typeface="Times New Roman"/>
                          <a:cs typeface="Times New Roman"/>
                        </a:rPr>
                        <a:t>Отвод</a:t>
                      </a:r>
                      <a:r>
                        <a:rPr lang="ru-RU" sz="1400" spc="5" dirty="0">
                          <a:latin typeface="Times New Roman"/>
                          <a:ea typeface="Times New Roman"/>
                          <a:cs typeface="Times New Roman"/>
                        </a:rPr>
                        <a:t> </a:t>
                      </a:r>
                      <a:r>
                        <a:rPr lang="ru-RU" sz="1400" dirty="0">
                          <a:latin typeface="Times New Roman"/>
                          <a:ea typeface="Times New Roman"/>
                          <a:cs typeface="Times New Roman"/>
                        </a:rPr>
                        <a:t>Самоотвод</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480060">
                        <a:spcAft>
                          <a:spcPts val="0"/>
                        </a:spcAft>
                      </a:pPr>
                      <a:r>
                        <a:rPr lang="ru-RU" sz="1400" dirty="0">
                          <a:latin typeface="Times New Roman"/>
                          <a:ea typeface="Times New Roman"/>
                          <a:cs typeface="Times New Roman"/>
                        </a:rPr>
                        <a:t>Изменение должностного положения:</a:t>
                      </a:r>
                      <a:r>
                        <a:rPr lang="ru-RU" sz="1400" spc="-285" dirty="0">
                          <a:latin typeface="Times New Roman"/>
                          <a:ea typeface="Times New Roman"/>
                          <a:cs typeface="Times New Roman"/>
                        </a:rPr>
                        <a:t> </a:t>
                      </a:r>
                      <a:r>
                        <a:rPr lang="ru-RU" sz="1400" dirty="0">
                          <a:latin typeface="Times New Roman"/>
                          <a:ea typeface="Times New Roman"/>
                          <a:cs typeface="Times New Roman"/>
                        </a:rPr>
                        <a:t>Отстранение</a:t>
                      </a:r>
                      <a:r>
                        <a:rPr lang="ru-RU" sz="1400" spc="-10" dirty="0">
                          <a:latin typeface="Times New Roman"/>
                          <a:ea typeface="Times New Roman"/>
                          <a:cs typeface="Times New Roman"/>
                        </a:rPr>
                        <a:t> </a:t>
                      </a:r>
                      <a:r>
                        <a:rPr lang="ru-RU" sz="1400" dirty="0">
                          <a:latin typeface="Times New Roman"/>
                          <a:ea typeface="Times New Roman"/>
                          <a:cs typeface="Times New Roman"/>
                        </a:rPr>
                        <a:t>от</a:t>
                      </a:r>
                      <a:r>
                        <a:rPr lang="ru-RU" sz="1400" spc="-5" dirty="0">
                          <a:latin typeface="Times New Roman"/>
                          <a:ea typeface="Times New Roman"/>
                          <a:cs typeface="Times New Roman"/>
                        </a:rPr>
                        <a:t> </a:t>
                      </a:r>
                      <a:r>
                        <a:rPr lang="ru-RU" sz="1400" dirty="0">
                          <a:latin typeface="Times New Roman"/>
                          <a:ea typeface="Times New Roman"/>
                          <a:cs typeface="Times New Roman"/>
                        </a:rPr>
                        <a:t>обязанностей</a:t>
                      </a:r>
                    </a:p>
                    <a:p>
                      <a:pPr marL="67945" marR="62865">
                        <a:spcAft>
                          <a:spcPts val="0"/>
                        </a:spcAft>
                        <a:tabLst>
                          <a:tab pos="1105535" algn="l"/>
                          <a:tab pos="1450975" algn="l"/>
                          <a:tab pos="2361565" algn="l"/>
                        </a:tabLst>
                      </a:pPr>
                      <a:r>
                        <a:rPr lang="ru-RU" sz="1400" dirty="0">
                          <a:latin typeface="Times New Roman"/>
                          <a:ea typeface="Times New Roman"/>
                          <a:cs typeface="Times New Roman"/>
                        </a:rPr>
                        <a:t>Отстранение	от	должности	</a:t>
                      </a:r>
                      <a:r>
                        <a:rPr lang="ru-RU" sz="1400" spc="-5" dirty="0">
                          <a:latin typeface="Times New Roman"/>
                          <a:ea typeface="Times New Roman"/>
                          <a:cs typeface="Times New Roman"/>
                        </a:rPr>
                        <a:t>(перевод,</a:t>
                      </a:r>
                      <a:r>
                        <a:rPr lang="ru-RU" sz="1400" spc="-285" dirty="0">
                          <a:latin typeface="Times New Roman"/>
                          <a:ea typeface="Times New Roman"/>
                          <a:cs typeface="Times New Roman"/>
                        </a:rPr>
                        <a:t> </a:t>
                      </a:r>
                      <a:r>
                        <a:rPr lang="ru-RU" sz="1400" dirty="0">
                          <a:latin typeface="Times New Roman"/>
                          <a:ea typeface="Times New Roman"/>
                          <a:cs typeface="Times New Roman"/>
                        </a:rPr>
                        <a:t>увольнение)</a:t>
                      </a:r>
                    </a:p>
                    <a:p>
                      <a:pPr marL="67945">
                        <a:spcAft>
                          <a:spcPts val="0"/>
                        </a:spcAft>
                      </a:pPr>
                      <a:r>
                        <a:rPr lang="ru-RU" sz="1400" dirty="0">
                          <a:latin typeface="Times New Roman"/>
                          <a:ea typeface="Times New Roman"/>
                          <a:cs typeface="Times New Roman"/>
                        </a:rPr>
                        <a:t>Отказ</a:t>
                      </a:r>
                      <a:r>
                        <a:rPr lang="ru-RU" sz="1400" spc="-15" dirty="0">
                          <a:latin typeface="Times New Roman"/>
                          <a:ea typeface="Times New Roman"/>
                          <a:cs typeface="Times New Roman"/>
                        </a:rPr>
                        <a:t> </a:t>
                      </a:r>
                      <a:r>
                        <a:rPr lang="ru-RU" sz="1400" dirty="0">
                          <a:latin typeface="Times New Roman"/>
                          <a:ea typeface="Times New Roman"/>
                          <a:cs typeface="Times New Roman"/>
                        </a:rPr>
                        <a:t>от</a:t>
                      </a:r>
                      <a:r>
                        <a:rPr lang="ru-RU" sz="1400" spc="-15" dirty="0">
                          <a:latin typeface="Times New Roman"/>
                          <a:ea typeface="Times New Roman"/>
                          <a:cs typeface="Times New Roman"/>
                        </a:rPr>
                        <a:t> </a:t>
                      </a:r>
                      <a:r>
                        <a:rPr lang="ru-RU" sz="1400" dirty="0">
                          <a:latin typeface="Times New Roman"/>
                          <a:ea typeface="Times New Roman"/>
                          <a:cs typeface="Times New Roman"/>
                        </a:rPr>
                        <a:t>выгоды</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Прямоугольник 7"/>
          <p:cNvSpPr/>
          <p:nvPr/>
        </p:nvSpPr>
        <p:spPr>
          <a:xfrm>
            <a:off x="179512" y="2681287"/>
            <a:ext cx="8964488" cy="2677656"/>
          </a:xfrm>
          <a:prstGeom prst="rect">
            <a:avLst/>
          </a:prstGeom>
        </p:spPr>
        <p:txBody>
          <a:bodyPr wrap="square">
            <a:spAutoFit/>
          </a:bodyPr>
          <a:lstStyle/>
          <a:p>
            <a:pPr>
              <a:buFont typeface="Wingdings" pitchFamily="2" charset="2"/>
              <a:buChar char="Ø"/>
            </a:pPr>
            <a:r>
              <a:rPr lang="ru-RU" sz="1400" dirty="0" smtClean="0"/>
              <a:t>Участник конфликта интересов </a:t>
            </a:r>
            <a:r>
              <a:rPr lang="ru-RU" sz="1400" b="1" dirty="0" smtClean="0"/>
              <a:t>обязан</a:t>
            </a:r>
            <a:r>
              <a:rPr lang="ru-RU" sz="1400" dirty="0" smtClean="0"/>
              <a:t> уведомить работодателя о возникшем конфликте интересов или о возможности его возникновения, как только ему станет об этом известно.</a:t>
            </a:r>
          </a:p>
          <a:p>
            <a:pPr>
              <a:buFont typeface="Wingdings" pitchFamily="2" charset="2"/>
              <a:buChar char="Ø"/>
            </a:pPr>
            <a:r>
              <a:rPr lang="ru-RU" sz="1400" dirty="0" smtClean="0"/>
              <a:t>Работодатель </a:t>
            </a:r>
            <a:r>
              <a:rPr lang="ru-RU" sz="1400" b="1" dirty="0" smtClean="0"/>
              <a:t>обязан</a:t>
            </a:r>
            <a:r>
              <a:rPr lang="ru-RU" sz="1400" dirty="0" smtClean="0"/>
              <a:t> принять меры по предотвращению или урегулированию конфликта интересов. </a:t>
            </a:r>
          </a:p>
          <a:p>
            <a:endParaRPr lang="ru-RU" sz="1400" dirty="0" smtClean="0"/>
          </a:p>
          <a:p>
            <a:r>
              <a:rPr lang="ru-RU" sz="1400" dirty="0" smtClean="0"/>
              <a:t>В случае если установлена личная заинтересованность руководителя заказчика, члена комиссии по осуществлению закупок, руководителя контрактной службы заказчика, контрактного управляющего в заключении и исполнении контракта, </a:t>
            </a:r>
            <a:r>
              <a:rPr lang="ru-RU" sz="1400" b="1" dirty="0" smtClean="0"/>
              <a:t>контракт может быть признан недействительным, </a:t>
            </a:r>
            <a:r>
              <a:rPr lang="ru-RU" sz="1400" dirty="0" smtClean="0"/>
              <a:t>в том числе по требованию контрольного органа в сфере закупок - </a:t>
            </a:r>
            <a:r>
              <a:rPr lang="ru-RU" sz="1400" b="1" dirty="0" smtClean="0">
                <a:solidFill>
                  <a:srgbClr val="C00000"/>
                </a:solidFill>
              </a:rPr>
              <a:t>часть 22 статьи 34 Федерального закона № 44-ФЗ</a:t>
            </a:r>
            <a:r>
              <a:rPr lang="ru-RU" sz="1400" dirty="0" smtClean="0"/>
              <a:t>).</a:t>
            </a:r>
          </a:p>
          <a:p>
            <a:endParaRPr lang="ru-RU" sz="1400" dirty="0" smtClean="0"/>
          </a:p>
          <a:p>
            <a:endParaRPr lang="ru-RU" sz="1400" dirty="0" smtClean="0"/>
          </a:p>
          <a:p>
            <a:endParaRPr lang="ru-RU" sz="1400" dirty="0"/>
          </a:p>
        </p:txBody>
      </p:sp>
      <p:graphicFrame>
        <p:nvGraphicFramePr>
          <p:cNvPr id="9" name="Таблица 8"/>
          <p:cNvGraphicFramePr>
            <a:graphicFrameLocks noGrp="1"/>
          </p:cNvGraphicFramePr>
          <p:nvPr/>
        </p:nvGraphicFramePr>
        <p:xfrm>
          <a:off x="0" y="0"/>
          <a:ext cx="8964488" cy="975360"/>
        </p:xfrm>
        <a:graphic>
          <a:graphicData uri="http://schemas.openxmlformats.org/drawingml/2006/table">
            <a:tbl>
              <a:tblPr firstRow="1" bandRow="1">
                <a:tableStyleId>{2D5ABB26-0587-4C30-8999-92F81FD0307C}</a:tableStyleId>
              </a:tblPr>
              <a:tblGrid>
                <a:gridCol w="8964488">
                  <a:extLst>
                    <a:ext uri="{9D8B030D-6E8A-4147-A177-3AD203B41FA5}"/>
                  </a:extLst>
                </a:gridCol>
              </a:tblGrid>
              <a:tr h="2431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1" i="0" u="sng" strike="noStrike" kern="1200" cap="none" spc="0" normalizeH="0" baseline="0" noProof="0" dirty="0" smtClean="0">
                          <a:ln>
                            <a:noFill/>
                          </a:ln>
                          <a:solidFill>
                            <a:srgbClr val="0000FF"/>
                          </a:solidFill>
                          <a:effectLst/>
                          <a:uLnTx/>
                          <a:uFillTx/>
                          <a:latin typeface="Arial" pitchFamily="34" charset="0"/>
                          <a:ea typeface="+mn-ea"/>
                          <a:cs typeface="Arial" pitchFamily="34" charset="0"/>
                        </a:rPr>
                        <a:t>Памятка сотруднику о предотвращении и урегулированию конфликта интересов 44-ФЗ/223-ФЗ</a:t>
                      </a:r>
                      <a:endParaRPr kumimoji="0" lang="ru-RU" sz="2000" b="1" i="0" u="sng" strike="noStrike" kern="1200" cap="none" spc="-5" normalizeH="0" baseline="0" noProof="0" dirty="0" smtClean="0">
                        <a:ln>
                          <a:noFill/>
                        </a:ln>
                        <a:solidFill>
                          <a:srgbClr val="0000FF"/>
                        </a:solidFill>
                        <a:effectLst/>
                        <a:uLnTx/>
                        <a:uFillTx/>
                        <a:latin typeface="Arial" pitchFamily="34" charset="0"/>
                        <a:ea typeface="+mn-ea"/>
                        <a:cs typeface="Arial" pitchFamily="34" charset="0"/>
                      </a:endParaRPr>
                    </a:p>
                  </a:txBody>
                  <a:tcPr>
                    <a:lnB w="12700" cap="flat" cmpd="sng" algn="ctr">
                      <a:solidFill>
                        <a:schemeClr val="tx2"/>
                      </a:solidFill>
                      <a:prstDash val="solid"/>
                      <a:round/>
                      <a:headEnd type="none" w="med" len="med"/>
                      <a:tailEnd type="none" w="med" len="med"/>
                    </a:lnB>
                  </a:tcPr>
                </a:tc>
                <a:extLst>
                  <a:ext uri="{0D108BD9-81ED-4DB2-BD59-A6C34878D82A}"/>
                </a:extLst>
              </a:tr>
              <a:tr h="168345">
                <a:tc>
                  <a:txBody>
                    <a:bodyPr/>
                    <a:lstStyle/>
                    <a:p>
                      <a:pPr algn="l"/>
                      <a:endParaRPr lang="ru-RU" sz="1200" dirty="0">
                        <a:solidFill>
                          <a:schemeClr val="tx2"/>
                        </a:solidFill>
                        <a:latin typeface="Core Sans D 67 Cn Heavy" pitchFamily="34" charset="-52"/>
                      </a:endParaRPr>
                    </a:p>
                  </a:txBody>
                  <a:tcP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p:nvPr>
        </p:nvSpPr>
        <p:spPr>
          <a:xfrm>
            <a:off x="323850" y="179389"/>
            <a:ext cx="8362950" cy="376237"/>
          </a:xfrm>
        </p:spPr>
        <p:txBody>
          <a:bodyPr/>
          <a:lstStyle/>
          <a:p>
            <a:pPr algn="r" eaLnBrk="1" hangingPunct="1"/>
            <a:r>
              <a:rPr lang="ru-RU" sz="2000" smtClean="0">
                <a:solidFill>
                  <a:schemeClr val="tx2"/>
                </a:solidFill>
                <a:latin typeface="Core Sans D 67 Cn Heavy"/>
                <a:cs typeface="Arial" pitchFamily="34" charset="0"/>
              </a:rPr>
              <a:t>                                                                                  </a:t>
            </a:r>
          </a:p>
        </p:txBody>
      </p:sp>
      <p:pic>
        <p:nvPicPr>
          <p:cNvPr id="18436" name="Рисунок 25" descr="36480952.png"/>
          <p:cNvPicPr>
            <a:picLocks noChangeAspect="1"/>
          </p:cNvPicPr>
          <p:nvPr/>
        </p:nvPicPr>
        <p:blipFill>
          <a:blip r:embed="rId3" cstate="print"/>
          <a:srcRect b="9555"/>
          <a:stretch>
            <a:fillRect/>
          </a:stretch>
        </p:blipFill>
        <p:spPr bwMode="auto">
          <a:xfrm>
            <a:off x="0" y="3114676"/>
            <a:ext cx="9144000" cy="2028825"/>
          </a:xfrm>
          <a:prstGeom prst="rect">
            <a:avLst/>
          </a:prstGeom>
          <a:noFill/>
          <a:ln w="9525">
            <a:noFill/>
            <a:miter lim="800000"/>
            <a:headEnd/>
            <a:tailEnd/>
          </a:ln>
        </p:spPr>
      </p:pic>
      <p:sp>
        <p:nvSpPr>
          <p:cNvPr id="5" name="Прямоугольник 4"/>
          <p:cNvSpPr/>
          <p:nvPr/>
        </p:nvSpPr>
        <p:spPr>
          <a:xfrm>
            <a:off x="395536" y="699542"/>
            <a:ext cx="8424936" cy="2185214"/>
          </a:xfrm>
          <a:prstGeom prst="rect">
            <a:avLst/>
          </a:prstGeom>
        </p:spPr>
        <p:txBody>
          <a:bodyPr wrap="square">
            <a:spAutoFit/>
          </a:bodyPr>
          <a:lstStyle/>
          <a:p>
            <a:pPr fontAlgn="auto">
              <a:spcBef>
                <a:spcPts val="0"/>
              </a:spcBef>
              <a:spcAft>
                <a:spcPts val="0"/>
              </a:spcAft>
              <a:defRPr/>
            </a:pPr>
            <a:endParaRPr lang="ru-RU" sz="1400" b="1" dirty="0" smtClean="0"/>
          </a:p>
          <a:p>
            <a:pPr fontAlgn="auto">
              <a:spcBef>
                <a:spcPts val="0"/>
              </a:spcBef>
              <a:spcAft>
                <a:spcPts val="0"/>
              </a:spcAft>
              <a:defRPr/>
            </a:pPr>
            <a:r>
              <a:rPr lang="ru-RU" sz="1600" b="1" dirty="0" smtClean="0">
                <a:solidFill>
                  <a:srgbClr val="002060"/>
                </a:solidFill>
              </a:rPr>
              <a:t> </a:t>
            </a:r>
          </a:p>
          <a:p>
            <a:pPr fontAlgn="auto">
              <a:spcBef>
                <a:spcPts val="0"/>
              </a:spcBef>
              <a:spcAft>
                <a:spcPts val="0"/>
              </a:spcAft>
              <a:defRPr/>
            </a:pPr>
            <a:endParaRPr lang="ru-RU" sz="1400" b="1" dirty="0" smtClean="0">
              <a:solidFill>
                <a:srgbClr val="002060"/>
              </a:solidFill>
            </a:endParaRPr>
          </a:p>
          <a:p>
            <a:pPr fontAlgn="auto">
              <a:spcBef>
                <a:spcPts val="0"/>
              </a:spcBef>
              <a:spcAft>
                <a:spcPts val="0"/>
              </a:spcAft>
              <a:defRPr/>
            </a:pPr>
            <a:endParaRPr lang="ru-RU" sz="1400" b="1" dirty="0" smtClean="0">
              <a:solidFill>
                <a:srgbClr val="002060"/>
              </a:solidFill>
            </a:endParaRPr>
          </a:p>
          <a:p>
            <a:pPr fontAlgn="auto">
              <a:spcBef>
                <a:spcPts val="0"/>
              </a:spcBef>
              <a:spcAft>
                <a:spcPts val="0"/>
              </a:spcAft>
              <a:defRPr/>
            </a:pPr>
            <a:endParaRPr lang="ru-RU" sz="1200" b="1" dirty="0"/>
          </a:p>
          <a:p>
            <a:pPr fontAlgn="auto">
              <a:spcBef>
                <a:spcPts val="0"/>
              </a:spcBef>
              <a:spcAft>
                <a:spcPts val="0"/>
              </a:spcAft>
              <a:defRPr/>
            </a:pPr>
            <a:endParaRPr lang="ru-RU" sz="1200" b="1" dirty="0" smtClean="0"/>
          </a:p>
          <a:p>
            <a:pPr fontAlgn="auto">
              <a:spcBef>
                <a:spcPts val="0"/>
              </a:spcBef>
              <a:spcAft>
                <a:spcPts val="0"/>
              </a:spcAft>
              <a:defRPr/>
            </a:pPr>
            <a:endParaRPr lang="ru-RU" sz="1200" b="1" dirty="0" smtClean="0"/>
          </a:p>
          <a:p>
            <a:pPr fontAlgn="auto">
              <a:spcBef>
                <a:spcPts val="0"/>
              </a:spcBef>
              <a:spcAft>
                <a:spcPts val="0"/>
              </a:spcAft>
              <a:defRPr/>
            </a:pPr>
            <a:endParaRPr lang="ru-RU" sz="1200" b="1" dirty="0"/>
          </a:p>
          <a:p>
            <a:pPr fontAlgn="auto">
              <a:spcBef>
                <a:spcPts val="0"/>
              </a:spcBef>
              <a:spcAft>
                <a:spcPts val="0"/>
              </a:spcAft>
              <a:defRPr/>
            </a:pPr>
            <a:endParaRPr lang="ru-RU" sz="1200" b="1" dirty="0" smtClean="0"/>
          </a:p>
          <a:p>
            <a:pPr fontAlgn="auto">
              <a:spcBef>
                <a:spcPts val="0"/>
              </a:spcBef>
              <a:spcAft>
                <a:spcPts val="0"/>
              </a:spcAft>
              <a:defRPr/>
            </a:pPr>
            <a:r>
              <a:rPr lang="ru-RU" b="1" dirty="0" smtClean="0">
                <a:solidFill>
                  <a:srgbClr val="0F13B1"/>
                </a:solidFill>
              </a:rPr>
              <a:t> </a:t>
            </a:r>
            <a:endParaRPr lang="ru-RU" dirty="0"/>
          </a:p>
        </p:txBody>
      </p:sp>
      <p:graphicFrame>
        <p:nvGraphicFramePr>
          <p:cNvPr id="6" name="Таблица 5"/>
          <p:cNvGraphicFramePr>
            <a:graphicFrameLocks noGrp="1"/>
          </p:cNvGraphicFramePr>
          <p:nvPr/>
        </p:nvGraphicFramePr>
        <p:xfrm>
          <a:off x="1187624" y="1707654"/>
          <a:ext cx="6336704" cy="640080"/>
        </p:xfrm>
        <a:graphic>
          <a:graphicData uri="http://schemas.openxmlformats.org/drawingml/2006/table">
            <a:tbl>
              <a:tblPr firstRow="1" bandRow="1">
                <a:tableStyleId>{2D5ABB26-0587-4C30-8999-92F81FD0307C}</a:tableStyleId>
              </a:tblPr>
              <a:tblGrid>
                <a:gridCol w="6336704">
                  <a:extLst>
                    <a:ext uri="{9D8B030D-6E8A-4147-A177-3AD203B41FA5}"/>
                  </a:extLst>
                </a:gridCol>
              </a:tblGrid>
              <a:tr h="365760">
                <a:tc>
                  <a:txBody>
                    <a:bodyPr/>
                    <a:lstStyle/>
                    <a:p>
                      <a:pPr algn="ctr"/>
                      <a:r>
                        <a:rPr lang="ru-RU" b="1" dirty="0" smtClean="0">
                          <a:solidFill>
                            <a:srgbClr val="002060"/>
                          </a:solidFill>
                          <a:latin typeface="Arial" pitchFamily="34" charset="0"/>
                          <a:cs typeface="Arial" pitchFamily="34" charset="0"/>
                        </a:rPr>
                        <a:t>СПАСИБО ЗА</a:t>
                      </a:r>
                      <a:r>
                        <a:rPr lang="ru-RU" b="1" baseline="0" dirty="0" smtClean="0">
                          <a:solidFill>
                            <a:srgbClr val="002060"/>
                          </a:solidFill>
                          <a:latin typeface="Arial" pitchFamily="34" charset="0"/>
                          <a:cs typeface="Arial" pitchFamily="34" charset="0"/>
                        </a:rPr>
                        <a:t> ВНИМАНИЕ !</a:t>
                      </a:r>
                      <a:endParaRPr lang="ru-RU" sz="1800" b="1" dirty="0">
                        <a:solidFill>
                          <a:srgbClr val="002060"/>
                        </a:solidFill>
                        <a:latin typeface="Arial" pitchFamily="34" charset="0"/>
                        <a:cs typeface="Arial" pitchFamily="34" charset="0"/>
                      </a:endParaRPr>
                    </a:p>
                  </a:txBody>
                  <a:tcPr>
                    <a:lnB w="12700" cap="flat" cmpd="sng" algn="ctr">
                      <a:solidFill>
                        <a:schemeClr val="tx2"/>
                      </a:solidFill>
                      <a:prstDash val="solid"/>
                      <a:round/>
                      <a:headEnd type="none" w="med" len="med"/>
                      <a:tailEnd type="none" w="med" len="med"/>
                    </a:lnB>
                  </a:tcPr>
                </a:tc>
                <a:extLst>
                  <a:ext uri="{0D108BD9-81ED-4DB2-BD59-A6C34878D82A}"/>
                </a:extLst>
              </a:tr>
              <a:tr h="274320">
                <a:tc>
                  <a:txBody>
                    <a:bodyPr/>
                    <a:lstStyle/>
                    <a:p>
                      <a:pPr algn="l"/>
                      <a:endParaRPr lang="ru-RU" sz="1200" dirty="0">
                        <a:solidFill>
                          <a:schemeClr val="tx2"/>
                        </a:solidFill>
                        <a:latin typeface="Core Sans D 67 Cn Heavy" pitchFamily="34" charset="-52"/>
                      </a:endParaRPr>
                    </a:p>
                  </a:txBody>
                  <a:tcP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323850" y="179389"/>
            <a:ext cx="8362950" cy="376237"/>
          </a:xfrm>
        </p:spPr>
        <p:txBody>
          <a:bodyPr/>
          <a:lstStyle/>
          <a:p>
            <a:pPr algn="r" eaLnBrk="1" hangingPunct="1"/>
            <a:r>
              <a:rPr lang="ru-RU" sz="2000" dirty="0" smtClean="0">
                <a:solidFill>
                  <a:schemeClr val="tx2"/>
                </a:solidFill>
                <a:latin typeface="Core Sans D 67 Cn Heavy"/>
                <a:cs typeface="Arial" pitchFamily="34" charset="0"/>
              </a:rPr>
              <a:t>                                                                                  </a:t>
            </a:r>
          </a:p>
        </p:txBody>
      </p:sp>
      <p:sp>
        <p:nvSpPr>
          <p:cNvPr id="6" name="Нижний колонтитул 5"/>
          <p:cNvSpPr>
            <a:spLocks noGrp="1"/>
          </p:cNvSpPr>
          <p:nvPr>
            <p:ph type="ftr" sz="quarter" idx="11"/>
          </p:nvPr>
        </p:nvSpPr>
        <p:spPr>
          <a:xfrm>
            <a:off x="647700" y="4659982"/>
            <a:ext cx="8496300" cy="338485"/>
          </a:xfrm>
        </p:spPr>
        <p:txBody>
          <a:bodyPr/>
          <a:lstStyle/>
          <a:p>
            <a:pPr algn="l">
              <a:defRPr/>
            </a:pPr>
            <a:r>
              <a:rPr lang="ru-RU" b="1" dirty="0">
                <a:solidFill>
                  <a:schemeClr val="tx2">
                    <a:lumMod val="75000"/>
                  </a:schemeClr>
                </a:solidFill>
                <a:latin typeface="Core Sans D 67 Cn Heavy" pitchFamily="34" charset="-52"/>
                <a:cs typeface="Arial" pitchFamily="34" charset="0"/>
              </a:rPr>
              <a:t>УЛЬЯНОВСКИЙ ГОСУДАРСТВЕННЫЙ УНИВЕРСИТЕТ                                                               		</a:t>
            </a:r>
            <a:r>
              <a:rPr lang="en-US" b="1" dirty="0" smtClean="0">
                <a:solidFill>
                  <a:schemeClr val="tx2">
                    <a:lumMod val="75000"/>
                  </a:schemeClr>
                </a:solidFill>
                <a:latin typeface="Core Sans D 67 Cn Heavy" pitchFamily="34" charset="-52"/>
                <a:cs typeface="Arial" pitchFamily="34" charset="0"/>
              </a:rPr>
              <a:t>        </a:t>
            </a:r>
          </a:p>
          <a:p>
            <a:pPr algn="l">
              <a:defRPr/>
            </a:pPr>
            <a:r>
              <a:rPr lang="en-US" b="1" dirty="0" smtClean="0">
                <a:solidFill>
                  <a:schemeClr val="tx2">
                    <a:lumMod val="75000"/>
                  </a:schemeClr>
                </a:solidFill>
                <a:latin typeface="Core Sans D 67 Cn Heavy" pitchFamily="34" charset="-52"/>
                <a:cs typeface="Arial" pitchFamily="34" charset="0"/>
              </a:rPr>
              <a:t>                                                                                                                                                                                </a:t>
            </a:r>
            <a:fld id="{3F211E3C-5522-4658-95B2-856041A60D47}" type="slidenum">
              <a:rPr lang="ru-RU" b="1" smtClean="0">
                <a:solidFill>
                  <a:schemeClr val="tx2"/>
                </a:solidFill>
                <a:latin typeface="Core Sans D 67 Cn Heavy" pitchFamily="34" charset="-52"/>
              </a:rPr>
              <a:pPr algn="l">
                <a:defRPr/>
              </a:pPr>
              <a:t>3</a:t>
            </a:fld>
            <a:endParaRPr lang="ru-RU" b="1" dirty="0">
              <a:solidFill>
                <a:schemeClr val="tx2"/>
              </a:solidFill>
              <a:latin typeface="Core Sans D 67 Cn Heavy" pitchFamily="34" charset="-52"/>
              <a:cs typeface="Arial" pitchFamily="34" charset="0"/>
            </a:endParaRPr>
          </a:p>
        </p:txBody>
      </p:sp>
      <p:pic>
        <p:nvPicPr>
          <p:cNvPr id="3080" name="Рисунок 28" descr="ulsu1.png"/>
          <p:cNvPicPr>
            <a:picLocks noChangeAspect="1"/>
          </p:cNvPicPr>
          <p:nvPr/>
        </p:nvPicPr>
        <p:blipFill>
          <a:blip r:embed="rId3" cstate="print"/>
          <a:srcRect/>
          <a:stretch>
            <a:fillRect/>
          </a:stretch>
        </p:blipFill>
        <p:spPr bwMode="auto">
          <a:xfrm>
            <a:off x="107504" y="4608069"/>
            <a:ext cx="465584" cy="465582"/>
          </a:xfrm>
          <a:prstGeom prst="rect">
            <a:avLst/>
          </a:prstGeom>
          <a:noFill/>
          <a:ln w="9525">
            <a:noFill/>
            <a:miter lim="800000"/>
            <a:headEnd/>
            <a:tailEnd/>
          </a:ln>
        </p:spPr>
      </p:pic>
      <p:sp>
        <p:nvSpPr>
          <p:cNvPr id="9" name="Прямоугольник 8"/>
          <p:cNvSpPr/>
          <p:nvPr/>
        </p:nvSpPr>
        <p:spPr>
          <a:xfrm>
            <a:off x="953344" y="1923678"/>
            <a:ext cx="8190656" cy="2446824"/>
          </a:xfrm>
          <a:prstGeom prst="rect">
            <a:avLst/>
          </a:prstGeom>
        </p:spPr>
        <p:txBody>
          <a:bodyPr wrap="square">
            <a:spAutoFit/>
          </a:bodyPr>
          <a:lstStyle/>
          <a:p>
            <a:r>
              <a:rPr lang="ru-RU" sz="1700" b="1" dirty="0" smtClean="0"/>
              <a:t>Порядок действий:</a:t>
            </a:r>
          </a:p>
          <a:p>
            <a:r>
              <a:rPr lang="ru-RU" sz="1700" b="1" dirty="0" smtClean="0"/>
              <a:t>Этап 1</a:t>
            </a:r>
            <a:r>
              <a:rPr lang="ru-RU" sz="1700" dirty="0" smtClean="0"/>
              <a:t>: Определение субъектов, ответственных за организацию работы по недопущению конфликта интересов,</a:t>
            </a:r>
          </a:p>
          <a:p>
            <a:r>
              <a:rPr lang="ru-RU" sz="1700" b="1" dirty="0" smtClean="0"/>
              <a:t>Этап 2: </a:t>
            </a:r>
            <a:r>
              <a:rPr lang="ru-RU" sz="1700" dirty="0" smtClean="0"/>
              <a:t>Выявление направлений проверки и определение круга подлежащих ей лиц,</a:t>
            </a:r>
            <a:r>
              <a:rPr lang="ru-RU" sz="1700" b="1" dirty="0" smtClean="0"/>
              <a:t> </a:t>
            </a:r>
          </a:p>
          <a:p>
            <a:r>
              <a:rPr lang="ru-RU" sz="1700" b="1" dirty="0" smtClean="0"/>
              <a:t>Этап 3: </a:t>
            </a:r>
            <a:r>
              <a:rPr lang="ru-RU" sz="1700" dirty="0" smtClean="0"/>
              <a:t>Сбор информации и формирование профилей работников, участвующих в закупке,</a:t>
            </a:r>
          </a:p>
          <a:p>
            <a:r>
              <a:rPr lang="ru-RU" sz="1700" b="1" dirty="0" smtClean="0"/>
              <a:t>Этап 4: </a:t>
            </a:r>
            <a:r>
              <a:rPr lang="ru-RU" sz="1700" dirty="0" smtClean="0"/>
              <a:t>Перекрестный анализ,</a:t>
            </a:r>
          </a:p>
          <a:p>
            <a:r>
              <a:rPr lang="ru-RU" sz="1700" b="1" dirty="0" smtClean="0"/>
              <a:t>Этап 5: </a:t>
            </a:r>
            <a:r>
              <a:rPr lang="ru-RU" sz="1700" dirty="0" smtClean="0"/>
              <a:t>Профилактика коррупционных рисков.</a:t>
            </a:r>
            <a:endParaRPr lang="ru-RU" sz="1700" b="1" dirty="0"/>
          </a:p>
        </p:txBody>
      </p:sp>
      <p:sp>
        <p:nvSpPr>
          <p:cNvPr id="8" name="Rectangle 1"/>
          <p:cNvSpPr>
            <a:spLocks noChangeArrowheads="1"/>
          </p:cNvSpPr>
          <p:nvPr/>
        </p:nvSpPr>
        <p:spPr bwMode="auto">
          <a:xfrm>
            <a:off x="0" y="483518"/>
            <a:ext cx="9036496" cy="14157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1700" b="0" i="0" u="none" strike="noStrike" cap="none" normalizeH="0" baseline="0" dirty="0" smtClean="0">
                <a:ln>
                  <a:noFill/>
                </a:ln>
                <a:solidFill>
                  <a:srgbClr val="000000"/>
                </a:solidFill>
                <a:effectLst/>
                <a:ea typeface="Calibri" pitchFamily="34" charset="0"/>
              </a:rPr>
              <a:t>21 мая 2020 г. Минтруд России опубликовал </a:t>
            </a:r>
            <a:r>
              <a:rPr kumimoji="0" lang="ru-RU" sz="1700" b="0" i="0" u="none" strike="noStrike" cap="none" normalizeH="0" baseline="0" dirty="0" smtClean="0">
                <a:ln>
                  <a:noFill/>
                </a:ln>
                <a:solidFill>
                  <a:schemeClr val="tx1"/>
                </a:solidFill>
                <a:effectLst/>
                <a:ea typeface="Calibri" pitchFamily="34" charset="0"/>
                <a:hlinkClick r:id="rId4"/>
              </a:rPr>
              <a:t>Методические рекомендации, включающие в себя проведение профилактических мероприятий для выявления личной заинтересованности служащих (работников) при осуществлении закупок</a:t>
            </a:r>
            <a:r>
              <a:rPr kumimoji="0" lang="ru-RU" sz="1700" b="0" i="0" u="none" strike="noStrike" cap="none" normalizeH="0" baseline="0" dirty="0" smtClean="0">
                <a:ln>
                  <a:noFill/>
                </a:ln>
                <a:solidFill>
                  <a:srgbClr val="000000"/>
                </a:solidFill>
                <a:effectLst/>
                <a:ea typeface="Calibri" pitchFamily="34" charset="0"/>
              </a:rPr>
              <a:t>, которая приводит или может привести к конфликту интересов. </a:t>
            </a:r>
          </a:p>
          <a:p>
            <a:pPr marL="0" marR="0" lvl="0" indent="450850" algn="just" defTabSz="914400" rtl="0" eaLnBrk="1" fontAlgn="base" latinLnBrk="0" hangingPunct="1">
              <a:lnSpc>
                <a:spcPct val="100000"/>
              </a:lnSpc>
              <a:spcBef>
                <a:spcPct val="0"/>
              </a:spcBef>
              <a:spcAft>
                <a:spcPct val="0"/>
              </a:spcAft>
              <a:buClrTx/>
              <a:buSzTx/>
              <a:buFontTx/>
              <a:buNone/>
              <a:tabLst/>
            </a:pPr>
            <a:r>
              <a:rPr lang="ru-RU" sz="1700" b="1" dirty="0" smtClean="0">
                <a:solidFill>
                  <a:srgbClr val="000000"/>
                </a:solidFill>
              </a:rPr>
              <a:t>Могут использоваться при работе по 44-ФЗ и 223-ФЗ</a:t>
            </a:r>
            <a:r>
              <a:rPr lang="ru-RU" b="1" dirty="0" smtClean="0">
                <a:solidFill>
                  <a:srgbClr val="000000"/>
                </a:solidFill>
              </a:rPr>
              <a:t>.</a:t>
            </a:r>
            <a:endParaRPr kumimoji="0" lang="ru-RU" b="1" i="0" u="none" strike="noStrike" cap="none" normalizeH="0" baseline="0" dirty="0" smtClean="0">
              <a:ln>
                <a:noFill/>
              </a:ln>
              <a:solidFill>
                <a:schemeClr val="tx1"/>
              </a:solidFill>
              <a:effectLst/>
            </a:endParaRPr>
          </a:p>
        </p:txBody>
      </p:sp>
      <p:graphicFrame>
        <p:nvGraphicFramePr>
          <p:cNvPr id="10" name="Таблица 9"/>
          <p:cNvGraphicFramePr>
            <a:graphicFrameLocks noGrp="1"/>
          </p:cNvGraphicFramePr>
          <p:nvPr/>
        </p:nvGraphicFramePr>
        <p:xfrm>
          <a:off x="0" y="0"/>
          <a:ext cx="8896088" cy="670560"/>
        </p:xfrm>
        <a:graphic>
          <a:graphicData uri="http://schemas.openxmlformats.org/drawingml/2006/table">
            <a:tbl>
              <a:tblPr firstRow="1" bandRow="1">
                <a:tableStyleId>{2D5ABB26-0587-4C30-8999-92F81FD0307C}</a:tableStyleId>
              </a:tblPr>
              <a:tblGrid>
                <a:gridCol w="8896088">
                  <a:extLst>
                    <a:ext uri="{9D8B030D-6E8A-4147-A177-3AD203B41FA5}"/>
                  </a:extLst>
                </a:gridCol>
              </a:tblGrid>
              <a:tr h="365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1" i="0" u="sng" strike="noStrike" kern="1200" cap="none" spc="0" normalizeH="0" baseline="0" noProof="0" dirty="0" smtClean="0">
                          <a:ln>
                            <a:noFill/>
                          </a:ln>
                          <a:solidFill>
                            <a:srgbClr val="0000FF"/>
                          </a:solidFill>
                          <a:effectLst/>
                          <a:uLnTx/>
                          <a:uFillTx/>
                          <a:latin typeface="Arial" pitchFamily="34" charset="0"/>
                          <a:ea typeface="+mn-ea"/>
                          <a:cs typeface="Arial" pitchFamily="34" charset="0"/>
                        </a:rPr>
                        <a:t>Методические рекомендации - 1</a:t>
                      </a:r>
                      <a:endParaRPr kumimoji="0" lang="ru-RU" sz="2000" b="1" i="0" u="sng" strike="noStrike" kern="1200" cap="none" spc="-5" normalizeH="0" baseline="0" noProof="0" dirty="0" smtClean="0">
                        <a:ln>
                          <a:noFill/>
                        </a:ln>
                        <a:solidFill>
                          <a:srgbClr val="0000FF"/>
                        </a:solidFill>
                        <a:effectLst/>
                        <a:uLnTx/>
                        <a:uFillTx/>
                        <a:latin typeface="Arial" pitchFamily="34" charset="0"/>
                        <a:ea typeface="+mn-ea"/>
                        <a:cs typeface="Arial" pitchFamily="34" charset="0"/>
                      </a:endParaRPr>
                    </a:p>
                  </a:txBody>
                  <a:tcPr>
                    <a:lnB w="12700" cap="flat" cmpd="sng" algn="ctr">
                      <a:solidFill>
                        <a:schemeClr val="tx2"/>
                      </a:solidFill>
                      <a:prstDash val="solid"/>
                      <a:round/>
                      <a:headEnd type="none" w="med" len="med"/>
                      <a:tailEnd type="none" w="med" len="med"/>
                    </a:lnB>
                  </a:tcPr>
                </a:tc>
                <a:extLst>
                  <a:ext uri="{0D108BD9-81ED-4DB2-BD59-A6C34878D82A}"/>
                </a:extLst>
              </a:tr>
              <a:tr h="274320">
                <a:tc>
                  <a:txBody>
                    <a:bodyPr/>
                    <a:lstStyle/>
                    <a:p>
                      <a:pPr algn="l"/>
                      <a:endParaRPr lang="ru-RU" sz="1200" dirty="0">
                        <a:solidFill>
                          <a:schemeClr val="tx2"/>
                        </a:solidFill>
                        <a:latin typeface="Core Sans D 67 Cn Heavy" pitchFamily="34" charset="-52"/>
                      </a:endParaRPr>
                    </a:p>
                  </a:txBody>
                  <a:tcP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323850" y="179389"/>
            <a:ext cx="8362950" cy="376237"/>
          </a:xfrm>
        </p:spPr>
        <p:txBody>
          <a:bodyPr/>
          <a:lstStyle/>
          <a:p>
            <a:pPr algn="r" eaLnBrk="1" hangingPunct="1"/>
            <a:r>
              <a:rPr lang="ru-RU" sz="2000" dirty="0" smtClean="0">
                <a:solidFill>
                  <a:schemeClr val="tx2"/>
                </a:solidFill>
                <a:latin typeface="Core Sans D 67 Cn Heavy"/>
                <a:cs typeface="Arial" pitchFamily="34" charset="0"/>
              </a:rPr>
              <a:t>                                                                                  </a:t>
            </a:r>
          </a:p>
        </p:txBody>
      </p:sp>
      <p:sp>
        <p:nvSpPr>
          <p:cNvPr id="6" name="Нижний колонтитул 5"/>
          <p:cNvSpPr>
            <a:spLocks noGrp="1"/>
          </p:cNvSpPr>
          <p:nvPr>
            <p:ph type="ftr" sz="quarter" idx="11"/>
          </p:nvPr>
        </p:nvSpPr>
        <p:spPr>
          <a:xfrm>
            <a:off x="647700" y="4659982"/>
            <a:ext cx="8496300" cy="338485"/>
          </a:xfrm>
        </p:spPr>
        <p:txBody>
          <a:bodyPr/>
          <a:lstStyle/>
          <a:p>
            <a:pPr algn="l">
              <a:defRPr/>
            </a:pPr>
            <a:r>
              <a:rPr lang="ru-RU" b="1" dirty="0">
                <a:solidFill>
                  <a:schemeClr val="tx2">
                    <a:lumMod val="75000"/>
                  </a:schemeClr>
                </a:solidFill>
                <a:latin typeface="Core Sans D 67 Cn Heavy" pitchFamily="34" charset="-52"/>
                <a:cs typeface="Arial" pitchFamily="34" charset="0"/>
              </a:rPr>
              <a:t>УЛЬЯНОВСКИЙ ГОСУДАРСТВЕННЫЙ УНИВЕРСИТЕТ                                                               		</a:t>
            </a:r>
            <a:r>
              <a:rPr lang="en-US" b="1" dirty="0" smtClean="0">
                <a:solidFill>
                  <a:schemeClr val="tx2">
                    <a:lumMod val="75000"/>
                  </a:schemeClr>
                </a:solidFill>
                <a:latin typeface="Core Sans D 67 Cn Heavy" pitchFamily="34" charset="-52"/>
                <a:cs typeface="Arial" pitchFamily="34" charset="0"/>
              </a:rPr>
              <a:t>        </a:t>
            </a:r>
          </a:p>
          <a:p>
            <a:pPr algn="l">
              <a:defRPr/>
            </a:pPr>
            <a:r>
              <a:rPr lang="en-US" b="1" dirty="0" smtClean="0">
                <a:solidFill>
                  <a:schemeClr val="tx2">
                    <a:lumMod val="75000"/>
                  </a:schemeClr>
                </a:solidFill>
                <a:latin typeface="Core Sans D 67 Cn Heavy" pitchFamily="34" charset="-52"/>
                <a:cs typeface="Arial" pitchFamily="34" charset="0"/>
              </a:rPr>
              <a:t>                                                                                                                                                                                </a:t>
            </a:r>
            <a:fld id="{3F211E3C-5522-4658-95B2-856041A60D47}" type="slidenum">
              <a:rPr lang="ru-RU" b="1" smtClean="0">
                <a:solidFill>
                  <a:schemeClr val="tx2"/>
                </a:solidFill>
                <a:latin typeface="Core Sans D 67 Cn Heavy" pitchFamily="34" charset="-52"/>
              </a:rPr>
              <a:pPr algn="l">
                <a:defRPr/>
              </a:pPr>
              <a:t>4</a:t>
            </a:fld>
            <a:endParaRPr lang="ru-RU" b="1" dirty="0">
              <a:solidFill>
                <a:schemeClr val="tx2"/>
              </a:solidFill>
              <a:latin typeface="Core Sans D 67 Cn Heavy" pitchFamily="34" charset="-52"/>
              <a:cs typeface="Arial" pitchFamily="34" charset="0"/>
            </a:endParaRPr>
          </a:p>
        </p:txBody>
      </p:sp>
      <p:pic>
        <p:nvPicPr>
          <p:cNvPr id="3080" name="Рисунок 28" descr="ulsu1.png"/>
          <p:cNvPicPr>
            <a:picLocks noChangeAspect="1"/>
          </p:cNvPicPr>
          <p:nvPr/>
        </p:nvPicPr>
        <p:blipFill>
          <a:blip r:embed="rId3" cstate="print"/>
          <a:srcRect/>
          <a:stretch>
            <a:fillRect/>
          </a:stretch>
        </p:blipFill>
        <p:spPr bwMode="auto">
          <a:xfrm>
            <a:off x="107504" y="4608069"/>
            <a:ext cx="465584" cy="465582"/>
          </a:xfrm>
          <a:prstGeom prst="rect">
            <a:avLst/>
          </a:prstGeom>
          <a:noFill/>
          <a:ln w="9525">
            <a:noFill/>
            <a:miter lim="800000"/>
            <a:headEnd/>
            <a:tailEnd/>
          </a:ln>
        </p:spPr>
      </p:pic>
      <p:sp>
        <p:nvSpPr>
          <p:cNvPr id="8" name="Прямоугольник 7"/>
          <p:cNvSpPr/>
          <p:nvPr/>
        </p:nvSpPr>
        <p:spPr>
          <a:xfrm>
            <a:off x="179512" y="483518"/>
            <a:ext cx="8964488" cy="3823175"/>
          </a:xfrm>
          <a:prstGeom prst="rect">
            <a:avLst/>
          </a:prstGeom>
          <a:solidFill>
            <a:schemeClr val="bg1"/>
          </a:solidFill>
        </p:spPr>
        <p:txBody>
          <a:bodyPr wrap="square" lIns="67640" tIns="33820" rIns="67640" bIns="33820">
            <a:spAutoFit/>
          </a:bodyPr>
          <a:lstStyle/>
          <a:p>
            <a:pPr>
              <a:spcBef>
                <a:spcPts val="600"/>
              </a:spcBef>
              <a:buFont typeface="Wingdings" pitchFamily="2" charset="2"/>
              <a:buChar char="Ø"/>
            </a:pPr>
            <a:r>
              <a:rPr lang="ru-RU" sz="1400" dirty="0" smtClean="0"/>
              <a:t> Из числа служащих (работников) подразделения по профилактике коррупционных правонарушений рекомендуется посредством локальной специализации </a:t>
            </a:r>
            <a:r>
              <a:rPr lang="ru-RU" sz="1400" b="1" dirty="0" smtClean="0"/>
              <a:t>определить ответственного </a:t>
            </a:r>
            <a:r>
              <a:rPr lang="ru-RU" sz="1400" dirty="0" smtClean="0"/>
              <a:t>служащего (работника), на которого возложить преимущественно функции, связанные с предупреждением коррупции при осуществлении закупок. </a:t>
            </a:r>
          </a:p>
          <a:p>
            <a:pPr>
              <a:spcBef>
                <a:spcPts val="600"/>
              </a:spcBef>
              <a:buFont typeface="Wingdings" pitchFamily="2" charset="2"/>
              <a:buChar char="Ø"/>
            </a:pPr>
            <a:r>
              <a:rPr lang="ru-RU" sz="1400" dirty="0" smtClean="0"/>
              <a:t> Подразделению по профилактике коррупционных правонарушений рекомендуется </a:t>
            </a:r>
            <a:r>
              <a:rPr lang="ru-RU" sz="1400" b="1" dirty="0" smtClean="0"/>
              <a:t>составить базу типовых ситуаций</a:t>
            </a:r>
            <a:r>
              <a:rPr lang="ru-RU" sz="1400" b="1" dirty="0" smtClean="0">
                <a:solidFill>
                  <a:srgbClr val="FF0000"/>
                </a:solidFill>
              </a:rPr>
              <a:t>*</a:t>
            </a:r>
            <a:r>
              <a:rPr lang="ru-RU" sz="1400" dirty="0" smtClean="0"/>
              <a:t>, содержащих факты наличия личной заинтересованности (возможного наличия личной заинтересованности).</a:t>
            </a:r>
          </a:p>
          <a:p>
            <a:pPr>
              <a:spcBef>
                <a:spcPts val="600"/>
              </a:spcBef>
              <a:buFont typeface="Wingdings" pitchFamily="2" charset="2"/>
              <a:buChar char="Ø"/>
            </a:pPr>
            <a:r>
              <a:rPr lang="ru-RU" sz="1400" dirty="0" smtClean="0"/>
              <a:t> Для целей организации аналитической работы необходимо определить критерии выбора закупок, в отношении которых подразделение по профилактике коррупционных правонарушений уделяет </a:t>
            </a:r>
            <a:r>
              <a:rPr lang="ru-RU" sz="1400" b="1" dirty="0" smtClean="0"/>
              <a:t>повышенное внимание.</a:t>
            </a:r>
          </a:p>
          <a:p>
            <a:pPr>
              <a:spcBef>
                <a:spcPts val="600"/>
              </a:spcBef>
              <a:buFont typeface="Wingdings" pitchFamily="2" charset="2"/>
              <a:buChar char="Ø"/>
            </a:pPr>
            <a:r>
              <a:rPr lang="ru-RU" sz="1400" dirty="0" smtClean="0"/>
              <a:t> В целях выявления личной заинтересованности служащих (работников), которая приводит или может привести к конфликту интересов, подразделению по профилактике коррупционных правонарушений </a:t>
            </a:r>
            <a:r>
              <a:rPr lang="ru-RU" sz="1400" b="1" dirty="0" smtClean="0"/>
              <a:t>необходимо обобщить имеющуюся информацию о служащем (</a:t>
            </a:r>
            <a:r>
              <a:rPr lang="ru-RU" sz="1400" dirty="0" smtClean="0"/>
              <a:t>работнике), его близких родственниках (если применимо), составить аналитический профиль.</a:t>
            </a:r>
          </a:p>
          <a:p>
            <a:pPr>
              <a:spcBef>
                <a:spcPts val="600"/>
              </a:spcBef>
              <a:buFont typeface="Wingdings" pitchFamily="2" charset="2"/>
              <a:buChar char="Ø"/>
            </a:pPr>
            <a:r>
              <a:rPr lang="ru-RU" sz="1400" dirty="0" smtClean="0"/>
              <a:t> Аналогичный </a:t>
            </a:r>
            <a:r>
              <a:rPr lang="ru-RU" sz="1400" b="1" dirty="0" smtClean="0"/>
              <a:t>профиль может быть сформирован в отношении участников закупок</a:t>
            </a:r>
            <a:r>
              <a:rPr lang="ru-RU" sz="1400" dirty="0" smtClean="0"/>
              <a:t>, в том числе определенным по результатам закупок поставщикам (подрядчикам, исполнителям).  </a:t>
            </a:r>
            <a:endParaRPr lang="ru-RU" sz="1400" b="1" dirty="0" smtClean="0"/>
          </a:p>
        </p:txBody>
      </p:sp>
      <p:graphicFrame>
        <p:nvGraphicFramePr>
          <p:cNvPr id="10" name="Таблица 9"/>
          <p:cNvGraphicFramePr>
            <a:graphicFrameLocks noGrp="1"/>
          </p:cNvGraphicFramePr>
          <p:nvPr/>
        </p:nvGraphicFramePr>
        <p:xfrm>
          <a:off x="0" y="0"/>
          <a:ext cx="8896088" cy="670560"/>
        </p:xfrm>
        <a:graphic>
          <a:graphicData uri="http://schemas.openxmlformats.org/drawingml/2006/table">
            <a:tbl>
              <a:tblPr firstRow="1" bandRow="1">
                <a:tableStyleId>{2D5ABB26-0587-4C30-8999-92F81FD0307C}</a:tableStyleId>
              </a:tblPr>
              <a:tblGrid>
                <a:gridCol w="8896088">
                  <a:extLst>
                    <a:ext uri="{9D8B030D-6E8A-4147-A177-3AD203B41FA5}"/>
                  </a:extLst>
                </a:gridCol>
              </a:tblGrid>
              <a:tr h="365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1" i="0" u="sng" strike="noStrike" kern="1200" cap="none" spc="0" normalizeH="0" baseline="0" noProof="0" dirty="0" smtClean="0">
                          <a:ln>
                            <a:noFill/>
                          </a:ln>
                          <a:solidFill>
                            <a:srgbClr val="0000FF"/>
                          </a:solidFill>
                          <a:effectLst/>
                          <a:uLnTx/>
                          <a:uFillTx/>
                          <a:latin typeface="Arial" pitchFamily="34" charset="0"/>
                          <a:ea typeface="+mn-ea"/>
                          <a:cs typeface="Arial" pitchFamily="34" charset="0"/>
                        </a:rPr>
                        <a:t>Методические рекомендации - 1</a:t>
                      </a:r>
                      <a:endParaRPr kumimoji="0" lang="ru-RU" sz="2000" b="1" i="0" u="sng" strike="noStrike" kern="1200" cap="none" spc="-5" normalizeH="0" baseline="0" noProof="0" dirty="0" smtClean="0">
                        <a:ln>
                          <a:noFill/>
                        </a:ln>
                        <a:solidFill>
                          <a:srgbClr val="0000FF"/>
                        </a:solidFill>
                        <a:effectLst/>
                        <a:uLnTx/>
                        <a:uFillTx/>
                        <a:latin typeface="Arial" pitchFamily="34" charset="0"/>
                        <a:ea typeface="+mn-ea"/>
                        <a:cs typeface="Arial" pitchFamily="34" charset="0"/>
                      </a:endParaRPr>
                    </a:p>
                  </a:txBody>
                  <a:tcPr>
                    <a:lnB w="12700" cap="flat" cmpd="sng" algn="ctr">
                      <a:solidFill>
                        <a:schemeClr val="tx2"/>
                      </a:solidFill>
                      <a:prstDash val="solid"/>
                      <a:round/>
                      <a:headEnd type="none" w="med" len="med"/>
                      <a:tailEnd type="none" w="med" len="med"/>
                    </a:lnB>
                  </a:tcPr>
                </a:tc>
                <a:extLst>
                  <a:ext uri="{0D108BD9-81ED-4DB2-BD59-A6C34878D82A}"/>
                </a:extLst>
              </a:tr>
              <a:tr h="274320">
                <a:tc>
                  <a:txBody>
                    <a:bodyPr/>
                    <a:lstStyle/>
                    <a:p>
                      <a:pPr algn="l"/>
                      <a:endParaRPr lang="ru-RU" sz="1200" dirty="0">
                        <a:solidFill>
                          <a:schemeClr val="tx2"/>
                        </a:solidFill>
                        <a:latin typeface="Core Sans D 67 Cn Heavy" pitchFamily="34" charset="-52"/>
                      </a:endParaRPr>
                    </a:p>
                  </a:txBody>
                  <a:tcP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323850" y="179389"/>
            <a:ext cx="8362950" cy="376237"/>
          </a:xfrm>
        </p:spPr>
        <p:txBody>
          <a:bodyPr/>
          <a:lstStyle/>
          <a:p>
            <a:pPr algn="r" eaLnBrk="1" hangingPunct="1"/>
            <a:r>
              <a:rPr lang="ru-RU" sz="2000" dirty="0" smtClean="0">
                <a:solidFill>
                  <a:schemeClr val="tx2"/>
                </a:solidFill>
                <a:latin typeface="Core Sans D 67 Cn Heavy"/>
                <a:cs typeface="Arial" pitchFamily="34" charset="0"/>
              </a:rPr>
              <a:t>                                                                                  </a:t>
            </a:r>
          </a:p>
        </p:txBody>
      </p:sp>
      <p:sp>
        <p:nvSpPr>
          <p:cNvPr id="6" name="Нижний колонтитул 5"/>
          <p:cNvSpPr>
            <a:spLocks noGrp="1"/>
          </p:cNvSpPr>
          <p:nvPr>
            <p:ph type="ftr" sz="quarter" idx="11"/>
          </p:nvPr>
        </p:nvSpPr>
        <p:spPr>
          <a:xfrm>
            <a:off x="647700" y="4659982"/>
            <a:ext cx="8496300" cy="338485"/>
          </a:xfrm>
        </p:spPr>
        <p:txBody>
          <a:bodyPr/>
          <a:lstStyle/>
          <a:p>
            <a:pPr algn="l">
              <a:defRPr/>
            </a:pPr>
            <a:r>
              <a:rPr lang="ru-RU" b="1" dirty="0">
                <a:solidFill>
                  <a:schemeClr val="tx2">
                    <a:lumMod val="75000"/>
                  </a:schemeClr>
                </a:solidFill>
                <a:latin typeface="Core Sans D 67 Cn Heavy" pitchFamily="34" charset="-52"/>
                <a:cs typeface="Arial" pitchFamily="34" charset="0"/>
              </a:rPr>
              <a:t>УЛЬЯНОВСКИЙ ГОСУДАРСТВЕННЫЙ УНИВЕРСИТЕТ                                                               		</a:t>
            </a:r>
            <a:r>
              <a:rPr lang="en-US" b="1" dirty="0" smtClean="0">
                <a:solidFill>
                  <a:schemeClr val="tx2">
                    <a:lumMod val="75000"/>
                  </a:schemeClr>
                </a:solidFill>
                <a:latin typeface="Core Sans D 67 Cn Heavy" pitchFamily="34" charset="-52"/>
                <a:cs typeface="Arial" pitchFamily="34" charset="0"/>
              </a:rPr>
              <a:t>        </a:t>
            </a:r>
          </a:p>
          <a:p>
            <a:pPr algn="l">
              <a:defRPr/>
            </a:pPr>
            <a:r>
              <a:rPr lang="en-US" b="1" dirty="0" smtClean="0">
                <a:solidFill>
                  <a:schemeClr val="tx2">
                    <a:lumMod val="75000"/>
                  </a:schemeClr>
                </a:solidFill>
                <a:latin typeface="Core Sans D 67 Cn Heavy" pitchFamily="34" charset="-52"/>
                <a:cs typeface="Arial" pitchFamily="34" charset="0"/>
              </a:rPr>
              <a:t>                                                                                                                                                                                </a:t>
            </a:r>
            <a:fld id="{3F211E3C-5522-4658-95B2-856041A60D47}" type="slidenum">
              <a:rPr lang="ru-RU" b="1" smtClean="0">
                <a:solidFill>
                  <a:schemeClr val="tx2"/>
                </a:solidFill>
                <a:latin typeface="Core Sans D 67 Cn Heavy" pitchFamily="34" charset="-52"/>
              </a:rPr>
              <a:pPr algn="l">
                <a:defRPr/>
              </a:pPr>
              <a:t>5</a:t>
            </a:fld>
            <a:endParaRPr lang="ru-RU" b="1" dirty="0">
              <a:solidFill>
                <a:schemeClr val="tx2"/>
              </a:solidFill>
              <a:latin typeface="Core Sans D 67 Cn Heavy" pitchFamily="34" charset="-52"/>
              <a:cs typeface="Arial" pitchFamily="34" charset="0"/>
            </a:endParaRPr>
          </a:p>
        </p:txBody>
      </p:sp>
      <p:pic>
        <p:nvPicPr>
          <p:cNvPr id="3080" name="Рисунок 28" descr="ulsu1.png"/>
          <p:cNvPicPr>
            <a:picLocks noChangeAspect="1"/>
          </p:cNvPicPr>
          <p:nvPr/>
        </p:nvPicPr>
        <p:blipFill>
          <a:blip r:embed="rId3" cstate="print"/>
          <a:srcRect/>
          <a:stretch>
            <a:fillRect/>
          </a:stretch>
        </p:blipFill>
        <p:spPr bwMode="auto">
          <a:xfrm>
            <a:off x="107504" y="4608069"/>
            <a:ext cx="465584" cy="465582"/>
          </a:xfrm>
          <a:prstGeom prst="rect">
            <a:avLst/>
          </a:prstGeom>
          <a:noFill/>
          <a:ln w="9525">
            <a:noFill/>
            <a:miter lim="800000"/>
            <a:headEnd/>
            <a:tailEnd/>
          </a:ln>
        </p:spPr>
      </p:pic>
      <p:sp>
        <p:nvSpPr>
          <p:cNvPr id="4097" name="Rectangle 1"/>
          <p:cNvSpPr>
            <a:spLocks noChangeArrowheads="1"/>
          </p:cNvSpPr>
          <p:nvPr/>
        </p:nvSpPr>
        <p:spPr bwMode="auto">
          <a:xfrm>
            <a:off x="107504" y="334566"/>
            <a:ext cx="8856984" cy="41242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ea typeface="Calibri" pitchFamily="34" charset="0"/>
              </a:rPr>
              <a:t>В </a:t>
            </a:r>
            <a:r>
              <a:rPr kumimoji="0" lang="ru-RU" sz="1400" b="0" i="0" u="none" strike="noStrike" cap="none" normalizeH="0" baseline="0" dirty="0" smtClean="0">
                <a:ln>
                  <a:noFill/>
                </a:ln>
                <a:solidFill>
                  <a:schemeClr val="tx1"/>
                </a:solidFill>
                <a:effectLst/>
                <a:ea typeface="Calibri" pitchFamily="34" charset="0"/>
                <a:hlinkClick r:id="rId4"/>
              </a:rPr>
              <a:t>Методических рекомендациях</a:t>
            </a:r>
            <a:r>
              <a:rPr kumimoji="0" lang="ru-RU" sz="1400" b="0" i="0" u="none" strike="noStrike" cap="none" normalizeH="0" baseline="0" dirty="0" smtClean="0">
                <a:ln>
                  <a:noFill/>
                </a:ln>
                <a:solidFill>
                  <a:srgbClr val="000000"/>
                </a:solidFill>
                <a:effectLst/>
                <a:ea typeface="Calibri" pitchFamily="34" charset="0"/>
              </a:rPr>
              <a:t> обозначены </a:t>
            </a:r>
            <a:r>
              <a:rPr kumimoji="0" lang="ru-RU" sz="1400" b="0" i="0" u="none" strike="noStrike" cap="none" normalizeH="0" baseline="0" dirty="0" smtClean="0">
                <a:ln>
                  <a:noFill/>
                </a:ln>
                <a:solidFill>
                  <a:srgbClr val="FF0000"/>
                </a:solidFill>
                <a:effectLst/>
                <a:ea typeface="Calibri" pitchFamily="34" charset="0"/>
              </a:rPr>
              <a:t>типовые случаи </a:t>
            </a:r>
            <a:r>
              <a:rPr kumimoji="0" lang="ru-RU" sz="1400" b="0" i="0" u="none" strike="noStrike" cap="none" normalizeH="0" baseline="0" dirty="0" smtClean="0">
                <a:ln>
                  <a:noFill/>
                </a:ln>
                <a:solidFill>
                  <a:srgbClr val="000000"/>
                </a:solidFill>
                <a:effectLst/>
                <a:ea typeface="Calibri" pitchFamily="34" charset="0"/>
              </a:rPr>
              <a:t>профилактики личной заинтересованности, применимые к целям закупок, а именно:</a:t>
            </a:r>
            <a:endParaRPr kumimoji="0" lang="ru-RU" sz="1400" b="0" i="0" u="none" strike="noStrike" cap="none" normalizeH="0" baseline="0" dirty="0" smtClean="0">
              <a:ln>
                <a:noFill/>
              </a:ln>
              <a:solidFill>
                <a:schemeClr val="tx1"/>
              </a:solidFill>
              <a:effectLst/>
            </a:endParaRPr>
          </a:p>
          <a:p>
            <a:pPr marL="324000" marR="0" lvl="0" indent="450850" algn="just" defTabSz="914400" rtl="0" eaLnBrk="0" fontAlgn="base" latinLnBrk="0" hangingPunct="0">
              <a:lnSpc>
                <a:spcPct val="100000"/>
              </a:lnSpc>
              <a:spcBef>
                <a:spcPts val="200"/>
              </a:spcBef>
              <a:spcAft>
                <a:spcPct val="0"/>
              </a:spcAft>
              <a:buClrTx/>
              <a:buSzTx/>
              <a:buFontTx/>
              <a:buChar char="•"/>
              <a:tabLst/>
            </a:pPr>
            <a:r>
              <a:rPr kumimoji="0" lang="ru-RU" sz="1400" b="0" i="0" u="none" strike="noStrike" cap="none" normalizeH="0" baseline="0" dirty="0" smtClean="0">
                <a:ln>
                  <a:noFill/>
                </a:ln>
                <a:solidFill>
                  <a:srgbClr val="000000"/>
                </a:solidFill>
                <a:effectLst/>
                <a:ea typeface="Calibri" pitchFamily="34" charset="0"/>
              </a:rPr>
              <a:t>в конкурентных процедурах по определению поставщика (подрядчика, исполнителя) участвует организация, в которой работает близкий родственник члена комиссии либо иного работника, заинтересованного в осуществлении закупки;</a:t>
            </a:r>
            <a:endParaRPr kumimoji="0" lang="ru-RU" sz="1400" b="0" i="0" u="none" strike="noStrike" cap="none" normalizeH="0" baseline="0" dirty="0" smtClean="0">
              <a:ln>
                <a:noFill/>
              </a:ln>
              <a:solidFill>
                <a:schemeClr val="tx1"/>
              </a:solidFill>
              <a:effectLst/>
            </a:endParaRPr>
          </a:p>
          <a:p>
            <a:pPr marL="324000" lvl="0" indent="450850" algn="just">
              <a:spcBef>
                <a:spcPts val="200"/>
              </a:spcBef>
              <a:buFontTx/>
              <a:buChar char="•"/>
            </a:pPr>
            <a:r>
              <a:rPr kumimoji="0" lang="ru-RU" sz="1400" b="0" i="0" u="none" strike="noStrike" cap="none" normalizeH="0" baseline="0" dirty="0" smtClean="0">
                <a:ln>
                  <a:noFill/>
                </a:ln>
                <a:solidFill>
                  <a:srgbClr val="000000"/>
                </a:solidFill>
                <a:effectLst/>
                <a:ea typeface="Calibri" pitchFamily="34" charset="0"/>
              </a:rPr>
              <a:t>в конкурентных процедурах участвует организация, в которой у члена комиссии либо у иного заинтересованного в закупке работника имеется доля участия в ее уставном капитале;</a:t>
            </a:r>
            <a:r>
              <a:rPr lang="ru-RU" sz="1400" dirty="0" smtClean="0">
                <a:solidFill>
                  <a:srgbClr val="000000"/>
                </a:solidFill>
                <a:ea typeface="Calibri" pitchFamily="34" charset="0"/>
              </a:rPr>
              <a:t> </a:t>
            </a:r>
          </a:p>
          <a:p>
            <a:pPr marL="324000" lvl="0" indent="450850" algn="just">
              <a:spcBef>
                <a:spcPts val="200"/>
              </a:spcBef>
              <a:buFontTx/>
              <a:buChar char="•"/>
            </a:pPr>
            <a:r>
              <a:rPr lang="ru-RU" sz="1400" dirty="0" smtClean="0">
                <a:solidFill>
                  <a:srgbClr val="000000"/>
                </a:solidFill>
                <a:ea typeface="Calibri" pitchFamily="34" charset="0"/>
              </a:rPr>
              <a:t>в конкурентных процедурах участвует организация, в которой ранее работал член комиссии либо иной заинтересованный работник;</a:t>
            </a:r>
            <a:endParaRPr lang="ru-RU" sz="1400" dirty="0" smtClean="0"/>
          </a:p>
          <a:p>
            <a:pPr marL="324000" lvl="0" indent="450850" algn="just" eaLnBrk="0" hangingPunct="0">
              <a:spcBef>
                <a:spcPts val="200"/>
              </a:spcBef>
              <a:buFontTx/>
              <a:buChar char="•"/>
            </a:pPr>
            <a:r>
              <a:rPr lang="ru-RU" sz="1400" dirty="0" smtClean="0">
                <a:solidFill>
                  <a:srgbClr val="000000"/>
                </a:solidFill>
                <a:ea typeface="Calibri" pitchFamily="34" charset="0"/>
              </a:rPr>
              <a:t>в закупке товаров, являющихся результатами интеллектуальной деятельности, участвуют работники, чьи родственники или иные лица, с которыми у него имеются корпоративные, имущественные или иные близкие отношения, владеют исключительными правами;</a:t>
            </a:r>
            <a:endParaRPr lang="ru-RU" sz="1400" dirty="0" smtClean="0"/>
          </a:p>
          <a:p>
            <a:pPr marL="324000" lvl="0" indent="450850" algn="just" eaLnBrk="0" hangingPunct="0">
              <a:spcBef>
                <a:spcPts val="200"/>
              </a:spcBef>
              <a:buFontTx/>
              <a:buChar char="•"/>
            </a:pPr>
            <a:r>
              <a:rPr lang="ru-RU" sz="1400" dirty="0" smtClean="0">
                <a:solidFill>
                  <a:srgbClr val="000000"/>
                </a:solidFill>
                <a:ea typeface="Calibri" pitchFamily="34" charset="0"/>
              </a:rPr>
              <a:t>в конкурентных процедурах участвует организация, ценные бумаги которой имеются в собственности у члена комиссии либо у иного заинтересованного работника, в том числе иных лиц, с которыми у него имеются корпоративные, имущественные или иные близкие отношения.</a:t>
            </a:r>
            <a:endParaRPr lang="ru-RU" sz="1400" dirty="0" smtClean="0"/>
          </a:p>
          <a:p>
            <a:pPr lvl="0" indent="450850" algn="just" eaLnBrk="0" hangingPunct="0">
              <a:spcBef>
                <a:spcPts val="200"/>
              </a:spcBef>
            </a:pPr>
            <a:r>
              <a:rPr lang="ru-RU" sz="1400" dirty="0" smtClean="0">
                <a:solidFill>
                  <a:srgbClr val="000000"/>
                </a:solidFill>
                <a:ea typeface="Calibri" pitchFamily="34" charset="0"/>
              </a:rPr>
              <a:t>Кроме этого, заказчикам рекомендуется самостоятельно дополнить эту базу типовых ситуаций, содержащих факты наличия личной заинтересованности (например, можно воспользоваться </a:t>
            </a:r>
            <a:r>
              <a:rPr lang="ru-RU" sz="1400" dirty="0" smtClean="0">
                <a:ea typeface="Calibri" pitchFamily="34" charset="0"/>
                <a:hlinkClick r:id="rId5"/>
              </a:rPr>
              <a:t>Обзором правоприменительной практики в сфере конфликта интересов Минтруда России</a:t>
            </a:r>
            <a:r>
              <a:rPr lang="ru-RU" sz="1400" dirty="0" smtClean="0">
                <a:solidFill>
                  <a:srgbClr val="000000"/>
                </a:solidFill>
                <a:ea typeface="Calibri"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 name="Таблица 7"/>
          <p:cNvGraphicFramePr>
            <a:graphicFrameLocks noGrp="1"/>
          </p:cNvGraphicFramePr>
          <p:nvPr/>
        </p:nvGraphicFramePr>
        <p:xfrm>
          <a:off x="0" y="0"/>
          <a:ext cx="8896088" cy="670560"/>
        </p:xfrm>
        <a:graphic>
          <a:graphicData uri="http://schemas.openxmlformats.org/drawingml/2006/table">
            <a:tbl>
              <a:tblPr firstRow="1" bandRow="1">
                <a:tableStyleId>{2D5ABB26-0587-4C30-8999-92F81FD0307C}</a:tableStyleId>
              </a:tblPr>
              <a:tblGrid>
                <a:gridCol w="8896088">
                  <a:extLst>
                    <a:ext uri="{9D8B030D-6E8A-4147-A177-3AD203B41FA5}"/>
                  </a:extLst>
                </a:gridCol>
              </a:tblGrid>
              <a:tr h="365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1" i="0" u="sng" strike="noStrike" kern="1200" cap="none" spc="0" normalizeH="0" baseline="0" noProof="0" dirty="0" smtClean="0">
                          <a:ln>
                            <a:noFill/>
                          </a:ln>
                          <a:solidFill>
                            <a:srgbClr val="0000FF"/>
                          </a:solidFill>
                          <a:effectLst/>
                          <a:uLnTx/>
                          <a:uFillTx/>
                          <a:latin typeface="Arial" pitchFamily="34" charset="0"/>
                          <a:ea typeface="+mn-ea"/>
                          <a:cs typeface="Arial" pitchFamily="34" charset="0"/>
                        </a:rPr>
                        <a:t>Методические рекомендации - 1</a:t>
                      </a:r>
                      <a:endParaRPr kumimoji="0" lang="ru-RU" sz="2000" b="1" i="0" u="sng" strike="noStrike" kern="1200" cap="none" spc="-5" normalizeH="0" baseline="0" noProof="0" dirty="0" smtClean="0">
                        <a:ln>
                          <a:noFill/>
                        </a:ln>
                        <a:solidFill>
                          <a:srgbClr val="0000FF"/>
                        </a:solidFill>
                        <a:effectLst/>
                        <a:uLnTx/>
                        <a:uFillTx/>
                        <a:latin typeface="Arial" pitchFamily="34" charset="0"/>
                        <a:ea typeface="+mn-ea"/>
                        <a:cs typeface="Arial" pitchFamily="34" charset="0"/>
                      </a:endParaRPr>
                    </a:p>
                  </a:txBody>
                  <a:tcPr>
                    <a:lnB w="12700" cap="flat" cmpd="sng" algn="ctr">
                      <a:solidFill>
                        <a:schemeClr val="tx2"/>
                      </a:solidFill>
                      <a:prstDash val="solid"/>
                      <a:round/>
                      <a:headEnd type="none" w="med" len="med"/>
                      <a:tailEnd type="none" w="med" len="med"/>
                    </a:lnB>
                  </a:tcPr>
                </a:tc>
                <a:extLst>
                  <a:ext uri="{0D108BD9-81ED-4DB2-BD59-A6C34878D82A}"/>
                </a:extLst>
              </a:tr>
              <a:tr h="274320">
                <a:tc>
                  <a:txBody>
                    <a:bodyPr/>
                    <a:lstStyle/>
                    <a:p>
                      <a:pPr algn="l"/>
                      <a:endParaRPr lang="ru-RU" sz="1200" dirty="0">
                        <a:solidFill>
                          <a:schemeClr val="tx2"/>
                        </a:solidFill>
                        <a:latin typeface="Core Sans D 67 Cn Heavy" pitchFamily="34" charset="-52"/>
                      </a:endParaRPr>
                    </a:p>
                  </a:txBody>
                  <a:tcP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323850" y="179389"/>
            <a:ext cx="8362950" cy="376237"/>
          </a:xfrm>
        </p:spPr>
        <p:txBody>
          <a:bodyPr/>
          <a:lstStyle/>
          <a:p>
            <a:pPr algn="r" eaLnBrk="1" hangingPunct="1"/>
            <a:r>
              <a:rPr lang="ru-RU" sz="2000" dirty="0" smtClean="0">
                <a:solidFill>
                  <a:schemeClr val="tx2"/>
                </a:solidFill>
                <a:latin typeface="Core Sans D 67 Cn Heavy"/>
                <a:cs typeface="Arial" pitchFamily="34" charset="0"/>
              </a:rPr>
              <a:t>                                                                                  </a:t>
            </a:r>
          </a:p>
        </p:txBody>
      </p:sp>
      <p:sp>
        <p:nvSpPr>
          <p:cNvPr id="6" name="Нижний колонтитул 5"/>
          <p:cNvSpPr>
            <a:spLocks noGrp="1"/>
          </p:cNvSpPr>
          <p:nvPr>
            <p:ph type="ftr" sz="quarter" idx="11"/>
          </p:nvPr>
        </p:nvSpPr>
        <p:spPr>
          <a:xfrm>
            <a:off x="647700" y="4659982"/>
            <a:ext cx="8496300" cy="338485"/>
          </a:xfrm>
        </p:spPr>
        <p:txBody>
          <a:bodyPr/>
          <a:lstStyle/>
          <a:p>
            <a:pPr algn="l">
              <a:defRPr/>
            </a:pPr>
            <a:r>
              <a:rPr lang="ru-RU" b="1" dirty="0">
                <a:solidFill>
                  <a:schemeClr val="tx2">
                    <a:lumMod val="75000"/>
                  </a:schemeClr>
                </a:solidFill>
                <a:latin typeface="Core Sans D 67 Cn Heavy" pitchFamily="34" charset="-52"/>
                <a:cs typeface="Arial" pitchFamily="34" charset="0"/>
              </a:rPr>
              <a:t>УЛЬЯНОВСКИЙ ГОСУДАРСТВЕННЫЙ УНИВЕРСИТЕТ                                                               		</a:t>
            </a:r>
            <a:r>
              <a:rPr lang="en-US" b="1" dirty="0" smtClean="0">
                <a:solidFill>
                  <a:schemeClr val="tx2">
                    <a:lumMod val="75000"/>
                  </a:schemeClr>
                </a:solidFill>
                <a:latin typeface="Core Sans D 67 Cn Heavy" pitchFamily="34" charset="-52"/>
                <a:cs typeface="Arial" pitchFamily="34" charset="0"/>
              </a:rPr>
              <a:t>        </a:t>
            </a:r>
          </a:p>
          <a:p>
            <a:pPr algn="l">
              <a:defRPr/>
            </a:pPr>
            <a:r>
              <a:rPr lang="en-US" b="1" dirty="0" smtClean="0">
                <a:solidFill>
                  <a:schemeClr val="tx2">
                    <a:lumMod val="75000"/>
                  </a:schemeClr>
                </a:solidFill>
                <a:latin typeface="Core Sans D 67 Cn Heavy" pitchFamily="34" charset="-52"/>
                <a:cs typeface="Arial" pitchFamily="34" charset="0"/>
              </a:rPr>
              <a:t>                                                                                                                                                                                </a:t>
            </a:r>
            <a:fld id="{3F211E3C-5522-4658-95B2-856041A60D47}" type="slidenum">
              <a:rPr lang="ru-RU" b="1" smtClean="0">
                <a:solidFill>
                  <a:schemeClr val="tx2"/>
                </a:solidFill>
                <a:latin typeface="Core Sans D 67 Cn Heavy" pitchFamily="34" charset="-52"/>
              </a:rPr>
              <a:pPr algn="l">
                <a:defRPr/>
              </a:pPr>
              <a:t>6</a:t>
            </a:fld>
            <a:endParaRPr lang="ru-RU" b="1" dirty="0">
              <a:solidFill>
                <a:schemeClr val="tx2"/>
              </a:solidFill>
              <a:latin typeface="Core Sans D 67 Cn Heavy" pitchFamily="34" charset="-52"/>
              <a:cs typeface="Arial" pitchFamily="34" charset="0"/>
            </a:endParaRPr>
          </a:p>
        </p:txBody>
      </p:sp>
      <p:pic>
        <p:nvPicPr>
          <p:cNvPr id="3080" name="Рисунок 28" descr="ulsu1.png"/>
          <p:cNvPicPr>
            <a:picLocks noChangeAspect="1"/>
          </p:cNvPicPr>
          <p:nvPr/>
        </p:nvPicPr>
        <p:blipFill>
          <a:blip r:embed="rId3" cstate="print"/>
          <a:srcRect/>
          <a:stretch>
            <a:fillRect/>
          </a:stretch>
        </p:blipFill>
        <p:spPr bwMode="auto">
          <a:xfrm>
            <a:off x="107504" y="4608069"/>
            <a:ext cx="465584" cy="465582"/>
          </a:xfrm>
          <a:prstGeom prst="rect">
            <a:avLst/>
          </a:prstGeom>
          <a:noFill/>
          <a:ln w="9525">
            <a:noFill/>
            <a:miter lim="800000"/>
            <a:headEnd/>
            <a:tailEnd/>
          </a:ln>
        </p:spPr>
      </p:pic>
      <p:sp>
        <p:nvSpPr>
          <p:cNvPr id="12" name="object 6"/>
          <p:cNvSpPr txBox="1"/>
          <p:nvPr/>
        </p:nvSpPr>
        <p:spPr>
          <a:xfrm>
            <a:off x="179512" y="555526"/>
            <a:ext cx="8964488" cy="750847"/>
          </a:xfrm>
          <a:prstGeom prst="rect">
            <a:avLst/>
          </a:prstGeom>
        </p:spPr>
        <p:txBody>
          <a:bodyPr vert="horz" wrap="square" lIns="0" tIns="12065" rIns="0" bIns="0" rtlCol="0">
            <a:spAutoFit/>
          </a:bodyPr>
          <a:lstStyle/>
          <a:p>
            <a:pPr marL="12700" marR="5080" indent="457200">
              <a:lnSpc>
                <a:spcPct val="100000"/>
              </a:lnSpc>
              <a:spcBef>
                <a:spcPts val="95"/>
              </a:spcBef>
            </a:pPr>
            <a:r>
              <a:rPr sz="1600" spc="-10" dirty="0"/>
              <a:t>Деятельность</a:t>
            </a:r>
            <a:r>
              <a:rPr sz="1600" spc="60" dirty="0"/>
              <a:t> </a:t>
            </a:r>
            <a:r>
              <a:rPr sz="1600" spc="-5" dirty="0"/>
              <a:t>подразделений</a:t>
            </a:r>
            <a:r>
              <a:rPr sz="1600" spc="40" dirty="0"/>
              <a:t> </a:t>
            </a:r>
            <a:r>
              <a:rPr sz="1600" spc="-5" dirty="0"/>
              <a:t>по</a:t>
            </a:r>
            <a:r>
              <a:rPr sz="1600" spc="30" dirty="0"/>
              <a:t> </a:t>
            </a:r>
            <a:r>
              <a:rPr sz="1600" spc="-5" dirty="0"/>
              <a:t>профилактике</a:t>
            </a:r>
            <a:r>
              <a:rPr sz="1600" spc="45" dirty="0"/>
              <a:t> </a:t>
            </a:r>
            <a:r>
              <a:rPr sz="1600" spc="-10" dirty="0"/>
              <a:t>коррупционных</a:t>
            </a:r>
            <a:r>
              <a:rPr sz="1600" spc="75" dirty="0"/>
              <a:t> </a:t>
            </a:r>
            <a:r>
              <a:rPr sz="1600" spc="-10" dirty="0"/>
              <a:t>правонарушений</a:t>
            </a:r>
            <a:r>
              <a:rPr sz="1600" spc="65" dirty="0"/>
              <a:t> </a:t>
            </a:r>
            <a:r>
              <a:rPr sz="1600" spc="-5" dirty="0"/>
              <a:t>в</a:t>
            </a:r>
            <a:r>
              <a:rPr sz="1600" spc="30" dirty="0"/>
              <a:t> </a:t>
            </a:r>
            <a:r>
              <a:rPr sz="1600" spc="-10" dirty="0"/>
              <a:t>зависимости</a:t>
            </a:r>
            <a:r>
              <a:rPr sz="1600" spc="50" dirty="0"/>
              <a:t> </a:t>
            </a:r>
            <a:r>
              <a:rPr sz="1600" spc="-5" dirty="0"/>
              <a:t>от</a:t>
            </a:r>
            <a:r>
              <a:rPr sz="1600" spc="15" dirty="0"/>
              <a:t> </a:t>
            </a:r>
            <a:r>
              <a:rPr sz="1600" spc="-10" dirty="0"/>
              <a:t>условий </a:t>
            </a:r>
            <a:r>
              <a:rPr sz="1600" spc="-465" dirty="0"/>
              <a:t> </a:t>
            </a:r>
            <a:r>
              <a:rPr sz="1600" spc="-10" dirty="0"/>
              <a:t>осуществления</a:t>
            </a:r>
            <a:r>
              <a:rPr sz="1600" spc="45" dirty="0"/>
              <a:t> </a:t>
            </a:r>
            <a:r>
              <a:rPr sz="1600" spc="-5" dirty="0"/>
              <a:t>возложенных</a:t>
            </a:r>
            <a:r>
              <a:rPr sz="1600" spc="65" dirty="0"/>
              <a:t> </a:t>
            </a:r>
            <a:r>
              <a:rPr sz="1600" spc="-5" dirty="0"/>
              <a:t>на</a:t>
            </a:r>
            <a:r>
              <a:rPr sz="1600" spc="30" dirty="0"/>
              <a:t> </a:t>
            </a:r>
            <a:r>
              <a:rPr sz="1600" spc="-10" dirty="0"/>
              <a:t>них</a:t>
            </a:r>
            <a:r>
              <a:rPr sz="1600" spc="15" dirty="0"/>
              <a:t> </a:t>
            </a:r>
            <a:r>
              <a:rPr sz="1600" spc="-10" dirty="0"/>
              <a:t>функций</a:t>
            </a:r>
            <a:r>
              <a:rPr sz="1600" spc="30" dirty="0"/>
              <a:t> </a:t>
            </a:r>
            <a:r>
              <a:rPr sz="1600" spc="-10" dirty="0"/>
              <a:t>может</a:t>
            </a:r>
            <a:r>
              <a:rPr sz="1600" spc="20" dirty="0"/>
              <a:t> </a:t>
            </a:r>
            <a:r>
              <a:rPr sz="1600" spc="-5" dirty="0"/>
              <a:t>быть</a:t>
            </a:r>
            <a:r>
              <a:rPr sz="1600" spc="25" dirty="0"/>
              <a:t> </a:t>
            </a:r>
            <a:r>
              <a:rPr sz="1600" spc="-10" dirty="0" err="1"/>
              <a:t>разделена</a:t>
            </a:r>
            <a:r>
              <a:rPr sz="1600" spc="30" dirty="0"/>
              <a:t> </a:t>
            </a:r>
            <a:r>
              <a:rPr sz="1600" spc="-5" dirty="0" err="1" smtClean="0"/>
              <a:t>на</a:t>
            </a:r>
            <a:r>
              <a:rPr lang="ru-RU" sz="1600" spc="-5" dirty="0" smtClean="0"/>
              <a:t> </a:t>
            </a:r>
            <a:r>
              <a:rPr sz="1600" b="1" spc="-5" dirty="0" err="1" smtClean="0"/>
              <a:t>общие</a:t>
            </a:r>
            <a:r>
              <a:rPr sz="1600" b="1" spc="10" dirty="0" smtClean="0"/>
              <a:t> </a:t>
            </a:r>
            <a:r>
              <a:rPr sz="1600" b="1" spc="-5" dirty="0" err="1" smtClean="0">
                <a:solidFill>
                  <a:srgbClr val="0000FF"/>
                </a:solidFill>
              </a:rPr>
              <a:t>профилактические</a:t>
            </a:r>
            <a:r>
              <a:rPr lang="ru-RU" sz="1600" b="1" spc="-5" dirty="0" smtClean="0">
                <a:solidFill>
                  <a:srgbClr val="0000FF"/>
                </a:solidFill>
              </a:rPr>
              <a:t> </a:t>
            </a:r>
            <a:r>
              <a:rPr sz="1600" spc="-5" dirty="0" smtClean="0"/>
              <a:t>и</a:t>
            </a:r>
            <a:r>
              <a:rPr sz="1600" spc="10" dirty="0" smtClean="0"/>
              <a:t> </a:t>
            </a:r>
            <a:r>
              <a:rPr sz="1600" b="1" spc="-10" dirty="0">
                <a:solidFill>
                  <a:srgbClr val="7030A0"/>
                </a:solidFill>
              </a:rPr>
              <a:t>аналитические</a:t>
            </a:r>
            <a:r>
              <a:rPr sz="1600" b="1" spc="10" dirty="0">
                <a:solidFill>
                  <a:srgbClr val="7030A0"/>
                </a:solidFill>
              </a:rPr>
              <a:t> </a:t>
            </a:r>
            <a:r>
              <a:rPr sz="1600" b="1" spc="-5" dirty="0"/>
              <a:t>мероприятия</a:t>
            </a:r>
            <a:r>
              <a:rPr sz="1600" spc="-5" dirty="0"/>
              <a:t>.</a:t>
            </a:r>
            <a:endParaRPr sz="1600" dirty="0"/>
          </a:p>
        </p:txBody>
      </p:sp>
      <p:sp>
        <p:nvSpPr>
          <p:cNvPr id="15" name="object 6"/>
          <p:cNvSpPr txBox="1"/>
          <p:nvPr/>
        </p:nvSpPr>
        <p:spPr>
          <a:xfrm>
            <a:off x="179512" y="1419622"/>
            <a:ext cx="8964488" cy="3080330"/>
          </a:xfrm>
          <a:prstGeom prst="rect">
            <a:avLst/>
          </a:prstGeom>
        </p:spPr>
        <p:txBody>
          <a:bodyPr vert="horz" wrap="square" lIns="0" tIns="12700" rIns="0" bIns="0" rtlCol="0">
            <a:spAutoFit/>
          </a:bodyPr>
          <a:lstStyle/>
          <a:p>
            <a:pPr marL="12700">
              <a:lnSpc>
                <a:spcPct val="100000"/>
              </a:lnSpc>
              <a:spcBef>
                <a:spcPts val="100"/>
              </a:spcBef>
            </a:pPr>
            <a:r>
              <a:rPr lang="ru-RU" sz="1600" b="1" dirty="0" smtClean="0">
                <a:solidFill>
                  <a:srgbClr val="0000FF"/>
                </a:solidFill>
              </a:rPr>
              <a:t>ПРОФИЛАКТИЧЕСКИЕ МЕРОПРИЯТИЯ</a:t>
            </a:r>
            <a:r>
              <a:rPr lang="ru-RU" sz="1600" dirty="0" smtClean="0">
                <a:solidFill>
                  <a:srgbClr val="0000FF"/>
                </a:solidFill>
              </a:rPr>
              <a:t>:  </a:t>
            </a:r>
          </a:p>
          <a:p>
            <a:pPr marL="12700">
              <a:lnSpc>
                <a:spcPct val="100000"/>
              </a:lnSpc>
              <a:spcBef>
                <a:spcPts val="100"/>
              </a:spcBef>
              <a:buFont typeface="Wingdings" pitchFamily="2" charset="2"/>
              <a:buChar char="Ø"/>
            </a:pPr>
            <a:r>
              <a:rPr sz="1500" dirty="0" err="1" smtClean="0"/>
              <a:t>Для</a:t>
            </a:r>
            <a:r>
              <a:rPr sz="1500" spc="-20" dirty="0" smtClean="0"/>
              <a:t> </a:t>
            </a:r>
            <a:r>
              <a:rPr sz="1500" dirty="0"/>
              <a:t>обеспечения</a:t>
            </a:r>
            <a:r>
              <a:rPr sz="1500" spc="-15" dirty="0"/>
              <a:t> </a:t>
            </a:r>
            <a:r>
              <a:rPr sz="1500" spc="-5" dirty="0"/>
              <a:t>возможности</a:t>
            </a:r>
            <a:r>
              <a:rPr sz="1500" spc="-40" dirty="0"/>
              <a:t> </a:t>
            </a:r>
            <a:r>
              <a:rPr sz="1500" spc="-5" dirty="0"/>
              <a:t>выявления личной</a:t>
            </a:r>
            <a:r>
              <a:rPr sz="1500" spc="-15" dirty="0"/>
              <a:t> </a:t>
            </a:r>
            <a:r>
              <a:rPr sz="1500" spc="-5" dirty="0"/>
              <a:t>заинтересованности</a:t>
            </a:r>
            <a:r>
              <a:rPr sz="1500" spc="-35" dirty="0"/>
              <a:t> </a:t>
            </a:r>
            <a:r>
              <a:rPr sz="1500" spc="-5" dirty="0" err="1"/>
              <a:t>служащих</a:t>
            </a:r>
            <a:r>
              <a:rPr sz="1500" spc="-5" dirty="0"/>
              <a:t> </a:t>
            </a:r>
            <a:r>
              <a:rPr sz="1500" dirty="0" err="1" smtClean="0"/>
              <a:t>при</a:t>
            </a:r>
            <a:r>
              <a:rPr sz="1500" dirty="0" smtClean="0"/>
              <a:t> </a:t>
            </a:r>
            <a:r>
              <a:rPr sz="1500" spc="-5" dirty="0"/>
              <a:t>осуществлении закупок, которая </a:t>
            </a:r>
            <a:r>
              <a:rPr sz="1500" dirty="0"/>
              <a:t>приводит </a:t>
            </a:r>
            <a:r>
              <a:rPr sz="1500" spc="-5" dirty="0"/>
              <a:t>или может </a:t>
            </a:r>
            <a:r>
              <a:rPr sz="1500" dirty="0"/>
              <a:t>привести к </a:t>
            </a:r>
            <a:r>
              <a:rPr sz="1500" spc="-5" dirty="0"/>
              <a:t>конфликту интересов, </a:t>
            </a:r>
            <a:r>
              <a:rPr sz="1500" spc="-530" dirty="0"/>
              <a:t> </a:t>
            </a:r>
            <a:r>
              <a:rPr sz="1500" spc="-5" dirty="0"/>
              <a:t>подразделение</a:t>
            </a:r>
            <a:r>
              <a:rPr sz="1500" spc="-15" dirty="0"/>
              <a:t> </a:t>
            </a:r>
            <a:r>
              <a:rPr sz="1500" dirty="0"/>
              <a:t>по</a:t>
            </a:r>
            <a:r>
              <a:rPr sz="1500" spc="25" dirty="0"/>
              <a:t> </a:t>
            </a:r>
            <a:r>
              <a:rPr sz="1500" spc="-5" dirty="0"/>
              <a:t>профилактике</a:t>
            </a:r>
            <a:r>
              <a:rPr sz="1500" spc="-25" dirty="0"/>
              <a:t> </a:t>
            </a:r>
            <a:r>
              <a:rPr sz="1500" spc="-5" dirty="0"/>
              <a:t>коррупционных</a:t>
            </a:r>
            <a:r>
              <a:rPr sz="1500" spc="-30" dirty="0"/>
              <a:t> </a:t>
            </a:r>
            <a:r>
              <a:rPr sz="1500" spc="-5" dirty="0"/>
              <a:t>правонарушений</a:t>
            </a:r>
            <a:r>
              <a:rPr sz="1500" spc="30" dirty="0"/>
              <a:t> </a:t>
            </a:r>
            <a:r>
              <a:rPr sz="1500" b="1" spc="-5" dirty="0"/>
              <a:t>необходимо</a:t>
            </a:r>
            <a:r>
              <a:rPr sz="1500" b="1" spc="30" dirty="0"/>
              <a:t> </a:t>
            </a:r>
            <a:r>
              <a:rPr sz="1500" b="1" spc="-5" dirty="0"/>
              <a:t>обеспечить </a:t>
            </a:r>
            <a:r>
              <a:rPr sz="1500" b="1" spc="-525" dirty="0"/>
              <a:t> </a:t>
            </a:r>
            <a:r>
              <a:rPr sz="1500" b="1" spc="-5" dirty="0"/>
              <a:t>информацией</a:t>
            </a:r>
            <a:r>
              <a:rPr sz="1500" spc="-5" dirty="0"/>
              <a:t>,</a:t>
            </a:r>
            <a:r>
              <a:rPr sz="1500" spc="20" dirty="0"/>
              <a:t> </a:t>
            </a:r>
            <a:r>
              <a:rPr sz="1500" b="1" spc="-5" dirty="0"/>
              <a:t>которая</a:t>
            </a:r>
            <a:r>
              <a:rPr sz="1500" b="1" spc="10" dirty="0"/>
              <a:t> </a:t>
            </a:r>
            <a:r>
              <a:rPr sz="1500" b="1" spc="-5" dirty="0"/>
              <a:t>может</a:t>
            </a:r>
            <a:r>
              <a:rPr sz="1500" b="1" spc="-10" dirty="0"/>
              <a:t> </a:t>
            </a:r>
            <a:r>
              <a:rPr sz="1500" b="1" spc="-5" dirty="0"/>
              <a:t>содержать</a:t>
            </a:r>
            <a:r>
              <a:rPr sz="1500" b="1" spc="-15" dirty="0"/>
              <a:t> </a:t>
            </a:r>
            <a:r>
              <a:rPr sz="1500" b="1" spc="-5" dirty="0"/>
              <a:t>признаки</a:t>
            </a:r>
            <a:r>
              <a:rPr sz="1500" b="1" spc="10" dirty="0"/>
              <a:t> </a:t>
            </a:r>
            <a:r>
              <a:rPr sz="1500" b="1" dirty="0"/>
              <a:t>наличия</a:t>
            </a:r>
            <a:r>
              <a:rPr sz="1500" b="1" spc="5" dirty="0"/>
              <a:t> </a:t>
            </a:r>
            <a:r>
              <a:rPr sz="1500" b="1" dirty="0"/>
              <a:t>у</a:t>
            </a:r>
            <a:r>
              <a:rPr sz="1500" b="1" spc="5" dirty="0"/>
              <a:t> </a:t>
            </a:r>
            <a:r>
              <a:rPr sz="1500" b="1" spc="-5" dirty="0"/>
              <a:t>служащего</a:t>
            </a:r>
            <a:r>
              <a:rPr sz="1500" b="1" spc="-10" dirty="0"/>
              <a:t> </a:t>
            </a:r>
            <a:r>
              <a:rPr sz="1500" b="1" spc="-5" dirty="0"/>
              <a:t>(работника) </a:t>
            </a:r>
            <a:r>
              <a:rPr sz="1500" b="1" dirty="0"/>
              <a:t> </a:t>
            </a:r>
            <a:r>
              <a:rPr sz="1500" b="1" spc="-5" dirty="0"/>
              <a:t>личной</a:t>
            </a:r>
            <a:r>
              <a:rPr sz="1500" b="1" dirty="0"/>
              <a:t> </a:t>
            </a:r>
            <a:r>
              <a:rPr sz="1500" b="1" spc="-5" dirty="0"/>
              <a:t>заинтересованности</a:t>
            </a:r>
            <a:r>
              <a:rPr sz="1500" b="1" dirty="0"/>
              <a:t> </a:t>
            </a:r>
            <a:r>
              <a:rPr sz="1500" dirty="0"/>
              <a:t>при</a:t>
            </a:r>
            <a:r>
              <a:rPr sz="1500" spc="-25" dirty="0"/>
              <a:t> </a:t>
            </a:r>
            <a:r>
              <a:rPr sz="1500" spc="-5" dirty="0"/>
              <a:t>осуществлении</a:t>
            </a:r>
            <a:r>
              <a:rPr sz="1500" spc="-15" dirty="0"/>
              <a:t> </a:t>
            </a:r>
            <a:r>
              <a:rPr sz="1500" spc="-5" dirty="0" err="1"/>
              <a:t>закупок</a:t>
            </a:r>
            <a:r>
              <a:rPr sz="1500" spc="-5" dirty="0" smtClean="0"/>
              <a:t>.</a:t>
            </a:r>
            <a:r>
              <a:rPr lang="ru-RU" sz="1500" spc="-5" dirty="0" smtClean="0"/>
              <a:t> </a:t>
            </a:r>
          </a:p>
          <a:p>
            <a:pPr marL="12700">
              <a:lnSpc>
                <a:spcPct val="100000"/>
              </a:lnSpc>
              <a:spcBef>
                <a:spcPts val="100"/>
              </a:spcBef>
            </a:pPr>
            <a:r>
              <a:rPr lang="ru-RU" sz="1500" spc="-5" dirty="0" smtClean="0">
                <a:solidFill>
                  <a:srgbClr val="000000"/>
                </a:solidFill>
                <a:ea typeface="Calibri" pitchFamily="34" charset="0"/>
              </a:rPr>
              <a:t>       </a:t>
            </a:r>
            <a:r>
              <a:rPr lang="ru-RU" sz="1500" dirty="0" smtClean="0">
                <a:solidFill>
                  <a:srgbClr val="000000"/>
                </a:solidFill>
                <a:ea typeface="Calibri" pitchFamily="34" charset="0"/>
              </a:rPr>
              <a:t>Для этого </a:t>
            </a:r>
            <a:r>
              <a:rPr lang="ru-RU" sz="1500" b="1" dirty="0" smtClean="0">
                <a:solidFill>
                  <a:srgbClr val="000000"/>
                </a:solidFill>
                <a:ea typeface="Calibri" pitchFamily="34" charset="0"/>
              </a:rPr>
              <a:t>необходимо организовать </a:t>
            </a:r>
            <a:r>
              <a:rPr lang="ru-RU" sz="1500" b="1" dirty="0" smtClean="0">
                <a:solidFill>
                  <a:srgbClr val="0000FF"/>
                </a:solidFill>
                <a:ea typeface="Calibri" pitchFamily="34" charset="0"/>
              </a:rPr>
              <a:t>обмен информацией </a:t>
            </a:r>
            <a:r>
              <a:rPr lang="ru-RU" sz="1500" dirty="0" smtClean="0">
                <a:solidFill>
                  <a:srgbClr val="000000"/>
                </a:solidFill>
                <a:ea typeface="Calibri" pitchFamily="34" charset="0"/>
              </a:rPr>
              <a:t>с иными структурными подразделениями организации заказчика, и предоставить в данное подразделение полный перечень сотрудников организации, участвующих в осуществлении закупок. </a:t>
            </a:r>
          </a:p>
          <a:p>
            <a:pPr marL="12700">
              <a:lnSpc>
                <a:spcPct val="100000"/>
              </a:lnSpc>
              <a:spcBef>
                <a:spcPts val="100"/>
              </a:spcBef>
            </a:pPr>
            <a:r>
              <a:rPr lang="ru-RU" sz="1500" dirty="0" smtClean="0">
                <a:solidFill>
                  <a:srgbClr val="000000"/>
                </a:solidFill>
                <a:ea typeface="Calibri" pitchFamily="34" charset="0"/>
              </a:rPr>
              <a:t>      Также рекомендуется организовать </a:t>
            </a:r>
            <a:r>
              <a:rPr lang="ru-RU" sz="1500" b="1" dirty="0" smtClean="0">
                <a:solidFill>
                  <a:srgbClr val="000000"/>
                </a:solidFill>
                <a:ea typeface="Calibri" pitchFamily="34" charset="0"/>
              </a:rPr>
              <a:t>добровольное ежегодное представление работниками</a:t>
            </a:r>
            <a:r>
              <a:rPr lang="ru-RU" sz="1500" dirty="0" smtClean="0">
                <a:solidFill>
                  <a:srgbClr val="000000"/>
                </a:solidFill>
                <a:ea typeface="Calibri" pitchFamily="34" charset="0"/>
              </a:rPr>
              <a:t>, участвующими в осуществлении закупок, </a:t>
            </a:r>
            <a:r>
              <a:rPr lang="ru-RU" sz="1500" b="1" dirty="0" smtClean="0">
                <a:solidFill>
                  <a:srgbClr val="0000FF"/>
                </a:solidFill>
                <a:ea typeface="Calibri" pitchFamily="34" charset="0"/>
              </a:rPr>
              <a:t>декларации о возможной личной заинтересованности</a:t>
            </a:r>
            <a:r>
              <a:rPr lang="ru-RU" sz="1500" dirty="0" smtClean="0">
                <a:solidFill>
                  <a:srgbClr val="000000"/>
                </a:solidFill>
                <a:ea typeface="Calibri" pitchFamily="34" charset="0"/>
              </a:rPr>
              <a:t>.</a:t>
            </a:r>
            <a:r>
              <a:rPr lang="ru-RU" sz="1500" dirty="0" smtClean="0"/>
              <a:t> </a:t>
            </a:r>
          </a:p>
          <a:p>
            <a:pPr marL="12700">
              <a:lnSpc>
                <a:spcPct val="100000"/>
              </a:lnSpc>
              <a:spcBef>
                <a:spcPts val="100"/>
              </a:spcBef>
            </a:pPr>
            <a:r>
              <a:rPr lang="ru-RU" sz="1500" dirty="0" smtClean="0"/>
              <a:t>      Не реже одного раза в год рекомендуется проводить в организации заказчика тематические совещания по профилактике коррупционных правонарушений. </a:t>
            </a:r>
            <a:endParaRPr sz="1500" dirty="0"/>
          </a:p>
        </p:txBody>
      </p:sp>
      <p:graphicFrame>
        <p:nvGraphicFramePr>
          <p:cNvPr id="11" name="Таблица 10"/>
          <p:cNvGraphicFramePr>
            <a:graphicFrameLocks noGrp="1"/>
          </p:cNvGraphicFramePr>
          <p:nvPr/>
        </p:nvGraphicFramePr>
        <p:xfrm>
          <a:off x="0" y="0"/>
          <a:ext cx="8896088" cy="670560"/>
        </p:xfrm>
        <a:graphic>
          <a:graphicData uri="http://schemas.openxmlformats.org/drawingml/2006/table">
            <a:tbl>
              <a:tblPr firstRow="1" bandRow="1">
                <a:tableStyleId>{2D5ABB26-0587-4C30-8999-92F81FD0307C}</a:tableStyleId>
              </a:tblPr>
              <a:tblGrid>
                <a:gridCol w="8896088">
                  <a:extLst>
                    <a:ext uri="{9D8B030D-6E8A-4147-A177-3AD203B41FA5}"/>
                  </a:extLst>
                </a:gridCol>
              </a:tblGrid>
              <a:tr h="365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1" i="0" u="sng" strike="noStrike" kern="1200" cap="none" spc="0" normalizeH="0" baseline="0" noProof="0" dirty="0" smtClean="0">
                          <a:ln>
                            <a:noFill/>
                          </a:ln>
                          <a:solidFill>
                            <a:srgbClr val="0000FF"/>
                          </a:solidFill>
                          <a:effectLst/>
                          <a:uLnTx/>
                          <a:uFillTx/>
                          <a:latin typeface="Arial" pitchFamily="34" charset="0"/>
                          <a:ea typeface="+mn-ea"/>
                          <a:cs typeface="Arial" pitchFamily="34" charset="0"/>
                        </a:rPr>
                        <a:t>Методические рекомендации - 1</a:t>
                      </a:r>
                      <a:endParaRPr kumimoji="0" lang="ru-RU" sz="2000" b="1" i="0" u="sng" strike="noStrike" kern="1200" cap="none" spc="-5" normalizeH="0" baseline="0" noProof="0" dirty="0" smtClean="0">
                        <a:ln>
                          <a:noFill/>
                        </a:ln>
                        <a:solidFill>
                          <a:srgbClr val="0000FF"/>
                        </a:solidFill>
                        <a:effectLst/>
                        <a:uLnTx/>
                        <a:uFillTx/>
                        <a:latin typeface="Arial" pitchFamily="34" charset="0"/>
                        <a:ea typeface="+mn-ea"/>
                        <a:cs typeface="Arial" pitchFamily="34" charset="0"/>
                      </a:endParaRPr>
                    </a:p>
                  </a:txBody>
                  <a:tcPr>
                    <a:lnB w="12700" cap="flat" cmpd="sng" algn="ctr">
                      <a:solidFill>
                        <a:schemeClr val="tx2"/>
                      </a:solidFill>
                      <a:prstDash val="solid"/>
                      <a:round/>
                      <a:headEnd type="none" w="med" len="med"/>
                      <a:tailEnd type="none" w="med" len="med"/>
                    </a:lnB>
                  </a:tcPr>
                </a:tc>
                <a:extLst>
                  <a:ext uri="{0D108BD9-81ED-4DB2-BD59-A6C34878D82A}"/>
                </a:extLst>
              </a:tr>
              <a:tr h="274320">
                <a:tc>
                  <a:txBody>
                    <a:bodyPr/>
                    <a:lstStyle/>
                    <a:p>
                      <a:pPr algn="l"/>
                      <a:endParaRPr lang="ru-RU" sz="1200" dirty="0">
                        <a:solidFill>
                          <a:schemeClr val="tx2"/>
                        </a:solidFill>
                        <a:latin typeface="Core Sans D 67 Cn Heavy" pitchFamily="34" charset="-52"/>
                      </a:endParaRPr>
                    </a:p>
                  </a:txBody>
                  <a:tcP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323850" y="179389"/>
            <a:ext cx="8362950" cy="376237"/>
          </a:xfrm>
        </p:spPr>
        <p:txBody>
          <a:bodyPr/>
          <a:lstStyle/>
          <a:p>
            <a:pPr algn="r" eaLnBrk="1" hangingPunct="1"/>
            <a:r>
              <a:rPr lang="ru-RU" sz="2000" dirty="0" smtClean="0">
                <a:solidFill>
                  <a:schemeClr val="tx2"/>
                </a:solidFill>
                <a:latin typeface="Core Sans D 67 Cn Heavy"/>
                <a:cs typeface="Arial" pitchFamily="34" charset="0"/>
              </a:rPr>
              <a:t>                                                                                  </a:t>
            </a:r>
          </a:p>
        </p:txBody>
      </p:sp>
      <p:sp>
        <p:nvSpPr>
          <p:cNvPr id="6" name="Нижний колонтитул 5"/>
          <p:cNvSpPr>
            <a:spLocks noGrp="1"/>
          </p:cNvSpPr>
          <p:nvPr>
            <p:ph type="ftr" sz="quarter" idx="11"/>
          </p:nvPr>
        </p:nvSpPr>
        <p:spPr>
          <a:xfrm>
            <a:off x="647700" y="4659982"/>
            <a:ext cx="8496300" cy="338485"/>
          </a:xfrm>
        </p:spPr>
        <p:txBody>
          <a:bodyPr/>
          <a:lstStyle/>
          <a:p>
            <a:pPr algn="l">
              <a:defRPr/>
            </a:pPr>
            <a:r>
              <a:rPr lang="ru-RU" b="1" dirty="0">
                <a:solidFill>
                  <a:schemeClr val="tx2">
                    <a:lumMod val="75000"/>
                  </a:schemeClr>
                </a:solidFill>
                <a:latin typeface="Core Sans D 67 Cn Heavy" pitchFamily="34" charset="-52"/>
                <a:cs typeface="Arial" pitchFamily="34" charset="0"/>
              </a:rPr>
              <a:t>УЛЬЯНОВСКИЙ ГОСУДАРСТВЕННЫЙ УНИВЕРСИТЕТ                                                               		</a:t>
            </a:r>
            <a:r>
              <a:rPr lang="en-US" b="1" dirty="0" smtClean="0">
                <a:solidFill>
                  <a:schemeClr val="tx2">
                    <a:lumMod val="75000"/>
                  </a:schemeClr>
                </a:solidFill>
                <a:latin typeface="Core Sans D 67 Cn Heavy" pitchFamily="34" charset="-52"/>
                <a:cs typeface="Arial" pitchFamily="34" charset="0"/>
              </a:rPr>
              <a:t>        </a:t>
            </a:r>
          </a:p>
          <a:p>
            <a:pPr algn="l">
              <a:defRPr/>
            </a:pPr>
            <a:r>
              <a:rPr lang="en-US" b="1" dirty="0" smtClean="0">
                <a:solidFill>
                  <a:schemeClr val="tx2">
                    <a:lumMod val="75000"/>
                  </a:schemeClr>
                </a:solidFill>
                <a:latin typeface="Core Sans D 67 Cn Heavy" pitchFamily="34" charset="-52"/>
                <a:cs typeface="Arial" pitchFamily="34" charset="0"/>
              </a:rPr>
              <a:t>                                                                                                                                                                                </a:t>
            </a:r>
            <a:fld id="{3F211E3C-5522-4658-95B2-856041A60D47}" type="slidenum">
              <a:rPr lang="ru-RU" b="1" smtClean="0">
                <a:solidFill>
                  <a:schemeClr val="tx2"/>
                </a:solidFill>
                <a:latin typeface="Core Sans D 67 Cn Heavy" pitchFamily="34" charset="-52"/>
              </a:rPr>
              <a:pPr algn="l">
                <a:defRPr/>
              </a:pPr>
              <a:t>7</a:t>
            </a:fld>
            <a:endParaRPr lang="ru-RU" b="1" dirty="0">
              <a:solidFill>
                <a:schemeClr val="tx2"/>
              </a:solidFill>
              <a:latin typeface="Core Sans D 67 Cn Heavy" pitchFamily="34" charset="-52"/>
              <a:cs typeface="Arial" pitchFamily="34" charset="0"/>
            </a:endParaRPr>
          </a:p>
        </p:txBody>
      </p:sp>
      <p:pic>
        <p:nvPicPr>
          <p:cNvPr id="3080" name="Рисунок 28" descr="ulsu1.png"/>
          <p:cNvPicPr>
            <a:picLocks noChangeAspect="1"/>
          </p:cNvPicPr>
          <p:nvPr/>
        </p:nvPicPr>
        <p:blipFill>
          <a:blip r:embed="rId3" cstate="print"/>
          <a:srcRect/>
          <a:stretch>
            <a:fillRect/>
          </a:stretch>
        </p:blipFill>
        <p:spPr bwMode="auto">
          <a:xfrm>
            <a:off x="107504" y="4608069"/>
            <a:ext cx="465584" cy="465582"/>
          </a:xfrm>
          <a:prstGeom prst="rect">
            <a:avLst/>
          </a:prstGeom>
          <a:noFill/>
          <a:ln w="9525">
            <a:noFill/>
            <a:miter lim="800000"/>
            <a:headEnd/>
            <a:tailEnd/>
          </a:ln>
        </p:spPr>
      </p:pic>
      <p:pic>
        <p:nvPicPr>
          <p:cNvPr id="7" name="object 2"/>
          <p:cNvPicPr/>
          <p:nvPr/>
        </p:nvPicPr>
        <p:blipFill>
          <a:blip r:embed="rId4" cstate="print"/>
          <a:srcRect t="3390"/>
          <a:stretch>
            <a:fillRect/>
          </a:stretch>
        </p:blipFill>
        <p:spPr>
          <a:xfrm>
            <a:off x="467544" y="411510"/>
            <a:ext cx="8064896" cy="4176464"/>
          </a:xfrm>
          <a:prstGeom prst="rect">
            <a:avLst/>
          </a:prstGeom>
        </p:spPr>
      </p:pic>
      <p:graphicFrame>
        <p:nvGraphicFramePr>
          <p:cNvPr id="8" name="Таблица 7"/>
          <p:cNvGraphicFramePr>
            <a:graphicFrameLocks noGrp="1"/>
          </p:cNvGraphicFramePr>
          <p:nvPr/>
        </p:nvGraphicFramePr>
        <p:xfrm>
          <a:off x="0" y="0"/>
          <a:ext cx="8896088" cy="670560"/>
        </p:xfrm>
        <a:graphic>
          <a:graphicData uri="http://schemas.openxmlformats.org/drawingml/2006/table">
            <a:tbl>
              <a:tblPr firstRow="1" bandRow="1">
                <a:tableStyleId>{2D5ABB26-0587-4C30-8999-92F81FD0307C}</a:tableStyleId>
              </a:tblPr>
              <a:tblGrid>
                <a:gridCol w="8896088">
                  <a:extLst>
                    <a:ext uri="{9D8B030D-6E8A-4147-A177-3AD203B41FA5}"/>
                  </a:extLst>
                </a:gridCol>
              </a:tblGrid>
              <a:tr h="365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1" i="0" u="sng" strike="noStrike" kern="1200" cap="none" spc="0" normalizeH="0" baseline="0" noProof="0" dirty="0" smtClean="0">
                          <a:ln>
                            <a:noFill/>
                          </a:ln>
                          <a:solidFill>
                            <a:srgbClr val="0000FF"/>
                          </a:solidFill>
                          <a:effectLst/>
                          <a:uLnTx/>
                          <a:uFillTx/>
                          <a:latin typeface="Arial" pitchFamily="34" charset="0"/>
                          <a:ea typeface="+mn-ea"/>
                          <a:cs typeface="Arial" pitchFamily="34" charset="0"/>
                        </a:rPr>
                        <a:t>Методические рекомендации - 1</a:t>
                      </a:r>
                      <a:endParaRPr kumimoji="0" lang="ru-RU" sz="2000" b="1" i="0" u="sng" strike="noStrike" kern="1200" cap="none" spc="-5" normalizeH="0" baseline="0" noProof="0" dirty="0" smtClean="0">
                        <a:ln>
                          <a:noFill/>
                        </a:ln>
                        <a:solidFill>
                          <a:srgbClr val="0000FF"/>
                        </a:solidFill>
                        <a:effectLst/>
                        <a:uLnTx/>
                        <a:uFillTx/>
                        <a:latin typeface="Arial" pitchFamily="34" charset="0"/>
                        <a:ea typeface="+mn-ea"/>
                        <a:cs typeface="Arial" pitchFamily="34" charset="0"/>
                      </a:endParaRPr>
                    </a:p>
                  </a:txBody>
                  <a:tcPr>
                    <a:lnB w="12700" cap="flat" cmpd="sng" algn="ctr">
                      <a:solidFill>
                        <a:schemeClr val="tx2"/>
                      </a:solidFill>
                      <a:prstDash val="solid"/>
                      <a:round/>
                      <a:headEnd type="none" w="med" len="med"/>
                      <a:tailEnd type="none" w="med" len="med"/>
                    </a:lnB>
                  </a:tcPr>
                </a:tc>
                <a:extLst>
                  <a:ext uri="{0D108BD9-81ED-4DB2-BD59-A6C34878D82A}"/>
                </a:extLst>
              </a:tr>
              <a:tr h="274320">
                <a:tc>
                  <a:txBody>
                    <a:bodyPr/>
                    <a:lstStyle/>
                    <a:p>
                      <a:pPr algn="l"/>
                      <a:endParaRPr lang="ru-RU" sz="1200" dirty="0">
                        <a:solidFill>
                          <a:schemeClr val="tx2"/>
                        </a:solidFill>
                        <a:latin typeface="Core Sans D 67 Cn Heavy" pitchFamily="34" charset="-52"/>
                      </a:endParaRPr>
                    </a:p>
                  </a:txBody>
                  <a:tcP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323850" y="179389"/>
            <a:ext cx="8362950" cy="376237"/>
          </a:xfrm>
        </p:spPr>
        <p:txBody>
          <a:bodyPr/>
          <a:lstStyle/>
          <a:p>
            <a:pPr algn="r" eaLnBrk="1" hangingPunct="1"/>
            <a:r>
              <a:rPr lang="ru-RU" sz="2000" dirty="0" smtClean="0">
                <a:solidFill>
                  <a:schemeClr val="tx2"/>
                </a:solidFill>
                <a:latin typeface="Core Sans D 67 Cn Heavy"/>
                <a:cs typeface="Arial" pitchFamily="34" charset="0"/>
              </a:rPr>
              <a:t>                                                                                  </a:t>
            </a:r>
          </a:p>
        </p:txBody>
      </p:sp>
      <p:sp>
        <p:nvSpPr>
          <p:cNvPr id="6" name="Нижний колонтитул 5"/>
          <p:cNvSpPr>
            <a:spLocks noGrp="1"/>
          </p:cNvSpPr>
          <p:nvPr>
            <p:ph type="ftr" sz="quarter" idx="11"/>
          </p:nvPr>
        </p:nvSpPr>
        <p:spPr>
          <a:xfrm>
            <a:off x="647700" y="4659982"/>
            <a:ext cx="8496300" cy="338485"/>
          </a:xfrm>
        </p:spPr>
        <p:txBody>
          <a:bodyPr/>
          <a:lstStyle/>
          <a:p>
            <a:pPr algn="l">
              <a:defRPr/>
            </a:pPr>
            <a:r>
              <a:rPr lang="ru-RU" b="1" dirty="0">
                <a:solidFill>
                  <a:schemeClr val="tx2">
                    <a:lumMod val="75000"/>
                  </a:schemeClr>
                </a:solidFill>
                <a:latin typeface="Core Sans D 67 Cn Heavy" pitchFamily="34" charset="-52"/>
                <a:cs typeface="Arial" pitchFamily="34" charset="0"/>
              </a:rPr>
              <a:t>УЛЬЯНОВСКИЙ ГОСУДАРСТВЕННЫЙ УНИВЕРСИТЕТ                                                               		</a:t>
            </a:r>
            <a:r>
              <a:rPr lang="en-US" b="1" dirty="0" smtClean="0">
                <a:solidFill>
                  <a:schemeClr val="tx2">
                    <a:lumMod val="75000"/>
                  </a:schemeClr>
                </a:solidFill>
                <a:latin typeface="Core Sans D 67 Cn Heavy" pitchFamily="34" charset="-52"/>
                <a:cs typeface="Arial" pitchFamily="34" charset="0"/>
              </a:rPr>
              <a:t>        </a:t>
            </a:r>
          </a:p>
          <a:p>
            <a:pPr algn="l">
              <a:defRPr/>
            </a:pPr>
            <a:r>
              <a:rPr lang="en-US" b="1" dirty="0" smtClean="0">
                <a:solidFill>
                  <a:schemeClr val="tx2">
                    <a:lumMod val="75000"/>
                  </a:schemeClr>
                </a:solidFill>
                <a:latin typeface="Core Sans D 67 Cn Heavy" pitchFamily="34" charset="-52"/>
                <a:cs typeface="Arial" pitchFamily="34" charset="0"/>
              </a:rPr>
              <a:t>                                                                                                                                                                                </a:t>
            </a:r>
            <a:fld id="{3F211E3C-5522-4658-95B2-856041A60D47}" type="slidenum">
              <a:rPr lang="ru-RU" b="1" smtClean="0">
                <a:solidFill>
                  <a:schemeClr val="tx2"/>
                </a:solidFill>
                <a:latin typeface="Core Sans D 67 Cn Heavy" pitchFamily="34" charset="-52"/>
              </a:rPr>
              <a:pPr algn="l">
                <a:defRPr/>
              </a:pPr>
              <a:t>8</a:t>
            </a:fld>
            <a:endParaRPr lang="ru-RU" b="1" dirty="0">
              <a:solidFill>
                <a:schemeClr val="tx2"/>
              </a:solidFill>
              <a:latin typeface="Core Sans D 67 Cn Heavy" pitchFamily="34" charset="-52"/>
              <a:cs typeface="Arial" pitchFamily="34" charset="0"/>
            </a:endParaRPr>
          </a:p>
        </p:txBody>
      </p:sp>
      <p:pic>
        <p:nvPicPr>
          <p:cNvPr id="3080" name="Рисунок 28" descr="ulsu1.png"/>
          <p:cNvPicPr>
            <a:picLocks noChangeAspect="1"/>
          </p:cNvPicPr>
          <p:nvPr/>
        </p:nvPicPr>
        <p:blipFill>
          <a:blip r:embed="rId3" cstate="print"/>
          <a:srcRect/>
          <a:stretch>
            <a:fillRect/>
          </a:stretch>
        </p:blipFill>
        <p:spPr bwMode="auto">
          <a:xfrm>
            <a:off x="107504" y="4608069"/>
            <a:ext cx="465584" cy="465582"/>
          </a:xfrm>
          <a:prstGeom prst="rect">
            <a:avLst/>
          </a:prstGeom>
          <a:noFill/>
          <a:ln w="9525">
            <a:noFill/>
            <a:miter lim="800000"/>
            <a:headEnd/>
            <a:tailEnd/>
          </a:ln>
        </p:spPr>
      </p:pic>
      <p:sp>
        <p:nvSpPr>
          <p:cNvPr id="7" name="object 13"/>
          <p:cNvSpPr txBox="1"/>
          <p:nvPr/>
        </p:nvSpPr>
        <p:spPr>
          <a:xfrm>
            <a:off x="395536" y="2283718"/>
            <a:ext cx="8748464" cy="1981953"/>
          </a:xfrm>
          <a:prstGeom prst="rect">
            <a:avLst/>
          </a:prstGeom>
        </p:spPr>
        <p:txBody>
          <a:bodyPr vert="horz" wrap="square" lIns="0" tIns="12065" rIns="0" bIns="0" rtlCol="0">
            <a:spAutoFit/>
          </a:bodyPr>
          <a:lstStyle/>
          <a:p>
            <a:pPr marL="12700">
              <a:lnSpc>
                <a:spcPct val="100000"/>
              </a:lnSpc>
              <a:spcBef>
                <a:spcPts val="0"/>
              </a:spcBef>
            </a:pPr>
            <a:r>
              <a:rPr lang="ru-RU" sz="1600" spc="-5" dirty="0" smtClean="0"/>
              <a:t>Указанные критерии могут основываться на таких аспектах</a:t>
            </a:r>
            <a:r>
              <a:rPr sz="1600" spc="-5" dirty="0" smtClean="0"/>
              <a:t>:</a:t>
            </a:r>
            <a:endParaRPr sz="1600" dirty="0" smtClean="0"/>
          </a:p>
          <a:p>
            <a:pPr marL="586740" marR="296545" indent="-287020">
              <a:lnSpc>
                <a:spcPct val="100000"/>
              </a:lnSpc>
              <a:spcBef>
                <a:spcPts val="0"/>
              </a:spcBef>
              <a:buFont typeface="Arial MT"/>
              <a:buChar char="•"/>
              <a:tabLst>
                <a:tab pos="586740" algn="l"/>
                <a:tab pos="587375" algn="l"/>
              </a:tabLst>
            </a:pPr>
            <a:r>
              <a:rPr sz="1600" spc="-5" dirty="0" err="1" smtClean="0"/>
              <a:t>размер</a:t>
            </a:r>
            <a:r>
              <a:rPr sz="1600" spc="20" dirty="0" smtClean="0"/>
              <a:t> </a:t>
            </a:r>
            <a:r>
              <a:rPr lang="ru-RU" sz="1600" spc="-5" dirty="0" smtClean="0"/>
              <a:t>НМЦК / НМЦД; </a:t>
            </a:r>
            <a:endParaRPr sz="1600" dirty="0" smtClean="0"/>
          </a:p>
          <a:p>
            <a:pPr marL="586740" marR="421640" indent="-287020">
              <a:lnSpc>
                <a:spcPct val="100000"/>
              </a:lnSpc>
              <a:spcBef>
                <a:spcPts val="0"/>
              </a:spcBef>
              <a:buFont typeface="Arial MT"/>
              <a:buChar char="•"/>
              <a:tabLst>
                <a:tab pos="586740" algn="l"/>
                <a:tab pos="587375" algn="l"/>
              </a:tabLst>
            </a:pPr>
            <a:r>
              <a:rPr sz="1600" spc="-5" dirty="0" err="1" smtClean="0"/>
              <a:t>коррупционная</a:t>
            </a:r>
            <a:r>
              <a:rPr sz="1600" spc="10" dirty="0" smtClean="0"/>
              <a:t> </a:t>
            </a:r>
            <a:r>
              <a:rPr sz="1600" spc="-5" dirty="0" err="1" smtClean="0"/>
              <a:t>емкость</a:t>
            </a:r>
            <a:r>
              <a:rPr sz="1600" spc="5" dirty="0" smtClean="0"/>
              <a:t> </a:t>
            </a:r>
            <a:r>
              <a:rPr sz="1600" dirty="0" err="1" smtClean="0"/>
              <a:t>предмета</a:t>
            </a:r>
            <a:r>
              <a:rPr lang="ru-RU" sz="1600" dirty="0" smtClean="0"/>
              <a:t>/</a:t>
            </a:r>
            <a:r>
              <a:rPr sz="1600" spc="-5" dirty="0" err="1" smtClean="0"/>
              <a:t>сферы</a:t>
            </a:r>
            <a:r>
              <a:rPr sz="1600" spc="-10" dirty="0" smtClean="0"/>
              <a:t> </a:t>
            </a:r>
            <a:r>
              <a:rPr sz="1600" spc="-5" dirty="0" err="1" smtClean="0"/>
              <a:t>закупки</a:t>
            </a:r>
            <a:r>
              <a:rPr sz="1600" spc="-5" dirty="0" smtClean="0"/>
              <a:t>;</a:t>
            </a:r>
            <a:endParaRPr sz="1600" dirty="0" smtClean="0"/>
          </a:p>
          <a:p>
            <a:pPr marL="586740" marR="5080" indent="-287020">
              <a:lnSpc>
                <a:spcPct val="100000"/>
              </a:lnSpc>
              <a:spcBef>
                <a:spcPts val="0"/>
              </a:spcBef>
              <a:buFont typeface="Arial MT"/>
              <a:buChar char="•"/>
              <a:tabLst>
                <a:tab pos="586740" algn="l"/>
                <a:tab pos="587375" algn="l"/>
              </a:tabLst>
            </a:pPr>
            <a:r>
              <a:rPr sz="1600" dirty="0" err="1" smtClean="0"/>
              <a:t>частота</a:t>
            </a:r>
            <a:r>
              <a:rPr sz="1600" dirty="0" smtClean="0"/>
              <a:t> </a:t>
            </a:r>
            <a:r>
              <a:rPr sz="1600" spc="-5" dirty="0" err="1" smtClean="0"/>
              <a:t>заключаемых</a:t>
            </a:r>
            <a:r>
              <a:rPr sz="1600" spc="-5" dirty="0" smtClean="0"/>
              <a:t> </a:t>
            </a:r>
            <a:r>
              <a:rPr sz="1600" dirty="0" err="1" smtClean="0"/>
              <a:t>контрактов</a:t>
            </a:r>
            <a:r>
              <a:rPr sz="1600" dirty="0" smtClean="0"/>
              <a:t> с </a:t>
            </a:r>
            <a:r>
              <a:rPr sz="1600" dirty="0" err="1" smtClean="0"/>
              <a:t>одним</a:t>
            </a:r>
            <a:r>
              <a:rPr sz="1600" dirty="0" smtClean="0"/>
              <a:t> и </a:t>
            </a:r>
            <a:r>
              <a:rPr sz="1600" dirty="0" err="1" smtClean="0"/>
              <a:t>тем</a:t>
            </a:r>
            <a:r>
              <a:rPr sz="1600" dirty="0" smtClean="0"/>
              <a:t> </a:t>
            </a:r>
            <a:r>
              <a:rPr sz="1600" dirty="0" err="1" smtClean="0"/>
              <a:t>же</a:t>
            </a:r>
            <a:r>
              <a:rPr sz="1600" dirty="0" smtClean="0"/>
              <a:t> </a:t>
            </a:r>
            <a:r>
              <a:rPr sz="1600" dirty="0" err="1" smtClean="0"/>
              <a:t>поставщиком</a:t>
            </a:r>
            <a:r>
              <a:rPr sz="1600" dirty="0" smtClean="0"/>
              <a:t> </a:t>
            </a:r>
            <a:r>
              <a:rPr sz="1600" spc="-5" dirty="0" smtClean="0"/>
              <a:t>(</a:t>
            </a:r>
            <a:r>
              <a:rPr sz="1600" spc="-5" dirty="0" err="1" smtClean="0"/>
              <a:t>подрядчиком</a:t>
            </a:r>
            <a:r>
              <a:rPr sz="1600" spc="-5" dirty="0" smtClean="0"/>
              <a:t>, </a:t>
            </a:r>
            <a:r>
              <a:rPr sz="1600" dirty="0" err="1" smtClean="0"/>
              <a:t>исполнителем</a:t>
            </a:r>
            <a:r>
              <a:rPr sz="1600" dirty="0" smtClean="0"/>
              <a:t>), в </a:t>
            </a:r>
            <a:r>
              <a:rPr sz="1600" dirty="0" err="1" smtClean="0"/>
              <a:t>части</a:t>
            </a:r>
            <a:r>
              <a:rPr sz="1600" dirty="0" smtClean="0"/>
              <a:t> </a:t>
            </a:r>
            <a:r>
              <a:rPr sz="1600" spc="-5" dirty="0" err="1" smtClean="0"/>
              <a:t>возможного</a:t>
            </a:r>
            <a:r>
              <a:rPr sz="1600" spc="-5" dirty="0" smtClean="0"/>
              <a:t> </a:t>
            </a:r>
            <a:r>
              <a:rPr sz="1600" dirty="0" smtClean="0"/>
              <a:t> </a:t>
            </a:r>
            <a:r>
              <a:rPr sz="1600" spc="-5" dirty="0" err="1" smtClean="0"/>
              <a:t>установления</a:t>
            </a:r>
            <a:r>
              <a:rPr sz="1600" spc="20" dirty="0" smtClean="0"/>
              <a:t> </a:t>
            </a:r>
            <a:r>
              <a:rPr sz="1600" spc="-5" dirty="0" err="1" smtClean="0"/>
              <a:t>неформальных</a:t>
            </a:r>
            <a:r>
              <a:rPr sz="1600" spc="15" dirty="0" smtClean="0"/>
              <a:t> </a:t>
            </a:r>
            <a:r>
              <a:rPr sz="1600" dirty="0" err="1" smtClean="0"/>
              <a:t>связей</a:t>
            </a:r>
            <a:r>
              <a:rPr sz="1600" spc="5" dirty="0" smtClean="0"/>
              <a:t> </a:t>
            </a:r>
            <a:r>
              <a:rPr sz="1600" spc="-5" dirty="0" err="1" smtClean="0"/>
              <a:t>между</a:t>
            </a:r>
            <a:r>
              <a:rPr sz="1600" spc="-5" dirty="0" smtClean="0"/>
              <a:t> </a:t>
            </a:r>
            <a:r>
              <a:rPr sz="1600" spc="-5" dirty="0" err="1" smtClean="0"/>
              <a:t>конечным</a:t>
            </a:r>
            <a:r>
              <a:rPr sz="1600" spc="15" dirty="0" smtClean="0"/>
              <a:t> </a:t>
            </a:r>
            <a:r>
              <a:rPr sz="1600" spc="-5" dirty="0" err="1" smtClean="0"/>
              <a:t>выгодоприобретателем-служащим</a:t>
            </a:r>
            <a:r>
              <a:rPr sz="1600" spc="-25" dirty="0" smtClean="0"/>
              <a:t> </a:t>
            </a:r>
            <a:r>
              <a:rPr sz="1600" spc="-5" dirty="0" smtClean="0"/>
              <a:t>(</a:t>
            </a:r>
            <a:r>
              <a:rPr sz="1600" spc="-5" dirty="0" err="1" smtClean="0"/>
              <a:t>работником</a:t>
            </a:r>
            <a:r>
              <a:rPr sz="1600" spc="-5" dirty="0" smtClean="0"/>
              <a:t>)</a:t>
            </a:r>
            <a:r>
              <a:rPr sz="1600" spc="-10" dirty="0" smtClean="0"/>
              <a:t> </a:t>
            </a:r>
            <a:r>
              <a:rPr sz="1600" dirty="0" smtClean="0"/>
              <a:t>и</a:t>
            </a:r>
            <a:r>
              <a:rPr sz="1600" spc="15" dirty="0" smtClean="0"/>
              <a:t> </a:t>
            </a:r>
            <a:r>
              <a:rPr sz="1600" dirty="0" err="1" smtClean="0"/>
              <a:t>представителем</a:t>
            </a:r>
            <a:r>
              <a:rPr sz="1600" dirty="0" smtClean="0"/>
              <a:t> </a:t>
            </a:r>
            <a:r>
              <a:rPr sz="1600" spc="-405" dirty="0" smtClean="0"/>
              <a:t> </a:t>
            </a:r>
            <a:r>
              <a:rPr sz="1600" dirty="0" err="1" smtClean="0"/>
              <a:t>поставщика</a:t>
            </a:r>
            <a:r>
              <a:rPr sz="1600" spc="-25" dirty="0" smtClean="0"/>
              <a:t> </a:t>
            </a:r>
            <a:r>
              <a:rPr sz="1600" spc="-5" dirty="0" smtClean="0"/>
              <a:t>(</a:t>
            </a:r>
            <a:r>
              <a:rPr sz="1600" spc="-5" dirty="0" err="1" smtClean="0"/>
              <a:t>подрядчика</a:t>
            </a:r>
            <a:r>
              <a:rPr sz="1600" spc="-5" dirty="0" smtClean="0"/>
              <a:t>,</a:t>
            </a:r>
            <a:r>
              <a:rPr sz="1600" spc="-40" dirty="0" smtClean="0"/>
              <a:t> </a:t>
            </a:r>
            <a:r>
              <a:rPr sz="1600" dirty="0" err="1" smtClean="0"/>
              <a:t>исполнителя</a:t>
            </a:r>
            <a:r>
              <a:rPr sz="1600" dirty="0" smtClean="0"/>
              <a:t>);</a:t>
            </a:r>
          </a:p>
          <a:p>
            <a:pPr marL="586740" indent="-287020">
              <a:lnSpc>
                <a:spcPct val="100000"/>
              </a:lnSpc>
              <a:spcBef>
                <a:spcPts val="0"/>
              </a:spcBef>
              <a:buFont typeface="Arial MT"/>
              <a:buChar char="•"/>
              <a:tabLst>
                <a:tab pos="586740" algn="l"/>
                <a:tab pos="587375" algn="l"/>
              </a:tabLst>
            </a:pPr>
            <a:r>
              <a:rPr lang="ru-RU" sz="1600" spc="-5" dirty="0" smtClean="0"/>
              <a:t>и</a:t>
            </a:r>
            <a:r>
              <a:rPr sz="1600" spc="-5" dirty="0" err="1" smtClean="0"/>
              <a:t>ные</a:t>
            </a:r>
            <a:r>
              <a:rPr sz="1600" spc="-20" dirty="0" smtClean="0"/>
              <a:t> </a:t>
            </a:r>
            <a:r>
              <a:rPr sz="1600" spc="-5" dirty="0" err="1" smtClean="0"/>
              <a:t>аспекты</a:t>
            </a:r>
            <a:r>
              <a:rPr sz="1600" spc="-5" dirty="0" smtClean="0"/>
              <a:t>.</a:t>
            </a:r>
            <a:endParaRPr sz="1600" dirty="0"/>
          </a:p>
        </p:txBody>
      </p:sp>
      <p:sp>
        <p:nvSpPr>
          <p:cNvPr id="8" name="object 6"/>
          <p:cNvSpPr txBox="1"/>
          <p:nvPr/>
        </p:nvSpPr>
        <p:spPr>
          <a:xfrm>
            <a:off x="179512" y="555526"/>
            <a:ext cx="8964488" cy="1976823"/>
          </a:xfrm>
          <a:prstGeom prst="rect">
            <a:avLst/>
          </a:prstGeom>
        </p:spPr>
        <p:txBody>
          <a:bodyPr vert="horz" wrap="square" lIns="0" tIns="12065" rIns="0" bIns="0" rtlCol="0">
            <a:spAutoFit/>
          </a:bodyPr>
          <a:lstStyle/>
          <a:p>
            <a:pPr marL="12700" marR="5080">
              <a:lnSpc>
                <a:spcPct val="100000"/>
              </a:lnSpc>
              <a:spcBef>
                <a:spcPts val="95"/>
              </a:spcBef>
            </a:pPr>
            <a:r>
              <a:rPr lang="ru-RU" sz="1600" b="1" spc="-5" dirty="0" smtClean="0">
                <a:solidFill>
                  <a:srgbClr val="7030A0"/>
                </a:solidFill>
              </a:rPr>
              <a:t>АНАЛИТИЧЕСКИЕ МЕРОПРИЯТИЯ</a:t>
            </a:r>
            <a:r>
              <a:rPr lang="ru-RU" sz="1600" b="1" spc="-5" dirty="0" smtClean="0"/>
              <a:t> </a:t>
            </a:r>
            <a:r>
              <a:rPr sz="1600" spc="-5" dirty="0" err="1" smtClean="0"/>
              <a:t>целесообразно</a:t>
            </a:r>
            <a:r>
              <a:rPr sz="1600" spc="75" dirty="0" smtClean="0"/>
              <a:t> </a:t>
            </a:r>
            <a:r>
              <a:rPr sz="1600" spc="-10" dirty="0"/>
              <a:t>выстраивать</a:t>
            </a:r>
            <a:r>
              <a:rPr sz="1600" spc="60" dirty="0"/>
              <a:t> </a:t>
            </a:r>
            <a:r>
              <a:rPr sz="1600" spc="-5" dirty="0"/>
              <a:t>исходя</a:t>
            </a:r>
            <a:r>
              <a:rPr sz="1600" spc="40" dirty="0"/>
              <a:t> </a:t>
            </a:r>
            <a:r>
              <a:rPr sz="1600" spc="-5" dirty="0"/>
              <a:t>из</a:t>
            </a:r>
            <a:r>
              <a:rPr sz="1600" spc="25" dirty="0"/>
              <a:t> </a:t>
            </a:r>
            <a:r>
              <a:rPr sz="1600" spc="-5" dirty="0"/>
              <a:t>фактических</a:t>
            </a:r>
            <a:r>
              <a:rPr sz="1600" spc="25" dirty="0"/>
              <a:t> </a:t>
            </a:r>
            <a:r>
              <a:rPr sz="1600" spc="-5" dirty="0"/>
              <a:t>обстоятельств</a:t>
            </a:r>
            <a:r>
              <a:rPr sz="1600" spc="35" dirty="0"/>
              <a:t> </a:t>
            </a:r>
            <a:r>
              <a:rPr sz="1600" spc="-10" dirty="0"/>
              <a:t>деятельности</a:t>
            </a:r>
            <a:r>
              <a:rPr sz="1600" spc="60" dirty="0"/>
              <a:t> </a:t>
            </a:r>
            <a:r>
              <a:rPr sz="1600" spc="-10" dirty="0"/>
              <a:t>органа </a:t>
            </a:r>
            <a:r>
              <a:rPr sz="1600" spc="-465" dirty="0"/>
              <a:t> </a:t>
            </a:r>
            <a:r>
              <a:rPr sz="1600" spc="-10" dirty="0"/>
              <a:t>(организации),</a:t>
            </a:r>
            <a:r>
              <a:rPr sz="1600" spc="60" dirty="0"/>
              <a:t> </a:t>
            </a:r>
            <a:r>
              <a:rPr sz="1600" spc="-5" dirty="0"/>
              <a:t>а</a:t>
            </a:r>
            <a:r>
              <a:rPr sz="1600" spc="15" dirty="0"/>
              <a:t> </a:t>
            </a:r>
            <a:r>
              <a:rPr sz="1600" spc="-5" dirty="0"/>
              <a:t>именно</a:t>
            </a:r>
            <a:r>
              <a:rPr sz="1600" spc="40" dirty="0"/>
              <a:t> </a:t>
            </a:r>
            <a:r>
              <a:rPr sz="1600" spc="-5" dirty="0"/>
              <a:t>количества</a:t>
            </a:r>
            <a:r>
              <a:rPr sz="1600" spc="20" dirty="0"/>
              <a:t> </a:t>
            </a:r>
            <a:r>
              <a:rPr sz="1600" spc="-5" dirty="0"/>
              <a:t>служащих</a:t>
            </a:r>
            <a:r>
              <a:rPr sz="1600" spc="20" dirty="0"/>
              <a:t> </a:t>
            </a:r>
            <a:r>
              <a:rPr sz="1600" spc="-5" dirty="0"/>
              <a:t>(работников)</a:t>
            </a:r>
            <a:r>
              <a:rPr sz="1600" spc="45" dirty="0"/>
              <a:t> </a:t>
            </a:r>
            <a:r>
              <a:rPr sz="1600" spc="-5" dirty="0"/>
              <a:t>подразделения</a:t>
            </a:r>
            <a:r>
              <a:rPr sz="1600" spc="35" dirty="0"/>
              <a:t> </a:t>
            </a:r>
            <a:r>
              <a:rPr sz="1600" spc="-5" dirty="0"/>
              <a:t>по</a:t>
            </a:r>
            <a:r>
              <a:rPr sz="1600" spc="25" dirty="0"/>
              <a:t> </a:t>
            </a:r>
            <a:r>
              <a:rPr sz="1600" spc="-5" dirty="0"/>
              <a:t>профилактике</a:t>
            </a:r>
            <a:r>
              <a:rPr sz="1600" spc="35" dirty="0"/>
              <a:t> </a:t>
            </a:r>
            <a:r>
              <a:rPr sz="1600" spc="-10" dirty="0"/>
              <a:t>коррупционных </a:t>
            </a:r>
            <a:r>
              <a:rPr sz="1600" spc="-5" dirty="0"/>
              <a:t> </a:t>
            </a:r>
            <a:r>
              <a:rPr sz="1600" spc="-10" dirty="0"/>
              <a:t>правонарушений,</a:t>
            </a:r>
            <a:r>
              <a:rPr sz="1600" spc="65" dirty="0"/>
              <a:t> </a:t>
            </a:r>
            <a:r>
              <a:rPr sz="1600" spc="-5" dirty="0"/>
              <a:t>количества</a:t>
            </a:r>
            <a:r>
              <a:rPr sz="1600" spc="20" dirty="0"/>
              <a:t> </a:t>
            </a:r>
            <a:r>
              <a:rPr sz="1600" spc="-5" dirty="0"/>
              <a:t>проводимых</a:t>
            </a:r>
            <a:r>
              <a:rPr sz="1600" spc="65" dirty="0"/>
              <a:t> </a:t>
            </a:r>
            <a:r>
              <a:rPr sz="1600" spc="-10" dirty="0"/>
              <a:t>органом</a:t>
            </a:r>
            <a:r>
              <a:rPr sz="1600" spc="40" dirty="0"/>
              <a:t> </a:t>
            </a:r>
            <a:r>
              <a:rPr sz="1600" spc="-10" dirty="0"/>
              <a:t>(организацией)</a:t>
            </a:r>
            <a:r>
              <a:rPr sz="1600" spc="55" dirty="0"/>
              <a:t> </a:t>
            </a:r>
            <a:r>
              <a:rPr sz="1600" spc="-5" dirty="0"/>
              <a:t>закупок</a:t>
            </a:r>
            <a:r>
              <a:rPr sz="1600" spc="25" dirty="0"/>
              <a:t> </a:t>
            </a:r>
            <a:r>
              <a:rPr sz="1600" spc="-5" dirty="0"/>
              <a:t>и</a:t>
            </a:r>
            <a:r>
              <a:rPr sz="1600" spc="10" dirty="0"/>
              <a:t> </a:t>
            </a:r>
            <a:r>
              <a:rPr sz="1600" spc="-10" dirty="0" err="1"/>
              <a:t>иных</a:t>
            </a:r>
            <a:r>
              <a:rPr sz="1600" spc="30" dirty="0"/>
              <a:t> </a:t>
            </a:r>
            <a:r>
              <a:rPr sz="1600" spc="-5" dirty="0" err="1" smtClean="0"/>
              <a:t>обстоятельств</a:t>
            </a:r>
            <a:r>
              <a:rPr lang="ru-RU" sz="1600" spc="-5" dirty="0" smtClean="0"/>
              <a:t>. Структура аналитических мероприятий:</a:t>
            </a:r>
            <a:r>
              <a:rPr lang="ru-RU" sz="1600" dirty="0" smtClean="0">
                <a:solidFill>
                  <a:srgbClr val="000000"/>
                </a:solidFill>
                <a:ea typeface="Calibri" pitchFamily="34" charset="0"/>
              </a:rPr>
              <a:t> </a:t>
            </a:r>
          </a:p>
          <a:p>
            <a:pPr marL="12700" marR="5080">
              <a:lnSpc>
                <a:spcPct val="100000"/>
              </a:lnSpc>
              <a:spcBef>
                <a:spcPts val="95"/>
              </a:spcBef>
            </a:pPr>
            <a:r>
              <a:rPr lang="ru-RU" sz="1600" dirty="0" smtClean="0">
                <a:solidFill>
                  <a:srgbClr val="000000"/>
                </a:solidFill>
                <a:ea typeface="Calibri" pitchFamily="34" charset="0"/>
              </a:rPr>
              <a:t>      </a:t>
            </a:r>
            <a:r>
              <a:rPr lang="ru-RU" sz="1600" b="1" dirty="0" smtClean="0">
                <a:solidFill>
                  <a:srgbClr val="7030A0"/>
                </a:solidFill>
                <a:ea typeface="Calibri" pitchFamily="34" charset="0"/>
              </a:rPr>
              <a:t>1) Определение критериев выбора закупок, </a:t>
            </a:r>
            <a:r>
              <a:rPr lang="ru-RU" sz="1600" b="1" dirty="0" smtClean="0">
                <a:solidFill>
                  <a:srgbClr val="000000"/>
                </a:solidFill>
                <a:ea typeface="Calibri" pitchFamily="34" charset="0"/>
              </a:rPr>
              <a:t>в отношении </a:t>
            </a:r>
            <a:r>
              <a:rPr lang="ru-RU" sz="1600" dirty="0" smtClean="0">
                <a:solidFill>
                  <a:srgbClr val="000000"/>
                </a:solidFill>
                <a:ea typeface="Calibri" pitchFamily="34" charset="0"/>
              </a:rPr>
              <a:t>которых подразделение по профилактике коррупционных правонарушений </a:t>
            </a:r>
            <a:r>
              <a:rPr lang="ru-RU" sz="1600" b="1" dirty="0" smtClean="0">
                <a:solidFill>
                  <a:srgbClr val="000000"/>
                </a:solidFill>
                <a:ea typeface="Calibri" pitchFamily="34" charset="0"/>
              </a:rPr>
              <a:t>уделяет </a:t>
            </a:r>
            <a:r>
              <a:rPr lang="ru-RU" sz="1600" b="1" dirty="0" smtClean="0">
                <a:solidFill>
                  <a:srgbClr val="7030A0"/>
                </a:solidFill>
                <a:ea typeface="Calibri" pitchFamily="34" charset="0"/>
              </a:rPr>
              <a:t>повышенное внимание:</a:t>
            </a:r>
            <a:endParaRPr lang="ru-RU" sz="1600" b="1" spc="-5" dirty="0" smtClean="0">
              <a:solidFill>
                <a:srgbClr val="7030A0"/>
              </a:solidFill>
            </a:endParaRPr>
          </a:p>
          <a:p>
            <a:pPr marL="12700" marR="5080">
              <a:lnSpc>
                <a:spcPct val="100000"/>
              </a:lnSpc>
              <a:spcBef>
                <a:spcPts val="95"/>
              </a:spcBef>
            </a:pPr>
            <a:endParaRPr sz="1400" dirty="0"/>
          </a:p>
        </p:txBody>
      </p:sp>
      <p:graphicFrame>
        <p:nvGraphicFramePr>
          <p:cNvPr id="9" name="Таблица 8"/>
          <p:cNvGraphicFramePr>
            <a:graphicFrameLocks noGrp="1"/>
          </p:cNvGraphicFramePr>
          <p:nvPr/>
        </p:nvGraphicFramePr>
        <p:xfrm>
          <a:off x="0" y="0"/>
          <a:ext cx="8964488" cy="670560"/>
        </p:xfrm>
        <a:graphic>
          <a:graphicData uri="http://schemas.openxmlformats.org/drawingml/2006/table">
            <a:tbl>
              <a:tblPr firstRow="1" bandRow="1">
                <a:tableStyleId>{2D5ABB26-0587-4C30-8999-92F81FD0307C}</a:tableStyleId>
              </a:tblPr>
              <a:tblGrid>
                <a:gridCol w="8964488">
                  <a:extLst>
                    <a:ext uri="{9D8B030D-6E8A-4147-A177-3AD203B41FA5}"/>
                  </a:extLst>
                </a:gridCol>
              </a:tblGrid>
              <a:tr h="2431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1" i="0" u="sng" strike="noStrike" kern="1200" cap="none" spc="0" normalizeH="0" baseline="0" noProof="0" dirty="0" smtClean="0">
                          <a:ln>
                            <a:noFill/>
                          </a:ln>
                          <a:solidFill>
                            <a:srgbClr val="0000FF"/>
                          </a:solidFill>
                          <a:effectLst/>
                          <a:uLnTx/>
                          <a:uFillTx/>
                          <a:latin typeface="Arial" pitchFamily="34" charset="0"/>
                          <a:ea typeface="+mn-ea"/>
                          <a:cs typeface="Arial" pitchFamily="34" charset="0"/>
                        </a:rPr>
                        <a:t>Методические рекомендации - 1</a:t>
                      </a:r>
                      <a:endParaRPr kumimoji="0" lang="ru-RU" sz="2000" b="1" i="0" u="sng" strike="noStrike" kern="1200" cap="none" spc="-5" normalizeH="0" baseline="0" noProof="0" dirty="0" smtClean="0">
                        <a:ln>
                          <a:noFill/>
                        </a:ln>
                        <a:solidFill>
                          <a:srgbClr val="0000FF"/>
                        </a:solidFill>
                        <a:effectLst/>
                        <a:uLnTx/>
                        <a:uFillTx/>
                        <a:latin typeface="Arial" pitchFamily="34" charset="0"/>
                        <a:ea typeface="+mn-ea"/>
                        <a:cs typeface="Arial" pitchFamily="34" charset="0"/>
                      </a:endParaRPr>
                    </a:p>
                  </a:txBody>
                  <a:tcPr>
                    <a:lnB w="12700" cap="flat" cmpd="sng" algn="ctr">
                      <a:solidFill>
                        <a:schemeClr val="tx2"/>
                      </a:solidFill>
                      <a:prstDash val="solid"/>
                      <a:round/>
                      <a:headEnd type="none" w="med" len="med"/>
                      <a:tailEnd type="none" w="med" len="med"/>
                    </a:lnB>
                  </a:tcPr>
                </a:tc>
                <a:extLst>
                  <a:ext uri="{0D108BD9-81ED-4DB2-BD59-A6C34878D82A}"/>
                </a:extLst>
              </a:tr>
              <a:tr h="168345">
                <a:tc>
                  <a:txBody>
                    <a:bodyPr/>
                    <a:lstStyle/>
                    <a:p>
                      <a:pPr algn="l"/>
                      <a:endParaRPr lang="ru-RU" sz="1200" dirty="0">
                        <a:solidFill>
                          <a:schemeClr val="tx2"/>
                        </a:solidFill>
                        <a:latin typeface="Core Sans D 67 Cn Heavy" pitchFamily="34" charset="-52"/>
                      </a:endParaRPr>
                    </a:p>
                  </a:txBody>
                  <a:tcP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323850" y="179389"/>
            <a:ext cx="8362950" cy="376237"/>
          </a:xfrm>
        </p:spPr>
        <p:txBody>
          <a:bodyPr/>
          <a:lstStyle/>
          <a:p>
            <a:pPr algn="r" eaLnBrk="1" hangingPunct="1"/>
            <a:r>
              <a:rPr lang="ru-RU" sz="2000" dirty="0" smtClean="0">
                <a:solidFill>
                  <a:schemeClr val="tx2"/>
                </a:solidFill>
                <a:latin typeface="Core Sans D 67 Cn Heavy"/>
                <a:cs typeface="Arial" pitchFamily="34" charset="0"/>
              </a:rPr>
              <a:t>                                                                                  </a:t>
            </a:r>
          </a:p>
        </p:txBody>
      </p:sp>
      <p:sp>
        <p:nvSpPr>
          <p:cNvPr id="6" name="Нижний колонтитул 5"/>
          <p:cNvSpPr>
            <a:spLocks noGrp="1"/>
          </p:cNvSpPr>
          <p:nvPr>
            <p:ph type="ftr" sz="quarter" idx="11"/>
          </p:nvPr>
        </p:nvSpPr>
        <p:spPr>
          <a:xfrm>
            <a:off x="647700" y="4659982"/>
            <a:ext cx="8496300" cy="338485"/>
          </a:xfrm>
        </p:spPr>
        <p:txBody>
          <a:bodyPr/>
          <a:lstStyle/>
          <a:p>
            <a:pPr algn="l">
              <a:defRPr/>
            </a:pPr>
            <a:r>
              <a:rPr lang="ru-RU" b="1" dirty="0">
                <a:solidFill>
                  <a:schemeClr val="tx2">
                    <a:lumMod val="75000"/>
                  </a:schemeClr>
                </a:solidFill>
                <a:latin typeface="Core Sans D 67 Cn Heavy" pitchFamily="34" charset="-52"/>
                <a:cs typeface="Arial" pitchFamily="34" charset="0"/>
              </a:rPr>
              <a:t>УЛЬЯНОВСКИЙ ГОСУДАРСТВЕННЫЙ УНИВЕРСИТЕТ                                                               		</a:t>
            </a:r>
            <a:r>
              <a:rPr lang="en-US" b="1" dirty="0" smtClean="0">
                <a:solidFill>
                  <a:schemeClr val="tx2">
                    <a:lumMod val="75000"/>
                  </a:schemeClr>
                </a:solidFill>
                <a:latin typeface="Core Sans D 67 Cn Heavy" pitchFamily="34" charset="-52"/>
                <a:cs typeface="Arial" pitchFamily="34" charset="0"/>
              </a:rPr>
              <a:t>        </a:t>
            </a:r>
          </a:p>
          <a:p>
            <a:pPr algn="l">
              <a:defRPr/>
            </a:pPr>
            <a:r>
              <a:rPr lang="en-US" b="1" dirty="0" smtClean="0">
                <a:solidFill>
                  <a:schemeClr val="tx2">
                    <a:lumMod val="75000"/>
                  </a:schemeClr>
                </a:solidFill>
                <a:latin typeface="Core Sans D 67 Cn Heavy" pitchFamily="34" charset="-52"/>
                <a:cs typeface="Arial" pitchFamily="34" charset="0"/>
              </a:rPr>
              <a:t>                                                                                                                                                                                </a:t>
            </a:r>
            <a:fld id="{3F211E3C-5522-4658-95B2-856041A60D47}" type="slidenum">
              <a:rPr lang="ru-RU" b="1" smtClean="0">
                <a:solidFill>
                  <a:schemeClr val="tx2"/>
                </a:solidFill>
                <a:latin typeface="Core Sans D 67 Cn Heavy" pitchFamily="34" charset="-52"/>
              </a:rPr>
              <a:pPr algn="l">
                <a:defRPr/>
              </a:pPr>
              <a:t>9</a:t>
            </a:fld>
            <a:endParaRPr lang="ru-RU" b="1" dirty="0">
              <a:solidFill>
                <a:schemeClr val="tx2"/>
              </a:solidFill>
              <a:latin typeface="Core Sans D 67 Cn Heavy" pitchFamily="34" charset="-52"/>
              <a:cs typeface="Arial" pitchFamily="34" charset="0"/>
            </a:endParaRPr>
          </a:p>
        </p:txBody>
      </p:sp>
      <p:pic>
        <p:nvPicPr>
          <p:cNvPr id="3080" name="Рисунок 28" descr="ulsu1.png"/>
          <p:cNvPicPr>
            <a:picLocks noChangeAspect="1"/>
          </p:cNvPicPr>
          <p:nvPr/>
        </p:nvPicPr>
        <p:blipFill>
          <a:blip r:embed="rId3" cstate="print"/>
          <a:srcRect/>
          <a:stretch>
            <a:fillRect/>
          </a:stretch>
        </p:blipFill>
        <p:spPr bwMode="auto">
          <a:xfrm>
            <a:off x="107504" y="4608069"/>
            <a:ext cx="465584" cy="465582"/>
          </a:xfrm>
          <a:prstGeom prst="rect">
            <a:avLst/>
          </a:prstGeom>
          <a:noFill/>
          <a:ln w="9525">
            <a:noFill/>
            <a:miter lim="800000"/>
            <a:headEnd/>
            <a:tailEnd/>
          </a:ln>
        </p:spPr>
      </p:pic>
      <p:sp>
        <p:nvSpPr>
          <p:cNvPr id="6145" name="Rectangle 1"/>
          <p:cNvSpPr>
            <a:spLocks noChangeArrowheads="1"/>
          </p:cNvSpPr>
          <p:nvPr/>
        </p:nvSpPr>
        <p:spPr bwMode="auto">
          <a:xfrm>
            <a:off x="0" y="483518"/>
            <a:ext cx="91440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r>
              <a:rPr kumimoji="0" lang="ru-RU" sz="1600" b="1" i="0" u="none" strike="noStrike" cap="none" normalizeH="0" baseline="0" dirty="0" smtClean="0">
                <a:ln>
                  <a:noFill/>
                </a:ln>
                <a:solidFill>
                  <a:srgbClr val="7030A0"/>
                </a:solidFill>
                <a:effectLst/>
                <a:ea typeface="Nirmala UI Semilight" pitchFamily="34" charset="0"/>
              </a:rPr>
              <a:t>2) Анализ соблюдения работниками положений законодательства  о противодействии коррупции</a:t>
            </a:r>
            <a:r>
              <a:rPr kumimoji="0" lang="ru-RU" sz="1600" b="1" i="0" u="none" strike="noStrike" cap="none" normalizeH="0" baseline="0" dirty="0" smtClean="0">
                <a:ln>
                  <a:noFill/>
                </a:ln>
                <a:solidFill>
                  <a:srgbClr val="000000"/>
                </a:solidFill>
                <a:effectLst/>
                <a:ea typeface="Nirmala UI Semilight" pitchFamily="34" charset="0"/>
              </a:rPr>
              <a:t>,</a:t>
            </a:r>
            <a:r>
              <a:rPr kumimoji="0" lang="ru-RU" sz="1600" b="1" i="0" u="none" strike="noStrike" cap="none" normalizeH="0" dirty="0" smtClean="0">
                <a:ln>
                  <a:noFill/>
                </a:ln>
                <a:solidFill>
                  <a:srgbClr val="000000"/>
                </a:solidFill>
                <a:effectLst/>
                <a:ea typeface="Nirmala UI Semilight" pitchFamily="34" charset="0"/>
              </a:rPr>
              <a:t> </a:t>
            </a:r>
            <a:r>
              <a:rPr kumimoji="0" lang="ru-RU" sz="1600" b="0" i="0" u="none" strike="noStrike" cap="none" normalizeH="0" baseline="0" dirty="0" smtClean="0">
                <a:ln>
                  <a:noFill/>
                </a:ln>
                <a:solidFill>
                  <a:srgbClr val="000000"/>
                </a:solidFill>
                <a:effectLst/>
                <a:ea typeface="Nirmala UI Semilight" pitchFamily="34" charset="0"/>
              </a:rPr>
              <a:t>который может охватывать всех </a:t>
            </a:r>
            <a:r>
              <a:rPr kumimoji="0" lang="ru-RU" sz="1600" b="1" i="0" u="none" strike="noStrike" cap="none" normalizeH="0" baseline="0" dirty="0" smtClean="0">
                <a:ln>
                  <a:noFill/>
                </a:ln>
                <a:solidFill>
                  <a:srgbClr val="7030A0"/>
                </a:solidFill>
                <a:effectLst/>
                <a:ea typeface="Nirmala UI Semilight" pitchFamily="34" charset="0"/>
              </a:rPr>
              <a:t>работников</a:t>
            </a:r>
            <a:r>
              <a:rPr kumimoji="0" lang="ru-RU" sz="1600" b="0" i="0" u="none" strike="noStrike" cap="none" normalizeH="0" baseline="0" dirty="0" smtClean="0">
                <a:ln>
                  <a:noFill/>
                </a:ln>
                <a:solidFill>
                  <a:srgbClr val="000000"/>
                </a:solidFill>
                <a:effectLst/>
                <a:ea typeface="Nirmala UI Semilight" pitchFamily="34" charset="0"/>
              </a:rPr>
              <a:t>, участвующих в закупочной деятельности, и всех </a:t>
            </a:r>
            <a:r>
              <a:rPr kumimoji="0" lang="ru-RU" sz="1600" b="1" i="0" u="none" strike="noStrike" cap="none" normalizeH="0" baseline="0" dirty="0" smtClean="0">
                <a:ln>
                  <a:noFill/>
                </a:ln>
                <a:solidFill>
                  <a:srgbClr val="7030A0"/>
                </a:solidFill>
                <a:effectLst/>
                <a:ea typeface="Nirmala UI Semilight" pitchFamily="34" charset="0"/>
              </a:rPr>
              <a:t>участников закупки</a:t>
            </a:r>
            <a:r>
              <a:rPr kumimoji="0" lang="ru-RU" sz="1600" b="0" i="0" u="none" strike="noStrike" cap="none" normalizeH="0" baseline="0" dirty="0" smtClean="0">
                <a:ln>
                  <a:noFill/>
                </a:ln>
                <a:solidFill>
                  <a:srgbClr val="000000"/>
                </a:solidFill>
                <a:effectLst/>
                <a:ea typeface="Nirmala UI Semilight" pitchFamily="34" charset="0"/>
              </a:rPr>
              <a:t>, а также представляет собой выборочный анализ в связи с поступившей заказчику информацией.</a:t>
            </a:r>
            <a:r>
              <a:rPr lang="ru-RU" sz="1600" dirty="0" smtClean="0">
                <a:solidFill>
                  <a:srgbClr val="000000"/>
                </a:solidFill>
                <a:ea typeface="Calibri" pitchFamily="34" charset="0"/>
              </a:rPr>
              <a:t> Для этого необходимо:</a:t>
            </a:r>
            <a:endParaRPr lang="ru-RU" sz="700" dirty="0" smtClean="0"/>
          </a:p>
          <a:p>
            <a:pPr lvl="0" indent="450850" algn="just"/>
            <a:r>
              <a:rPr lang="ru-RU" sz="1400" dirty="0" smtClean="0">
                <a:solidFill>
                  <a:srgbClr val="000000"/>
                </a:solidFill>
                <a:ea typeface="Calibri" pitchFamily="34" charset="0"/>
              </a:rPr>
              <a:t>- обеспечение доступа ответственного работника </a:t>
            </a:r>
            <a:r>
              <a:rPr lang="ru-RU" sz="1400" dirty="0" err="1" smtClean="0">
                <a:solidFill>
                  <a:srgbClr val="000000"/>
                </a:solidFill>
                <a:ea typeface="Calibri" pitchFamily="34" charset="0"/>
              </a:rPr>
              <a:t>антикоррупционого</a:t>
            </a:r>
            <a:r>
              <a:rPr lang="ru-RU" sz="1400" dirty="0" smtClean="0">
                <a:solidFill>
                  <a:srgbClr val="000000"/>
                </a:solidFill>
                <a:ea typeface="Calibri" pitchFamily="34" charset="0"/>
              </a:rPr>
              <a:t> подразделения к необходимой для составления профиля информации в отношении участников закупок, которую можно получить, в том числе из ЕИС в сфере закупок; </a:t>
            </a:r>
            <a:endParaRPr lang="ru-RU" sz="1400" dirty="0" smtClean="0"/>
          </a:p>
          <a:p>
            <a:pPr lvl="0" indent="450850" algn="just"/>
            <a:r>
              <a:rPr lang="ru-RU" sz="1400" dirty="0" smtClean="0">
                <a:solidFill>
                  <a:srgbClr val="000000"/>
                </a:solidFill>
                <a:ea typeface="Calibri" pitchFamily="34" charset="0"/>
              </a:rPr>
              <a:t>- анализ запросов на получение конкурсной документации, также может быть проведен анализ данных из </a:t>
            </a:r>
            <a:r>
              <a:rPr lang="ru-RU" sz="1400" dirty="0" smtClean="0">
                <a:ea typeface="Calibri" pitchFamily="34" charset="0"/>
                <a:hlinkClick r:id="rId4"/>
              </a:rPr>
              <a:t>электронного сервиса «Прозрачный бизнес»</a:t>
            </a:r>
            <a:r>
              <a:rPr lang="ru-RU" sz="1400" dirty="0" smtClean="0">
                <a:ea typeface="Calibri" pitchFamily="34" charset="0"/>
              </a:rPr>
              <a:t>;</a:t>
            </a:r>
          </a:p>
          <a:p>
            <a:pPr lvl="0" indent="450850" algn="just" eaLnBrk="0" hangingPunct="0"/>
            <a:r>
              <a:rPr lang="ru-RU" sz="1400" dirty="0" smtClean="0">
                <a:solidFill>
                  <a:srgbClr val="000000"/>
                </a:solidFill>
                <a:ea typeface="Nirmala UI Semilight" pitchFamily="34" charset="0"/>
              </a:rPr>
              <a:t>- организовать личный прием лиц, обладающих информацией о фактах совершения работниками коррупционных правонарушений. Кроме телефона «горячей линии» может быть создан адрес электронной почты, на который подлежит направлению подобная информация.</a:t>
            </a:r>
            <a:r>
              <a:rPr lang="ru-RU" sz="1400" dirty="0" smtClean="0"/>
              <a:t> </a:t>
            </a:r>
          </a:p>
          <a:p>
            <a:pPr indent="450850" algn="just" eaLnBrk="0" hangingPunct="0"/>
            <a:r>
              <a:rPr lang="ru-RU" sz="1400" dirty="0" smtClean="0">
                <a:solidFill>
                  <a:srgbClr val="000000"/>
                </a:solidFill>
                <a:ea typeface="Calibri" pitchFamily="34" charset="0"/>
              </a:rPr>
              <a:t>После анализа профилей работников организации, имеющих отношение к закупочному процессу, а также профилей участников закупок, может быть проведен перекрестный анализ профилей, в том числе профилей субподрядчиков для выявления наличия у работников личной заинтересованности</a:t>
            </a:r>
            <a:r>
              <a:rPr lang="ru-RU" sz="1400" dirty="0" smtClean="0">
                <a:solidFill>
                  <a:srgbClr val="000000"/>
                </a:solidFill>
                <a:ea typeface="Nirmala UI Semilight" pitchFamily="34" charset="0"/>
              </a:rPr>
              <a:t>. </a:t>
            </a:r>
            <a:r>
              <a:rPr lang="ru-RU" sz="1400" dirty="0" smtClean="0">
                <a:solidFill>
                  <a:srgbClr val="000000"/>
                </a:solidFill>
                <a:ea typeface="Calibri" pitchFamily="34" charset="0"/>
              </a:rPr>
              <a:t>В случае выявления нарушений участником закупки требования об отсутствии между ним и заказчиком конфликта интересов по п. 9 ч. 1 статьи 31 Закона № 44-ФЗ рекомендуется незамедлительно проинформировать руководителя заказчика и (или) комиссию об этом факте. </a:t>
            </a:r>
            <a:endParaRPr kumimoji="0" lang="ru-RU" sz="1400" b="0" i="0" u="none" strike="noStrike" cap="none" normalizeH="0" baseline="0" dirty="0" smtClean="0">
              <a:ln>
                <a:noFill/>
              </a:ln>
              <a:solidFill>
                <a:srgbClr val="000000"/>
              </a:solidFill>
              <a:effectLst/>
              <a:ea typeface="Nirmala UI Semilight" pitchFamily="34" charset="0"/>
            </a:endParaRPr>
          </a:p>
        </p:txBody>
      </p:sp>
      <p:graphicFrame>
        <p:nvGraphicFramePr>
          <p:cNvPr id="11" name="Таблица 10"/>
          <p:cNvGraphicFramePr>
            <a:graphicFrameLocks noGrp="1"/>
          </p:cNvGraphicFramePr>
          <p:nvPr/>
        </p:nvGraphicFramePr>
        <p:xfrm>
          <a:off x="0" y="0"/>
          <a:ext cx="8964488" cy="699542"/>
        </p:xfrm>
        <a:graphic>
          <a:graphicData uri="http://schemas.openxmlformats.org/drawingml/2006/table">
            <a:tbl>
              <a:tblPr firstRow="1" bandRow="1">
                <a:tableStyleId>{2D5ABB26-0587-4C30-8999-92F81FD0307C}</a:tableStyleId>
              </a:tblPr>
              <a:tblGrid>
                <a:gridCol w="8964488">
                  <a:extLst>
                    <a:ext uri="{9D8B030D-6E8A-4147-A177-3AD203B41FA5}"/>
                  </a:extLst>
                </a:gridCol>
              </a:tblGrid>
              <a:tr h="2431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1" i="0" u="sng" strike="noStrike" kern="1200" cap="none" spc="0" normalizeH="0" baseline="0" noProof="0" dirty="0" smtClean="0">
                          <a:ln>
                            <a:noFill/>
                          </a:ln>
                          <a:solidFill>
                            <a:srgbClr val="0000FF"/>
                          </a:solidFill>
                          <a:effectLst/>
                          <a:uLnTx/>
                          <a:uFillTx/>
                          <a:latin typeface="Arial" pitchFamily="34" charset="0"/>
                          <a:ea typeface="+mn-ea"/>
                          <a:cs typeface="Arial" pitchFamily="34" charset="0"/>
                        </a:rPr>
                        <a:t>Методические рекомендации - 1</a:t>
                      </a:r>
                      <a:endParaRPr kumimoji="0" lang="ru-RU" sz="2000" b="1" i="0" u="sng" strike="noStrike" kern="1200" cap="none" spc="-5" normalizeH="0" baseline="0" noProof="0" dirty="0" smtClean="0">
                        <a:ln>
                          <a:noFill/>
                        </a:ln>
                        <a:solidFill>
                          <a:srgbClr val="0000FF"/>
                        </a:solidFill>
                        <a:effectLst/>
                        <a:uLnTx/>
                        <a:uFillTx/>
                        <a:latin typeface="Arial" pitchFamily="34" charset="0"/>
                        <a:ea typeface="+mn-ea"/>
                        <a:cs typeface="Arial" pitchFamily="34" charset="0"/>
                      </a:endParaRPr>
                    </a:p>
                  </a:txBody>
                  <a:tcPr>
                    <a:lnB w="12700" cap="flat" cmpd="sng" algn="ctr">
                      <a:solidFill>
                        <a:schemeClr val="tx2"/>
                      </a:solidFill>
                      <a:prstDash val="solid"/>
                      <a:round/>
                      <a:headEnd type="none" w="med" len="med"/>
                      <a:tailEnd type="none" w="med" len="med"/>
                    </a:lnB>
                  </a:tcPr>
                </a:tc>
                <a:extLst>
                  <a:ext uri="{0D108BD9-81ED-4DB2-BD59-A6C34878D82A}"/>
                </a:extLst>
              </a:tr>
              <a:tr h="303302">
                <a:tc>
                  <a:txBody>
                    <a:bodyPr/>
                    <a:lstStyle/>
                    <a:p>
                      <a:pPr algn="l"/>
                      <a:endParaRPr lang="ru-RU" sz="1200" dirty="0">
                        <a:solidFill>
                          <a:schemeClr val="tx2"/>
                        </a:solidFill>
                        <a:latin typeface="Core Sans D 67 Cn Heavy" pitchFamily="34" charset="-52"/>
                      </a:endParaRPr>
                    </a:p>
                  </a:txBody>
                  <a:tcP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extLst>
              </a:tr>
            </a:tbl>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7101</TotalTime>
  <Words>3045</Words>
  <Application>Microsoft Office PowerPoint</Application>
  <PresentationFormat>Экран (16:9)</PresentationFormat>
  <Paragraphs>331</Paragraphs>
  <Slides>27</Slides>
  <Notes>26</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Тема Office</vt:lpstr>
      <vt:lpstr>    Конфликт интересов в сфере государственных и муниципальных закупок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Наименование проекта*</dc:title>
  <dc:creator>Yankovski</dc:creator>
  <cp:lastModifiedBy>Ольга</cp:lastModifiedBy>
  <cp:revision>661</cp:revision>
  <dcterms:created xsi:type="dcterms:W3CDTF">2018-02-27T05:31:27Z</dcterms:created>
  <dcterms:modified xsi:type="dcterms:W3CDTF">2023-05-18T06:13:25Z</dcterms:modified>
</cp:coreProperties>
</file>