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3"/>
  </p:notesMasterIdLst>
  <p:sldIdLst>
    <p:sldId id="350" r:id="rId2"/>
    <p:sldId id="332" r:id="rId3"/>
    <p:sldId id="333" r:id="rId4"/>
    <p:sldId id="334" r:id="rId5"/>
    <p:sldId id="313" r:id="rId6"/>
    <p:sldId id="256" r:id="rId7"/>
    <p:sldId id="314" r:id="rId8"/>
    <p:sldId id="315" r:id="rId9"/>
    <p:sldId id="316" r:id="rId10"/>
    <p:sldId id="345" r:id="rId11"/>
    <p:sldId id="318" r:id="rId12"/>
    <p:sldId id="319" r:id="rId13"/>
    <p:sldId id="320" r:id="rId14"/>
    <p:sldId id="336" r:id="rId15"/>
    <p:sldId id="283" r:id="rId16"/>
    <p:sldId id="284" r:id="rId17"/>
    <p:sldId id="32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60" r:id="rId27"/>
    <p:sldId id="296" r:id="rId28"/>
    <p:sldId id="297" r:id="rId29"/>
    <p:sldId id="323" r:id="rId30"/>
    <p:sldId id="340" r:id="rId31"/>
    <p:sldId id="351" r:id="rId3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32FE"/>
    <a:srgbClr val="99FF99"/>
    <a:srgbClr val="66FFFF"/>
    <a:srgbClr val="990099"/>
    <a:srgbClr val="00FFFF"/>
    <a:srgbClr val="336699"/>
    <a:srgbClr val="009999"/>
    <a:srgbClr val="33CCCC"/>
    <a:srgbClr val="9999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9857" autoAdjust="0"/>
  </p:normalViewPr>
  <p:slideViewPr>
    <p:cSldViewPr>
      <p:cViewPr varScale="1">
        <p:scale>
          <a:sx n="115" d="100"/>
          <a:sy n="115" d="100"/>
        </p:scale>
        <p:origin x="124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на 01.01.2025г.</c:v>
                </c:pt>
              </c:strCache>
            </c:strRef>
          </c:tx>
          <c:spPr>
            <a:solidFill>
              <a:srgbClr val="FF66CC"/>
            </a:solidFill>
          </c:spPr>
          <c:invertIfNegative val="0"/>
          <c:dLbls>
            <c:dLbl>
              <c:idx val="0"/>
              <c:layout>
                <c:manualLayout>
                  <c:x val="1.6975308641975308E-2"/>
                  <c:y val="-1.46842878120411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BDB-413E-ACBB-F45C84746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DB-413E-ACBB-F45C84746B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 на 01.01.2025.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2.0061728395061727E-2"/>
                  <c:y val="-2.05580029368575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BDB-413E-ACBB-F45C84746B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%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1.0069999999999999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DB-413E-ACBB-F45C84746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4931840"/>
        <c:axId val="34933376"/>
        <c:axId val="0"/>
      </c:bar3DChart>
      <c:catAx>
        <c:axId val="34931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933376"/>
        <c:crosses val="autoZero"/>
        <c:auto val="1"/>
        <c:lblAlgn val="ctr"/>
        <c:lblOffset val="100"/>
        <c:noMultiLvlLbl val="0"/>
      </c:catAx>
      <c:valAx>
        <c:axId val="349333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4931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ru-RU" dirty="0" err="1" smtClean="0">
                <a:solidFill>
                  <a:schemeClr val="bg1"/>
                </a:solidFill>
              </a:rPr>
              <a:t>млн.рублей</a:t>
            </a:r>
            <a:endParaRPr lang="ru-RU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42983413531642156"/>
          <c:y val="8.810572687224771E-3"/>
        </c:manualLayout>
      </c:layout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млн.рублей</c:v>
                </c:pt>
              </c:strCache>
            </c:strRef>
          </c:tx>
          <c:spPr>
            <a:ln>
              <a:solidFill>
                <a:srgbClr val="66FF66"/>
              </a:solidFill>
            </a:ln>
          </c:spPr>
          <c:explosion val="25"/>
          <c:dPt>
            <c:idx val="0"/>
            <c:bubble3D val="0"/>
            <c:spPr>
              <a:solidFill>
                <a:srgbClr val="00B050"/>
              </a:solidFill>
              <a:ln>
                <a:solidFill>
                  <a:srgbClr val="66FF6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31B-43D8-BE8F-4FAA44CE61EC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solidFill>
                  <a:srgbClr val="66FF66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831B-43D8-BE8F-4FAA44CE61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 formatCode="General">
                  <c:v>237.6</c:v>
                </c:pt>
                <c:pt idx="1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1B-43D8-BE8F-4FAA44CE61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  <c:txPr>
        <a:bodyPr/>
        <a:lstStyle/>
        <a:p>
          <a:pPr>
            <a:defRPr sz="2400"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spPr>
    <a:gradFill rotWithShape="1">
      <a:gsLst>
        <a:gs pos="0">
          <a:schemeClr val="accent5">
            <a:shade val="45000"/>
            <a:satMod val="155000"/>
          </a:schemeClr>
        </a:gs>
        <a:gs pos="60000">
          <a:schemeClr val="accent5">
            <a:shade val="95000"/>
            <a:satMod val="150000"/>
          </a:schemeClr>
        </a:gs>
        <a:gs pos="100000">
          <a:schemeClr val="accent5">
            <a:tint val="87000"/>
            <a:satMod val="250000"/>
          </a:schemeClr>
        </a:gs>
      </a:gsLst>
      <a:lin ang="16200000" scaled="0"/>
    </a:gradFill>
    <a:ln w="9525" cap="flat" cmpd="sng" algn="ctr">
      <a:solidFill>
        <a:schemeClr val="accent5">
          <a:satMod val="150000"/>
        </a:schemeClr>
      </a:solidFill>
      <a:prstDash val="solid"/>
    </a:ln>
    <a:effectLst>
      <a:outerShdw blurRad="65500" dist="381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70022844366676"/>
          <c:y val="4.4861481651478498E-2"/>
          <c:w val="0.8698676727909016"/>
          <c:h val="0.58312650810445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CC99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33CCFF"/>
              </a:solidFill>
            </c:spPr>
            <c:extLst>
              <c:ext xmlns:c16="http://schemas.microsoft.com/office/drawing/2014/chart" uri="{C3380CC4-5D6E-409C-BE32-E72D297353CC}">
                <c16:uniqueId val="{00000001-B0D8-4052-B783-C57A655933A5}"/>
              </c:ext>
            </c:extLst>
          </c:dPt>
          <c:dPt>
            <c:idx val="3"/>
            <c:invertIfNegative val="0"/>
            <c:bubble3D val="0"/>
            <c:spPr>
              <a:solidFill>
                <a:srgbClr val="33CCFF"/>
              </a:solidFill>
            </c:spPr>
            <c:extLst>
              <c:ext xmlns:c16="http://schemas.microsoft.com/office/drawing/2014/chart" uri="{C3380CC4-5D6E-409C-BE32-E72D297353CC}">
                <c16:uniqueId val="{00000003-B0D8-4052-B783-C57A655933A5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ru-RU" dirty="0" smtClean="0"/>
                      <a:t>225932,5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08-40D0-BAD9-FE9D17ACD60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smtClean="0"/>
                      <a:t>237632,1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508-40D0-BAD9-FE9D17ACD60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smtClean="0"/>
                      <a:t>47487,8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0D8-4052-B783-C57A655933A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smtClean="0"/>
                      <a:t>56000,8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0D8-4052-B783-C57A655933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по налоговым доходам за январь-декабрь 2024г.</c:v>
                </c:pt>
                <c:pt idx="1">
                  <c:v>Факт по налоговым доходам за январь-декабрь 2024г.</c:v>
                </c:pt>
                <c:pt idx="2">
                  <c:v>План по неналоговым доходам за январь-декабрь 2024г.</c:v>
                </c:pt>
                <c:pt idx="3">
                  <c:v>Факт по неналоговым доходам за январь-декабрь 2024г.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82448.7</c:v>
                </c:pt>
                <c:pt idx="1">
                  <c:v>88125.1</c:v>
                </c:pt>
                <c:pt idx="2">
                  <c:v>14817.7</c:v>
                </c:pt>
                <c:pt idx="3">
                  <c:v>15717.1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D8-4052-B783-C57A65593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5288960"/>
        <c:axId val="35290496"/>
      </c:barChart>
      <c:catAx>
        <c:axId val="3528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290496"/>
        <c:crosses val="autoZero"/>
        <c:auto val="1"/>
        <c:lblAlgn val="ctr"/>
        <c:lblOffset val="100"/>
        <c:noMultiLvlLbl val="0"/>
      </c:catAx>
      <c:valAx>
        <c:axId val="35290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2889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80"/>
      <c:depthPercent val="9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  <a:scene3d>
          <a:camera prst="orthographicFront"/>
          <a:lightRig rig="threePt" dir="t"/>
        </a:scene3d>
        <a:sp3d/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933878028839982"/>
          <c:y val="4.6900353731493566E-2"/>
          <c:w val="0.85807876445999864"/>
          <c:h val="0.8053737180664756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4.7197637194612372E-3"/>
                  <c:y val="-0.46406052963430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2D-473A-A1FC-1E36C046A0CD}"/>
                </c:ext>
              </c:extLst>
            </c:dLbl>
            <c:dLbl>
              <c:idx val="1"/>
              <c:layout>
                <c:manualLayout>
                  <c:x val="-1.4159291158383741E-2"/>
                  <c:y val="-0.421185372005044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2D-473A-A1FC-1E36C046A0CD}"/>
                </c:ext>
              </c:extLst>
            </c:dLbl>
            <c:dLbl>
              <c:idx val="2"/>
              <c:layout>
                <c:manualLayout>
                  <c:x val="-1.1537066925945773E-16"/>
                  <c:y val="-0.428751576292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2D-473A-A1FC-1E36C046A0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2024 (первоначальный план)</c:v>
                </c:pt>
                <c:pt idx="1">
                  <c:v>Уточнённый план на 01.01.2025 года</c:v>
                </c:pt>
                <c:pt idx="2">
                  <c:v>факт на 01.01.2025 года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1316956.3</c:v>
                </c:pt>
                <c:pt idx="1">
                  <c:v>1515375.5</c:v>
                </c:pt>
                <c:pt idx="2">
                  <c:v>1477167.3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A-45A8-B512-56B41B133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9757696"/>
        <c:axId val="39759232"/>
        <c:axId val="0"/>
      </c:bar3DChart>
      <c:catAx>
        <c:axId val="3975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0" i="0" baseline="0"/>
            </a:pPr>
            <a:endParaRPr lang="ru-RU"/>
          </a:p>
        </c:txPr>
        <c:crossAx val="39759232"/>
        <c:crosses val="autoZero"/>
        <c:auto val="1"/>
        <c:lblAlgn val="ctr"/>
        <c:lblOffset val="100"/>
        <c:tickMarkSkip val="2"/>
        <c:noMultiLvlLbl val="0"/>
      </c:catAx>
      <c:valAx>
        <c:axId val="39759232"/>
        <c:scaling>
          <c:orientation val="minMax"/>
          <c:min val="0"/>
        </c:scaling>
        <c:delete val="0"/>
        <c:axPos val="l"/>
        <c:minorGridlines>
          <c:spPr>
            <a:ln>
              <a:noFill/>
            </a:ln>
          </c:spPr>
        </c:min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58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9757696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  <c:showDLblsOverMax val="0"/>
  </c:chart>
  <c:txPr>
    <a:bodyPr/>
    <a:lstStyle/>
    <a:p>
      <a:pPr>
        <a:defRPr sz="175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980583535418502E-2"/>
          <c:y val="1.0208502955268199E-4"/>
          <c:w val="0.97582492950259159"/>
          <c:h val="0.954171722405231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30"/>
          <c:dLbls>
            <c:dLbl>
              <c:idx val="0"/>
              <c:layout>
                <c:manualLayout>
                  <c:x val="5.72012491849547E-2"/>
                  <c:y val="-2.2444152627722716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1318591522739085"/>
                      <c:h val="7.46902727728622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0ED7-4FF8-AAA0-DDE472F00868}"/>
                </c:ext>
              </c:extLst>
            </c:dLbl>
            <c:dLbl>
              <c:idx val="1"/>
              <c:layout>
                <c:manualLayout>
                  <c:x val="5.9551985452829664E-2"/>
                  <c:y val="-4.3973906151631409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8.7207009414297709E-2"/>
                      <c:h val="8.78927154950520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ED7-4FF8-AAA0-DDE472F00868}"/>
                </c:ext>
              </c:extLst>
            </c:dLbl>
            <c:dLbl>
              <c:idx val="2"/>
              <c:layout>
                <c:manualLayout>
                  <c:x val="7.0405106514883548E-2"/>
                  <c:y val="0.12410296158858443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9.9220197229857837E-2"/>
                      <c:h val="0.117277610569937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0ED7-4FF8-AAA0-DDE472F00868}"/>
                </c:ext>
              </c:extLst>
            </c:dLbl>
            <c:dLbl>
              <c:idx val="3"/>
              <c:layout>
                <c:manualLayout>
                  <c:x val="0"/>
                  <c:y val="0.14522686994408818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125174"/>
                        <a:gd name="adj2" fmla="val -58999"/>
                      </a:avLst>
                    </a:prstGeom>
                  </c15:spPr>
                  <c15:layout>
                    <c:manualLayout>
                      <c:w val="8.3277269404494952E-2"/>
                      <c:h val="0.143342974928249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ED7-4FF8-AAA0-DDE472F00868}"/>
                </c:ext>
              </c:extLst>
            </c:dLbl>
            <c:dLbl>
              <c:idx val="4"/>
              <c:layout>
                <c:manualLayout>
                  <c:x val="-2.037304765491537E-2"/>
                  <c:y val="0.10165880896086163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9.0764703762806889E-2"/>
                      <c:h val="0.1169380894838697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ED7-4FF8-AAA0-DDE472F00868}"/>
                </c:ext>
              </c:extLst>
            </c:dLbl>
            <c:dLbl>
              <c:idx val="5"/>
              <c:layout>
                <c:manualLayout>
                  <c:x val="-0.22410352420406909"/>
                  <c:y val="3.9607328166569408E-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52193"/>
                        <a:gd name="adj2" fmla="val -229598"/>
                      </a:avLst>
                    </a:prstGeom>
                  </c15:spPr>
                  <c15:layout>
                    <c:manualLayout>
                      <c:w val="9.6634387335195499E-2"/>
                      <c:h val="0.10373564676167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ED7-4FF8-AAA0-DDE472F00868}"/>
                </c:ext>
              </c:extLst>
            </c:dLbl>
            <c:dLbl>
              <c:idx val="6"/>
              <c:layout>
                <c:manualLayout>
                  <c:x val="0.25701389365343164"/>
                  <c:y val="0.20595810646616142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3123"/>
                        <a:gd name="adj2" fmla="val -256583"/>
                      </a:avLst>
                    </a:prstGeom>
                  </c15:spPr>
                  <c15:layout>
                    <c:manualLayout>
                      <c:w val="0.12211994702760812"/>
                      <c:h val="9.0533204039490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495-4AE6-8861-3EF8DED0DB29}"/>
                </c:ext>
              </c:extLst>
            </c:dLbl>
            <c:dLbl>
              <c:idx val="7"/>
              <c:layout>
                <c:manualLayout>
                  <c:x val="-9.4029389015879372E-2"/>
                  <c:y val="0"/>
                </c:manualLayout>
              </c:layout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65000"/>
                      <a:lumOff val="3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200457"/>
                        <a:gd name="adj2" fmla="val 67995"/>
                      </a:avLst>
                    </a:prstGeom>
                  </c15:spPr>
                  <c15:layout>
                    <c:manualLayout>
                      <c:w val="7.4331144577807748E-2"/>
                      <c:h val="0.119578578028307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ED7-4FF8-AAA0-DDE472F00868}"/>
                </c:ext>
              </c:extLst>
            </c:dLbl>
            <c:dLbl>
              <c:idx val="8"/>
              <c:layout>
                <c:manualLayout>
                  <c:x val="-2.8992413970456481E-2"/>
                  <c:y val="-1.5842931266627808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1715909141390186"/>
                      <c:h val="5.88473415062344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ED7-4FF8-AAA0-DDE472F00868}"/>
                </c:ext>
              </c:extLst>
            </c:dLbl>
            <c:dLbl>
              <c:idx val="9"/>
              <c:layout>
                <c:manualLayout>
                  <c:x val="7.208930724727669E-2"/>
                  <c:y val="-1.4522686994408812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aseline="0"/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2507792598179335"/>
                      <c:h val="9.05332040394900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ED7-4FF8-AAA0-DDE472F00868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aseline="0"/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0.13158861558876911</c:v>
                </c:pt>
                <c:pt idx="1">
                  <c:v>1.5961631427936428E-3</c:v>
                </c:pt>
                <c:pt idx="2">
                  <c:v>5.1430193452021303E-3</c:v>
                </c:pt>
                <c:pt idx="3">
                  <c:v>0.18189388568241388</c:v>
                </c:pt>
                <c:pt idx="4">
                  <c:v>5.0583369940561229E-2</c:v>
                </c:pt>
                <c:pt idx="5">
                  <c:v>3.4107849530652344E-3</c:v>
                </c:pt>
                <c:pt idx="6">
                  <c:v>0.55464584140198592</c:v>
                </c:pt>
                <c:pt idx="7">
                  <c:v>2.9650399111867686E-2</c:v>
                </c:pt>
                <c:pt idx="8">
                  <c:v>4.1315970100340015E-2</c:v>
                </c:pt>
                <c:pt idx="9">
                  <c:v>1.7195073300092681E-4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95-4AE6-8861-3EF8DED0DB2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в % к плану</a:t>
            </a:r>
          </a:p>
        </c:rich>
      </c:tx>
      <c:layout>
        <c:manualLayout>
          <c:xMode val="edge"/>
          <c:yMode val="edge"/>
          <c:x val="0.42677080295518632"/>
          <c:y val="2.3848169273178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48000"/>
              <a:satMod val="110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48000"/>
              <a:satMod val="110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explosion val="29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9A67-4A3E-A843-75EDBC17218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9A67-4A3E-A843-75EDBC1721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48000"/>
                      <a:satMod val="110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расход в рамках непрограмных мероприятий</c:v>
                </c:pt>
                <c:pt idx="1">
                  <c:v>расход в рамках муниципальных программ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93657.8</c:v>
                </c:pt>
                <c:pt idx="1">
                  <c:v>1383509.5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04-4164-8D49-EF008FB1865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5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0.39848</cdr:x>
      <cdr:y>0.56392</cdr:y>
    </cdr:from>
    <cdr:to>
      <cdr:x>0.52605</cdr:x>
      <cdr:y>0.71616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79308" y="2438582"/>
          <a:ext cx="1049870" cy="6583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smtClean="0">
              <a:latin typeface="PT Astra Serif" pitchFamily="18" charset="-52"/>
            </a:rPr>
            <a:t>1491,2</a:t>
          </a:r>
          <a:endParaRPr lang="ru-RU" sz="1800" b="1" dirty="0" smtClean="0">
            <a:latin typeface="PT Astra Serif" pitchFamily="18" charset="-52"/>
          </a:endParaRPr>
        </a:p>
        <a:p xmlns:a="http://schemas.openxmlformats.org/drawingml/2006/main">
          <a:r>
            <a:rPr lang="ru-RU" sz="1800" dirty="0" smtClean="0"/>
            <a:t>млн.руб.</a:t>
          </a:r>
          <a:endParaRPr lang="ru-RU" sz="1800" dirty="0"/>
        </a:p>
      </cdr:txBody>
    </cdr:sp>
  </cdr:relSizeAnchor>
  <cdr:relSizeAnchor xmlns:cdr="http://schemas.openxmlformats.org/drawingml/2006/chartDrawing">
    <cdr:from>
      <cdr:x>0.24973</cdr:x>
      <cdr:y>0.64718</cdr:y>
    </cdr:from>
    <cdr:to>
      <cdr:x>0.38973</cdr:x>
      <cdr:y>0.8137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55172" y="2798622"/>
          <a:ext cx="1152144" cy="7200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800" b="1" dirty="0" smtClean="0">
              <a:latin typeface="PT Astra Serif" pitchFamily="18" charset="-52"/>
            </a:rPr>
            <a:t>1481,5</a:t>
          </a:r>
          <a:endParaRPr lang="ru-RU" sz="1800" b="1" dirty="0" smtClean="0">
            <a:latin typeface="PT Astra Serif" pitchFamily="18" charset="-52"/>
          </a:endParaRPr>
        </a:p>
        <a:p xmlns:a="http://schemas.openxmlformats.org/drawingml/2006/main">
          <a:r>
            <a:rPr lang="ru-RU" sz="1800" dirty="0" smtClean="0"/>
            <a:t>  млн.руб.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0.28298</cdr:x>
      <cdr:y>0.48299</cdr:y>
    </cdr:from>
    <cdr:to>
      <cdr:x>0.3941</cdr:x>
      <cdr:y>0.68502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28850" y="218599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0.32639</cdr:x>
      <cdr:y>0.54613</cdr:y>
    </cdr:from>
    <cdr:to>
      <cdr:x>0.4375</cdr:x>
      <cdr:y>0.74816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686040" y="247174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0.2257</cdr:x>
      <cdr:y>0.04286</cdr:y>
    </cdr:from>
    <cdr:to>
      <cdr:x>0.36459</cdr:x>
      <cdr:y>0.15714</cdr:y>
    </cdr:to>
    <cdr:sp macro="" textlink="">
      <cdr:nvSpPr>
        <cdr:cNvPr id="11" name="TextBox 10"/>
        <cdr:cNvSpPr txBox="1"/>
      </cdr:nvSpPr>
      <cdr:spPr>
        <a:xfrm xmlns:a="http://schemas.openxmlformats.org/drawingml/2006/main" flipV="1">
          <a:off x="1857388" y="214314"/>
          <a:ext cx="1143009" cy="571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0.50868</cdr:x>
      <cdr:y>0.13574</cdr:y>
    </cdr:from>
    <cdr:to>
      <cdr:x>0.57813</cdr:x>
      <cdr:y>0.21466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4186238" y="614354"/>
          <a:ext cx="57150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0.51736</cdr:x>
      <cdr:y>0.11996</cdr:y>
    </cdr:from>
    <cdr:to>
      <cdr:x>0.57639</cdr:x>
      <cdr:y>0.21466</cdr:y>
    </cdr:to>
    <cdr:sp macro="" textlink="">
      <cdr:nvSpPr>
        <cdr:cNvPr id="17" name="TextBox 16"/>
        <cdr:cNvSpPr txBox="1"/>
      </cdr:nvSpPr>
      <cdr:spPr>
        <a:xfrm xmlns:a="http://schemas.openxmlformats.org/drawingml/2006/main" flipV="1">
          <a:off x="4257676" y="542916"/>
          <a:ext cx="48577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0.27778</cdr:x>
      <cdr:y>1.89165E-7</cdr:y>
    </cdr:from>
    <cdr:to>
      <cdr:x>0.39063</cdr:x>
      <cdr:y>0.08108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286016" y="1"/>
          <a:ext cx="92869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0.31973</cdr:x>
      <cdr:y>0</cdr:y>
    </cdr:from>
    <cdr:to>
      <cdr:x>0.45862</cdr:x>
      <cdr:y>0.06628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631236" y="-86828"/>
          <a:ext cx="1143009" cy="3503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0.18229</cdr:x>
      <cdr:y>0.05405</cdr:y>
    </cdr:from>
    <cdr:to>
      <cdr:x>0.34722</cdr:x>
      <cdr:y>0.14865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500198" y="285752"/>
          <a:ext cx="1357322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0.69445</cdr:x>
      <cdr:y>0.01351</cdr:y>
    </cdr:from>
    <cdr:to>
      <cdr:x>0.82466</cdr:x>
      <cdr:y>0.06757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5715040" y="71438"/>
          <a:ext cx="107157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0.66841</cdr:x>
      <cdr:y>0.01351</cdr:y>
    </cdr:from>
    <cdr:to>
      <cdr:x>0.79862</cdr:x>
      <cdr:y>0.08108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5500726" y="71438"/>
          <a:ext cx="107157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0.75521</cdr:x>
      <cdr:y>0</cdr:y>
    </cdr:from>
    <cdr:to>
      <cdr:x>0.96355</cdr:x>
      <cdr:y>0.12162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6215106" y="0"/>
          <a:ext cx="1714512" cy="6429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0.32118</cdr:x>
      <cdr:y>0.45946</cdr:y>
    </cdr:from>
    <cdr:to>
      <cdr:x>0.43229</cdr:x>
      <cdr:y>0.63243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2643206" y="24288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0.11829</cdr:x>
      <cdr:y>0.50082</cdr:y>
    </cdr:from>
    <cdr:to>
      <cdr:x>0.26935</cdr:x>
      <cdr:y>0.61608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8640" y="2408801"/>
          <a:ext cx="1224136" cy="55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0.23438</cdr:x>
      <cdr:y>0.53659</cdr:y>
    </cdr:from>
    <cdr:to>
      <cdr:x>0.39931</cdr:x>
      <cdr:y>0.58537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28826" y="3143272"/>
          <a:ext cx="1357322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0.2257</cdr:x>
      <cdr:y>0.56098</cdr:y>
    </cdr:from>
    <cdr:to>
      <cdr:x>0.33681</cdr:x>
      <cdr:y>0.62195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57388" y="3286148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0.10508</cdr:x>
      <cdr:y>0.2992</cdr:y>
    </cdr:from>
    <cdr:to>
      <cdr:x>0.29773</cdr:x>
      <cdr:y>0.3874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57260" y="1709953"/>
          <a:ext cx="1571670" cy="504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0.40281</cdr:x>
      <cdr:y>0.4126</cdr:y>
    </cdr:from>
    <cdr:to>
      <cdr:x>0.59545</cdr:x>
      <cdr:y>0.5512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286189" y="2358024"/>
          <a:ext cx="1571589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C5D96-271A-43EC-BDA4-4A8E5C409C7D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1AC40-946F-4C5B-A774-AF779712E2A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062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1AC40-946F-4C5B-A774-AF779712E2AA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406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1AC40-946F-4C5B-A774-AF779712E2AA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5788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1AC40-946F-4C5B-A774-AF779712E2AA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121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850" y="1086344"/>
            <a:ext cx="1173542" cy="100000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06781" y="2086348"/>
            <a:ext cx="45512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i="1" dirty="0">
                <a:solidFill>
                  <a:srgbClr val="3608B8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PT Astra Serif" panose="020A0603040505020204" pitchFamily="18" charset="-52"/>
                <a:ea typeface="Century Gothic" panose="020B0502020202020204" pitchFamily="34" charset="0"/>
                <a:cs typeface="Times New Roman" panose="02020603050405020304" pitchFamily="18" charset="0"/>
              </a:rPr>
              <a:t>Финансовое управление администрации </a:t>
            </a:r>
          </a:p>
          <a:p>
            <a:pPr algn="ctr"/>
            <a:r>
              <a:rPr lang="ru-RU" sz="1500" i="1" dirty="0">
                <a:solidFill>
                  <a:srgbClr val="3608B8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PT Astra Serif" panose="020A0603040505020204" pitchFamily="18" charset="-52"/>
                <a:ea typeface="Century Gothic" panose="020B0502020202020204" pitchFamily="34" charset="0"/>
                <a:cs typeface="Times New Roman" panose="02020603050405020304" pitchFamily="18" charset="0"/>
              </a:rPr>
              <a:t>МО «Мелекесский район» Ульяновской области</a:t>
            </a:r>
            <a:endParaRPr lang="ru-RU" sz="1500" dirty="0">
              <a:solidFill>
                <a:srgbClr val="3608B8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4412" y="2667441"/>
            <a:ext cx="4644339" cy="3550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3000" b="1" i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900F17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PT Astra Serif" panose="020A0603040505020204" pitchFamily="18" charset="-52"/>
                <a:ea typeface="Century Gothic" panose="020B0502020202020204" pitchFamily="34" charset="0"/>
                <a:cs typeface="Times New Roman" panose="02020603050405020304" pitchFamily="18" charset="0"/>
              </a:rPr>
              <a:t>Отчет об </a:t>
            </a:r>
            <a:r>
              <a:rPr lang="ru-RU" sz="3000" b="1" i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900F17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PT Astra Serif" panose="020A0603040505020204" pitchFamily="18" charset="-52"/>
                <a:ea typeface="Century Gothic" panose="020B0502020202020204" pitchFamily="34" charset="0"/>
                <a:cs typeface="Times New Roman" panose="02020603050405020304" pitchFamily="18" charset="0"/>
              </a:rPr>
              <a:t>исполнении консолидированного </a:t>
            </a:r>
            <a:r>
              <a:rPr lang="ru-RU" sz="3000" b="1" i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900F17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PT Astra Serif" panose="020A0603040505020204" pitchFamily="18" charset="-52"/>
                <a:ea typeface="Century Gothic" panose="020B0502020202020204" pitchFamily="34" charset="0"/>
                <a:cs typeface="Times New Roman" panose="02020603050405020304" pitchFamily="18" charset="0"/>
              </a:rPr>
              <a:t>бюджета муниципального образования «Мелекесский район» за </a:t>
            </a:r>
            <a:r>
              <a:rPr lang="ru-RU" sz="3000" b="1" i="1" dirty="0" smtClean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900F17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PT Astra Serif" panose="020A0603040505020204" pitchFamily="18" charset="-52"/>
                <a:ea typeface="Century Gothic" panose="020B0502020202020204" pitchFamily="34" charset="0"/>
                <a:cs typeface="Times New Roman" panose="02020603050405020304" pitchFamily="18" charset="0"/>
              </a:rPr>
              <a:t>2024 год</a:t>
            </a:r>
            <a:endParaRPr lang="ru-RU" sz="3000" dirty="0">
              <a:latin typeface="Century Gothic" panose="020B0502020202020204" pitchFamily="34" charset="0"/>
              <a:ea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867" y="1086342"/>
            <a:ext cx="1582727" cy="100000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6" y="1086345"/>
            <a:ext cx="1671791" cy="100000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698" y="4731576"/>
            <a:ext cx="1914896" cy="10687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02" y="4945331"/>
            <a:ext cx="1603165" cy="85502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075" y="1086343"/>
            <a:ext cx="1537687" cy="100000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95" y="2284253"/>
            <a:ext cx="1612076" cy="117565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867" y="2225490"/>
            <a:ext cx="1582727" cy="11041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02" y="3620228"/>
            <a:ext cx="1603165" cy="111134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305" y="1086343"/>
            <a:ext cx="1613393" cy="1000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94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/>
              <a:t>Исполнение по налоговым и неналоговым доходам  консолидированного бюджета МО «Мелекесский район»                                                   за январь-декабрь 2024 года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791037"/>
              </p:ext>
            </p:extLst>
          </p:nvPr>
        </p:nvGraphicFramePr>
        <p:xfrm>
          <a:off x="457200" y="1481138"/>
          <a:ext cx="8229600" cy="5019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223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001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800" i="1" dirty="0" smtClean="0"/>
              <a:t>Справка о выполнении плана поступления доходов консолидированного бюджета муниципального образования «Мелекесский район»                                                                                                          в разрезе доходных источников за январь-декабрь 2024г.</a:t>
            </a:r>
            <a:endParaRPr lang="ru-RU" sz="1800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552360"/>
              </p:ext>
            </p:extLst>
          </p:nvPr>
        </p:nvGraphicFramePr>
        <p:xfrm>
          <a:off x="428596" y="1124744"/>
          <a:ext cx="9760027" cy="5639676"/>
        </p:xfrm>
        <a:graphic>
          <a:graphicData uri="http://schemas.openxmlformats.org/drawingml/2006/table">
            <a:tbl>
              <a:tblPr/>
              <a:tblGrid>
                <a:gridCol w="588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7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1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1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доходных источников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план на             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01.01.2025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Факт на                           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01.01.2025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Процент  выполнения,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07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225932,5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237632,1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105,2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57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налог на доходы физических лиц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103155,6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110202,6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106,8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4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акцизы на нефтепродукты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40833,4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43800,9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107,3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92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налог, взимаемый в связи с применением упрощённой системы налогообложения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30353,0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32057,7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105,6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4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ЕНВД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4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единый сельхозналог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5804,5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5540,2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95,4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73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налог, взимаемый в связи с применением патентной системы налогообложения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3419,0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2585,7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75,6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44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-местные налоги</a:t>
                      </a:r>
                      <a:endParaRPr lang="ru-RU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39800,0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40295,7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101,2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044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налог на добычу полезных ископаемых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417,0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664,5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159,4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0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- госпошлина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2150,0</a:t>
                      </a:r>
                      <a:endParaRPr lang="ru-RU" sz="1400" b="0" i="0" u="none" strike="noStrike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2479,6</a:t>
                      </a:r>
                      <a:endParaRPr lang="ru-RU" sz="1400" b="0" i="0" u="none" strike="noStrike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115,3</a:t>
                      </a:r>
                      <a:endParaRPr lang="ru-RU" sz="1400" b="0" i="0" u="none" strike="noStrike" baseline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2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47487,8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56000,8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117,9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346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9564,6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12524,4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130,9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61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плата за негативное воздействие на окружающую среду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4800,0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551,9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448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290,0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308,7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04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доходы от продажи материальных и нематериальных активов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22541,2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25332,6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29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штрафы, санкции, возмещение ущерба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7080,0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13957,8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197,1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04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прочие неналоговые доходы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3212,0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3325,4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103,5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044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ВСЕГО:</a:t>
                      </a:r>
                      <a:endParaRPr lang="ru-RU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273420,3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293632,9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107,4</a:t>
                      </a:r>
                      <a:endParaRPr lang="ru-RU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3"/>
          <p:cNvSpPr txBox="1">
            <a:spLocks/>
          </p:cNvSpPr>
          <p:nvPr/>
        </p:nvSpPr>
        <p:spPr>
          <a:xfrm>
            <a:off x="564357" y="285728"/>
            <a:ext cx="8229600" cy="135731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srgbClr val="FFFF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accent1">
                <a:lumMod val="75000"/>
              </a:schemeClr>
            </a:contourClr>
          </a:sp3d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 smtClean="0"/>
              <a:t>Динамика поступления налоговых и неналоговых доходов за январь-декабрь 20</a:t>
            </a:r>
            <a:r>
              <a:rPr lang="en-US" sz="2800" dirty="0" smtClean="0"/>
              <a:t>2</a:t>
            </a:r>
            <a:r>
              <a:rPr lang="ru-RU" sz="2800" dirty="0" smtClean="0"/>
              <a:t>4 года к уровню января-декабря 2023года 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28662" y="2214554"/>
            <a:ext cx="3000396" cy="150019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год  (факт на 01.01.2024 года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57818" y="2214554"/>
            <a:ext cx="3071834" cy="150019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336699"/>
                </a:solidFill>
                <a:latin typeface="Times New Roman" pitchFamily="18" charset="0"/>
                <a:cs typeface="Times New Roman" pitchFamily="18" charset="0"/>
              </a:rPr>
              <a:t>2024 год  (факт на 01.01.2025 года)</a:t>
            </a:r>
            <a:endParaRPr lang="ru-RU" sz="2400" dirty="0">
              <a:solidFill>
                <a:srgbClr val="3366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8662" y="4286256"/>
            <a:ext cx="2857520" cy="15001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249,7 тыс. руб.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4286256"/>
            <a:ext cx="2786082" cy="1428760"/>
          </a:xfrm>
          <a:prstGeom prst="roundRect">
            <a:avLst/>
          </a:prstGeom>
          <a:solidFill>
            <a:srgbClr val="00B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293,6 млн. руб.</a:t>
            </a:r>
            <a:endParaRPr lang="ru-RU" sz="24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1785918" y="3714752"/>
            <a:ext cx="928694" cy="571504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Стрелка вниз 19"/>
          <p:cNvSpPr/>
          <p:nvPr/>
        </p:nvSpPr>
        <p:spPr>
          <a:xfrm>
            <a:off x="6500826" y="3714752"/>
            <a:ext cx="785818" cy="571504"/>
          </a:xfrm>
          <a:prstGeom prst="downArrow">
            <a:avLst>
              <a:gd name="adj1" fmla="val 50000"/>
              <a:gd name="adj2" fmla="val 48384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право 22"/>
          <p:cNvSpPr/>
          <p:nvPr/>
        </p:nvSpPr>
        <p:spPr>
          <a:xfrm>
            <a:off x="3786182" y="4429132"/>
            <a:ext cx="2009954" cy="1214446"/>
          </a:xfrm>
          <a:prstGeom prst="rightArrow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Увеличение на 43,9 млн. руб.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229600" cy="3571900"/>
          </a:xfrm>
          <a:solidFill>
            <a:schemeClr val="accent1"/>
          </a:solidFill>
          <a:scene3d>
            <a:camera prst="orthographicFront"/>
            <a:lightRig rig="soft" dir="t"/>
          </a:scene3d>
          <a:sp3d prstMaterial="dkEdge">
            <a:bevelT/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Параметры расходов консолидированного бюджета муниципального образования «Мелекесский район»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9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8301037" cy="71437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Динамика расходов консолидированного бюджета 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муниципального образования «Мелекесский район» 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на 01 </a:t>
            </a:r>
            <a:r>
              <a:rPr lang="ru-RU" sz="2000" dirty="0" smtClean="0">
                <a:solidFill>
                  <a:schemeClr val="tx1"/>
                </a:solidFill>
              </a:rPr>
              <a:t>января </a:t>
            </a:r>
            <a:r>
              <a:rPr lang="ru-RU" sz="2000" b="1" dirty="0" smtClean="0">
                <a:solidFill>
                  <a:schemeClr val="tx1"/>
                </a:solidFill>
              </a:rPr>
              <a:t>2025 года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4145337"/>
              </p:ext>
            </p:extLst>
          </p:nvPr>
        </p:nvGraphicFramePr>
        <p:xfrm>
          <a:off x="714375" y="1143000"/>
          <a:ext cx="8072438" cy="503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EFB3FF-F728-4C96-A0A2-E89BC40D4794}" type="slidenum">
              <a:rPr lang="ru-RU" altLang="ru-RU"/>
              <a:pPr/>
              <a:t>14</a:t>
            </a:fld>
            <a:endParaRPr lang="ru-RU" alt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58001" y="1000125"/>
            <a:ext cx="1928812" cy="288925"/>
          </a:xfrm>
          <a:prstGeom prst="rect">
            <a:avLst/>
          </a:prstGeom>
          <a:noFill/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0034" y="116632"/>
            <a:ext cx="8229600" cy="740600"/>
          </a:xfr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b="0" dirty="0" smtClean="0">
                <a:solidFill>
                  <a:schemeClr val="bg1"/>
                </a:solidFill>
              </a:rPr>
              <a:t>Структура и динамика расходов консолидированного бюджета муниципального образования «Мелекесский район» по разделам классификации расходов (тыс.руб.)</a:t>
            </a:r>
            <a:endParaRPr lang="ru-RU" sz="2000" b="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8975" y="3286125"/>
            <a:ext cx="1460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823195"/>
              </p:ext>
            </p:extLst>
          </p:nvPr>
        </p:nvGraphicFramePr>
        <p:xfrm>
          <a:off x="304699" y="1052736"/>
          <a:ext cx="8424935" cy="5379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7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9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8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49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31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Лимиты 2023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 за 2023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Лимиты 2024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 за 2024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188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1 324 086,7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1 288 937,6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1 515 375,5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1 477 167,3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100" b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54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188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расходы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183 051,9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179 459,7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213 122,6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194 378,4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56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2 167,6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2 112,6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2 426,9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2 357,8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5 593,1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5 557,1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7 639,9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7 597,1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530239"/>
                  </a:ext>
                </a:extLst>
              </a:tr>
              <a:tr h="491547">
                <a:tc>
                  <a:txBody>
                    <a:bodyPr/>
                    <a:lstStyle/>
                    <a:p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экономика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135 124,3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132 455,3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271 002,4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268 687,7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188">
                <a:tc>
                  <a:txBody>
                    <a:bodyPr/>
                    <a:lstStyle/>
                    <a:p>
                      <a:r>
                        <a:rPr lang="ru-RU" sz="1000" b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276 279,6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252 804,5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76 458,8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74 720,1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188">
                <a:tc>
                  <a:txBody>
                    <a:bodyPr/>
                    <a:lstStyle/>
                    <a:p>
                      <a:r>
                        <a:rPr lang="ru-RU" sz="1000" b="0" smtClean="0"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5 005,1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8 952,0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5 038,3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3091">
                <a:tc>
                  <a:txBody>
                    <a:bodyPr/>
                    <a:lstStyle/>
                    <a:p>
                      <a:r>
                        <a:rPr lang="ru-RU" sz="1000" b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612 798,3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612 639,2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825 071,7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819 304,7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188">
                <a:tc>
                  <a:txBody>
                    <a:bodyPr/>
                    <a:lstStyle/>
                    <a:p>
                      <a:r>
                        <a:rPr lang="ru-RU" sz="1000" b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Культура, кинематография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40 470,5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40 332,8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47 393,9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43 798,6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188">
                <a:tc>
                  <a:txBody>
                    <a:bodyPr/>
                    <a:lstStyle/>
                    <a:p>
                      <a:r>
                        <a:rPr lang="ru-RU" sz="1000" b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60 453,6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60 188,9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63 051,2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61 030,6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188">
                <a:tc>
                  <a:txBody>
                    <a:bodyPr/>
                    <a:lstStyle/>
                    <a:p>
                      <a:r>
                        <a:rPr lang="ru-RU" sz="1000" b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3 142,7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3 140,8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solidFill>
            <a:schemeClr val="accent1"/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расходов консолидированного бюджета муниципального образования «Мелекесский район» </a:t>
            </a:r>
            <a:b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01.01.2025 гг.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012483"/>
              </p:ext>
            </p:extLst>
          </p:nvPr>
        </p:nvGraphicFramePr>
        <p:xfrm>
          <a:off x="251520" y="1844824"/>
          <a:ext cx="8103844" cy="4809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194378,4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179459,7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132FE"/>
                </a:solidFill>
              </a:rPr>
              <a:t>Увеличение на 14918,7 тыс. руб.</a:t>
            </a:r>
            <a:endParaRPr lang="ru-RU" sz="1200" b="1" dirty="0">
              <a:solidFill>
                <a:srgbClr val="4132FE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общегосударственные расходы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2357,8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2112,6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132FE"/>
                </a:solidFill>
              </a:rPr>
              <a:t>Увеличение на 245,2 тыс. руб.</a:t>
            </a:r>
            <a:endParaRPr lang="ru-RU" sz="1200" b="1" dirty="0">
              <a:solidFill>
                <a:srgbClr val="4132FE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национальную оборону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38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7597,1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5557,1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132FE"/>
                </a:solidFill>
              </a:rPr>
              <a:t>Увеличение на 2040,0 тыс. руб.</a:t>
            </a:r>
            <a:endParaRPr lang="ru-RU" sz="1200" b="1" dirty="0">
              <a:solidFill>
                <a:srgbClr val="4132FE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н</a:t>
            </a:r>
            <a:r>
              <a:rPr lang="ru-RU" sz="2400" b="1" dirty="0" err="1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ациональную</a:t>
            </a:r>
            <a:r>
              <a:rPr lang="ru-RU" sz="2400" b="1" dirty="0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ea typeface="+mj-ea"/>
                <a:cs typeface="Times New Roman" pitchFamily="18" charset="0"/>
              </a:rPr>
              <a:t>безопасность и </a:t>
            </a:r>
            <a:r>
              <a:rPr lang="ru-RU" sz="2400" b="1" dirty="0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правоохранительную </a:t>
            </a:r>
            <a:r>
              <a:rPr lang="ru-RU" sz="2400" b="1" dirty="0">
                <a:solidFill>
                  <a:schemeClr val="bg1"/>
                </a:solidFill>
                <a:ea typeface="+mj-ea"/>
                <a:cs typeface="Times New Roman" pitchFamily="18" charset="0"/>
              </a:rPr>
              <a:t>деятельность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Вводная часть</a:t>
            </a:r>
            <a:endParaRPr lang="ru-RU" sz="16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714375" y="714375"/>
            <a:ext cx="7972425" cy="5411788"/>
          </a:xfrm>
        </p:spPr>
        <p:txBody>
          <a:bodyPr>
            <a:normAutofit lnSpcReduction="10000"/>
          </a:bodyPr>
          <a:lstStyle/>
          <a:p>
            <a:pPr marL="4763" indent="536575" algn="just">
              <a:buFont typeface="Arial" pitchFamily="34" charset="0"/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В целях реализации принципа прозрачности (открытости) бюджетной системы Российской Федерации и обеспечения полного и доступного информирования граждан о бюджете муниципального образования «Мелекесский район», в соответствии с Бюджетным кодексом Российской Федерации и Уставом муниципального образования «Мелекесский район», составлен «Бюджет для граждан».</a:t>
            </a:r>
          </a:p>
          <a:p>
            <a:pPr marL="4763" indent="536575" algn="just">
              <a:buFont typeface="Arial" pitchFamily="34" charset="0"/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«Бюджет для граждан» - информационный ресурс, содержащий основные положения проекта бюджета  (решения) о бюджете, об его исполнении за отчетный финансовый год) муниципального образования «Мелекесский район» в доступной для широкого круга заинтересованных пользователей форме. Его цель - познакомить граждан с основными целями, задачами и приоритетными направлениями бюджетной политики, обоснованиями бюджетных расходов, планируемыми и достигнутыми результатами использования бюджетных ассигнований.</a:t>
            </a:r>
          </a:p>
          <a:p>
            <a:pPr marL="4763" indent="536575" algn="just">
              <a:buFont typeface="Arial" pitchFamily="34" charset="0"/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В соответствии с Бюджетным кодексом Российской Федерации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бюджетом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является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marL="4763" indent="536575" algn="just">
              <a:buFont typeface="Arial" pitchFamily="34" charset="0"/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Бюджет состоит из трех основных частей: доходов, расходов и источников финансирования дефицита бюджета.</a:t>
            </a:r>
          </a:p>
          <a:p>
            <a:pPr marL="4763" indent="536575" algn="just">
              <a:buFont typeface="Arial" pitchFamily="34" charset="0"/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доходами бюджета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понимаются денежные средств, поступающие в бюджет в безвозмездном и безвозвратном порядке в соответствии с законодательством Российской Федерации.</a:t>
            </a:r>
          </a:p>
          <a:p>
            <a:pPr marL="4763" indent="536575" algn="just">
              <a:buFont typeface="Arial" pitchFamily="34" charset="0"/>
              <a:buNone/>
            </a:pP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В соответствии с Бюджетным кодексом РФ доходы бюджета образуются за счет налоговых и неналоговых доходов, а также за счет безвозмездных поступлений.</a:t>
            </a:r>
          </a:p>
          <a:p>
            <a:pPr marL="4763" indent="536575" algn="just">
              <a:buFont typeface="Arial" pitchFamily="34" charset="0"/>
              <a:buNone/>
            </a:pP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- это выплачиваемые из бюджета денежные средства, которые направляются на финансовое обеспечение задач и функций государственной власти и местного самоуправления.</a:t>
            </a:r>
          </a:p>
          <a:p>
            <a:pPr marL="4763" indent="536575" algn="just">
              <a:buFont typeface="Arial" pitchFamily="34" charset="0"/>
              <a:buNone/>
            </a:pP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Дефицит бюджета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- превышение расходов бюджета над его доходами.</a:t>
            </a: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292703-9414-4C96-8EDB-F8476F9B6060}" type="slidenum">
              <a:rPr lang="ru-RU" altLang="ru-RU"/>
              <a:pPr/>
              <a:t>2</a:t>
            </a:fld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268687,7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132455,3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132FE"/>
                </a:solidFill>
              </a:rPr>
              <a:t>Увеличение на 136232,4 тыс. руб.</a:t>
            </a:r>
            <a:endParaRPr lang="ru-RU" sz="1200" b="1" dirty="0">
              <a:solidFill>
                <a:srgbClr val="4132FE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н</a:t>
            </a:r>
            <a:r>
              <a:rPr lang="ru-RU" sz="2400" b="1" dirty="0" err="1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ациональную</a:t>
            </a:r>
            <a:r>
              <a:rPr lang="ru-RU" sz="2400" b="1" dirty="0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 экономику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23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74720,1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252804,5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Снижение на 178084,4 тыс. руб.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ж</a:t>
            </a:r>
            <a:r>
              <a:rPr lang="ru-RU" sz="2400" b="1" dirty="0" err="1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илищно</a:t>
            </a:r>
            <a:r>
              <a:rPr lang="ru-RU" sz="2400" b="1" dirty="0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-коммунальное </a:t>
            </a:r>
            <a:r>
              <a:rPr lang="ru-RU" sz="2400" b="1" dirty="0">
                <a:solidFill>
                  <a:schemeClr val="bg1"/>
                </a:solidFill>
                <a:ea typeface="+mj-ea"/>
                <a:cs typeface="Times New Roman" pitchFamily="18" charset="0"/>
              </a:rPr>
              <a:t>хозяйство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50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5038,3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246,7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132FE"/>
                </a:solidFill>
              </a:rPr>
              <a:t>Увеличение на 4791,6 тыс. руб.</a:t>
            </a:r>
            <a:endParaRPr lang="ru-RU" sz="1200" b="1" dirty="0">
              <a:solidFill>
                <a:srgbClr val="4132FE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о</a:t>
            </a:r>
            <a:r>
              <a:rPr lang="ru-RU" sz="2400" b="1" dirty="0" err="1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храну</a:t>
            </a:r>
            <a:r>
              <a:rPr lang="ru-RU" sz="2400" b="1" dirty="0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ea typeface="+mj-ea"/>
                <a:cs typeface="Times New Roman" pitchFamily="18" charset="0"/>
              </a:rPr>
              <a:t>окружающей среды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72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819304,7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612639,2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132FE"/>
                </a:solidFill>
              </a:rPr>
              <a:t>Увеличение на 206665,5 тыс. руб.</a:t>
            </a:r>
            <a:endParaRPr lang="ru-RU" sz="1200" b="1" dirty="0">
              <a:solidFill>
                <a:srgbClr val="4132FE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образование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3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43798,6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40332,8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132FE"/>
                </a:solidFill>
              </a:rPr>
              <a:t>Увеличение на 3465,8 тыс. руб.</a:t>
            </a:r>
            <a:endParaRPr lang="ru-RU" sz="1200" b="1" dirty="0">
              <a:solidFill>
                <a:srgbClr val="4132FE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к</a:t>
            </a:r>
            <a:r>
              <a:rPr lang="ru-RU" sz="2400" b="1" dirty="0" err="1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ультуру</a:t>
            </a:r>
            <a:r>
              <a:rPr lang="ru-RU" sz="2400" b="1" dirty="0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, кинематографию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61030,6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60188,9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4132FE"/>
                </a:solidFill>
              </a:rPr>
              <a:t>Увеличение на 841,7 тыс. руб.</a:t>
            </a:r>
            <a:endParaRPr lang="ru-RU" sz="1200" b="1" dirty="0">
              <a:solidFill>
                <a:srgbClr val="4132FE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социальную политику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81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2800" b="1" dirty="0" smtClean="0"/>
              <a:t>Расходы бюджета муниципального образования «Кузоватовский район» на 2014 год на социальную политику</a:t>
            </a:r>
            <a:endParaRPr lang="ru-RU" sz="28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928794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2023 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43570" y="2357430"/>
            <a:ext cx="2357454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Факт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2024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год 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4507717"/>
            <a:ext cx="2143140" cy="1271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254,0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28794" y="4500570"/>
            <a:ext cx="2143140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3140,8 тыс. руб.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2571736" y="3643314"/>
            <a:ext cx="100013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6215074" y="3643314"/>
            <a:ext cx="1000132" cy="857256"/>
          </a:xfrm>
          <a:prstGeom prst="downArrow">
            <a:avLst>
              <a:gd name="adj1" fmla="val 50000"/>
              <a:gd name="adj2" fmla="val 51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4071934" y="4643446"/>
            <a:ext cx="1714512" cy="1000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Снижение на 2886,8 тыс. руб.</a:t>
            </a:r>
            <a:endParaRPr lang="ru-RU" sz="1200" b="1" dirty="0">
              <a:solidFill>
                <a:srgbClr val="FF0000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prstMaterial="matte"/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Расходы бюджета муниципального образования «Мелекесский район» на фи</a:t>
            </a:r>
            <a:r>
              <a:rPr lang="ru-RU" sz="2400" b="1" dirty="0" err="1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зическую</a:t>
            </a:r>
            <a:r>
              <a:rPr lang="ru-RU" sz="2400" b="1" dirty="0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 культуру </a:t>
            </a:r>
            <a:r>
              <a:rPr lang="ru-RU" sz="2400" b="1" dirty="0">
                <a:solidFill>
                  <a:schemeClr val="bg1"/>
                </a:solidFill>
                <a:ea typeface="+mj-ea"/>
                <a:cs typeface="Times New Roman" pitchFamily="18" charset="0"/>
              </a:rPr>
              <a:t>и </a:t>
            </a:r>
            <a:r>
              <a:rPr lang="ru-RU" sz="2400" b="1" dirty="0" smtClean="0">
                <a:solidFill>
                  <a:schemeClr val="bg1"/>
                </a:solidFill>
                <a:ea typeface="+mj-ea"/>
                <a:cs typeface="Times New Roman" pitchFamily="18" charset="0"/>
              </a:rPr>
              <a:t>спорт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62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229600" cy="1785950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FFFF00"/>
            </a:solidFill>
          </a:ln>
          <a:scene3d>
            <a:camera prst="perspectiveRelaxedModerately"/>
            <a:lightRig rig="threePt" dir="t"/>
          </a:scene3d>
          <a:sp3d>
            <a:bevelT w="101600" prst="riblet"/>
          </a:sp3d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>Межбюджетные отношения</a:t>
            </a: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bg1"/>
                </a:solidFill>
              </a:rPr>
              <a:t>БЕЗВОЗМЕЗДНЫЕ </a:t>
            </a:r>
            <a:r>
              <a:rPr lang="ru-RU" sz="2700" dirty="0">
                <a:solidFill>
                  <a:schemeClr val="bg1"/>
                </a:solidFill>
              </a:rPr>
              <a:t>ПОСТУПЛЕНИЯ (в </a:t>
            </a:r>
            <a:r>
              <a:rPr lang="ru-RU" sz="2700" dirty="0" err="1">
                <a:solidFill>
                  <a:schemeClr val="bg1"/>
                </a:solidFill>
              </a:rPr>
              <a:t>т.ч</a:t>
            </a:r>
            <a:r>
              <a:rPr lang="ru-RU" sz="2700" dirty="0" smtClean="0">
                <a:solidFill>
                  <a:schemeClr val="bg1"/>
                </a:solidFill>
              </a:rPr>
              <a:t>. Финансовая </a:t>
            </a:r>
            <a:r>
              <a:rPr lang="ru-RU" sz="2700" dirty="0">
                <a:solidFill>
                  <a:schemeClr val="bg1"/>
                </a:solidFill>
              </a:rPr>
              <a:t>помощь из областного </a:t>
            </a:r>
            <a:r>
              <a:rPr lang="ru-RU" sz="2700" dirty="0" smtClean="0">
                <a:solidFill>
                  <a:schemeClr val="bg1"/>
                </a:solidFill>
              </a:rPr>
              <a:t>бюджета)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1800" dirty="0">
                <a:solidFill>
                  <a:schemeClr val="bg1"/>
                </a:solidFill>
              </a:rPr>
              <a:t>тыс. руб.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730905"/>
              </p:ext>
            </p:extLst>
          </p:nvPr>
        </p:nvGraphicFramePr>
        <p:xfrm>
          <a:off x="395537" y="1417638"/>
          <a:ext cx="8496944" cy="462226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2832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7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7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401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4132FE"/>
                          </a:solidFill>
                          <a:latin typeface="+mn-lt"/>
                          <a:cs typeface="Times New Roman" pitchFamily="18" charset="0"/>
                        </a:rPr>
                        <a:t>БЕЗВОЗМЕЗДНЫЕ ПОСТУПЛЕНИЯ </a:t>
                      </a:r>
                      <a:endParaRPr lang="ru-RU" sz="1600" dirty="0" smtClean="0">
                        <a:solidFill>
                          <a:srgbClr val="4132F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4132F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4132F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(факт на 01.01.2024г.</a:t>
                      </a:r>
                      <a:r>
                        <a:rPr lang="ru-RU" sz="1600" baseline="0" dirty="0" smtClean="0">
                          <a:solidFill>
                            <a:srgbClr val="4132F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solidFill>
                          <a:srgbClr val="4132F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4132F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r>
                        <a:rPr lang="ru-RU" sz="1600" baseline="0" dirty="0" smtClean="0">
                          <a:solidFill>
                            <a:srgbClr val="4132F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rgbClr val="4132F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(факт на 01.01.2025г.)</a:t>
                      </a:r>
                      <a:endParaRPr lang="ru-RU" sz="1600" dirty="0">
                        <a:solidFill>
                          <a:srgbClr val="4132F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7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1 027 478,1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1 197 570,0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192">
                <a:tc>
                  <a:txBody>
                    <a:bodyPr/>
                    <a:lstStyle/>
                    <a:p>
                      <a:r>
                        <a:rPr lang="ru-RU" sz="1600" b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226 660,9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273 539,4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097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329 414,6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301 633,2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720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456 111,9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554 959,4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839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27 275,5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60 493,8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4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3 879,2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15 638,1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21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1600" b="0" baseline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-15 864,2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-8 693,9</a:t>
                      </a:r>
                    </a:p>
                    <a:p>
                      <a:pPr algn="ctr"/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71546"/>
          </a:xfrm>
          <a:solidFill>
            <a:srgbClr val="FFCC00"/>
          </a:solidFill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Соотношение сумм бюджетных ассигнований в рамках программ к сумме бюджетных ассигнований на 01.01.2025 года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486183"/>
              </p:ext>
            </p:extLst>
          </p:nvPr>
        </p:nvGraphicFramePr>
        <p:xfrm>
          <a:off x="571472" y="1142984"/>
          <a:ext cx="8158162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714375" y="857250"/>
            <a:ext cx="7972425" cy="5429250"/>
          </a:xfrm>
        </p:spPr>
        <p:txBody>
          <a:bodyPr>
            <a:normAutofit/>
          </a:bodyPr>
          <a:lstStyle/>
          <a:p>
            <a:pPr marL="0" indent="541338" algn="just">
              <a:buFont typeface="Arial" pitchFamily="34" charset="0"/>
              <a:buNone/>
            </a:pP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Бюджетные ассигнования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- предельные объемы денежных средств, предусмотренных в соответствующем финансовом году для исполнения бюджетных обязательств.</a:t>
            </a:r>
          </a:p>
          <a:p>
            <a:pPr marL="0" indent="541338" algn="just">
              <a:buFont typeface="Arial" pitchFamily="34" charset="0"/>
              <a:buNone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41338" algn="just">
              <a:buFont typeface="Arial" pitchFamily="34" charset="0"/>
              <a:buNone/>
            </a:pP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Бюджетные обязательства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- расходные обязательства, подлежащие исполнению в соответствующем финансовом году.</a:t>
            </a:r>
          </a:p>
          <a:p>
            <a:pPr marL="0" indent="541338" algn="just">
              <a:buFont typeface="Arial" pitchFamily="34" charset="0"/>
              <a:buNone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41338" algn="just">
              <a:buFont typeface="Arial" pitchFamily="34" charset="0"/>
              <a:buNone/>
            </a:pP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Расходные обязательства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- обусловленные законом, иным нормативным правовым актом, договором или соглашением обязанности муниципального образования или действующего от его имени казенного учреждения предоставить физическому или юридическому лицу, иному публично-правовому образованию, субъекту международного права средства из бюджета.</a:t>
            </a:r>
          </a:p>
          <a:p>
            <a:pPr marL="0" indent="541338" algn="just">
              <a:buFont typeface="Arial" pitchFamily="34" charset="0"/>
              <a:buNone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41338" algn="just">
              <a:buFont typeface="Arial" pitchFamily="34" charset="0"/>
              <a:buNone/>
            </a:pP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Межбюджетные отношения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marL="0" indent="541338" algn="just">
              <a:buFont typeface="Arial" pitchFamily="34" charset="0"/>
              <a:buNone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41338" algn="just">
              <a:buFont typeface="Arial" pitchFamily="34" charset="0"/>
              <a:buNone/>
            </a:pP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– средства, предоставляемые одним бюджетом бюджетной системы Российской Федерации другому бюджету бюджетной системы Российской Федерации.</a:t>
            </a:r>
          </a:p>
          <a:p>
            <a:pPr marL="0" indent="541338" algn="just">
              <a:buFont typeface="Arial" pitchFamily="34" charset="0"/>
              <a:buNone/>
            </a:pPr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41338" algn="just">
              <a:buFont typeface="Arial" pitchFamily="34" charset="0"/>
              <a:buNone/>
            </a:pP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Субвенции местным бюджетам из бюджета субъекта Российской Федерации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– это межбюджетные трансферты, предоставляемые местным бюджетам в целях финансового обеспечения расходных обязательств муниципальных образований, возникающих при выполнении государственных полномочий Российской Федерации, субъектов Российской Федерации, переданных для осуществления органам местного самоуправления в установленном порядке.</a:t>
            </a:r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184741-9C81-457B-9E53-E1D9CD18F7B2}" type="slidenum">
              <a:rPr lang="ru-RU" altLang="ru-RU"/>
              <a:pPr/>
              <a:t>3</a:t>
            </a:fld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гнутая вправо стрелка 4"/>
          <p:cNvSpPr/>
          <p:nvPr/>
        </p:nvSpPr>
        <p:spPr>
          <a:xfrm>
            <a:off x="6804249" y="2143116"/>
            <a:ext cx="1150514" cy="3714776"/>
          </a:xfrm>
          <a:prstGeom prst="curvedLeftArrow">
            <a:avLst/>
          </a:prstGeom>
          <a:solidFill>
            <a:srgbClr val="00B050"/>
          </a:solidFill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7954762" y="2926843"/>
            <a:ext cx="892050" cy="1857375"/>
          </a:xfrm>
          <a:prstGeom prst="curved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+ 175 152,2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5400000">
            <a:off x="6858015" y="3500439"/>
            <a:ext cx="3071834" cy="500065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>
            <a:normAutofit/>
          </a:bodyPr>
          <a:lstStyle/>
          <a:p>
            <a:pPr algn="ctr" eaLnBrk="1" hangingPunct="1">
              <a:defRPr/>
            </a:pP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28875" y="500063"/>
            <a:ext cx="4929188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Муниципальные </a:t>
            </a:r>
            <a:r>
              <a:rPr lang="ru-RU" sz="16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программы по консолидированному бюджету муниципального образования «Мелекесский район»</a:t>
            </a:r>
            <a:endParaRPr lang="ru-RU" sz="16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1500" y="2786063"/>
            <a:ext cx="1714500" cy="914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(первоначальный)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57500" y="2786063"/>
            <a:ext cx="3714750" cy="914400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муниципальных программ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 общую сумму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1 240 137,5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тыс. рублей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57500" y="5072063"/>
            <a:ext cx="3714750" cy="914400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муниципальных программ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 общую сумму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1 383 509,5 тыс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71500" y="5072063"/>
            <a:ext cx="1714500" cy="914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 algn="ctr" eaLnBrk="1" hangingPunct="1">
              <a:defRPr/>
            </a:pPr>
            <a:r>
              <a:rPr lang="ru-RU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 на 01.01.2025)</a:t>
            </a:r>
            <a:endParaRPr lang="ru-RU" sz="1400" dirty="0">
              <a:solidFill>
                <a:schemeClr val="accent5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357438" y="3214688"/>
            <a:ext cx="428625" cy="158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357438" y="4357688"/>
            <a:ext cx="428625" cy="158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571500" y="1714500"/>
            <a:ext cx="1714500" cy="914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</a:p>
          <a:p>
            <a:pPr algn="ctr" eaLnBrk="1" hangingPunct="1">
              <a:defRPr/>
            </a:pPr>
            <a:r>
              <a:rPr lang="ru-RU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 на 01.01.2024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57500" y="1714500"/>
            <a:ext cx="3714750" cy="914400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dirty="0" smtClean="0">
                <a:solidFill>
                  <a:srgbClr val="C9C2D1">
                    <a:lumMod val="50000"/>
                  </a:srgbClr>
                </a:solidFill>
              </a:rPr>
              <a:t>муниципальных </a:t>
            </a:r>
            <a:r>
              <a:rPr lang="ru-RU" dirty="0">
                <a:solidFill>
                  <a:srgbClr val="C9C2D1">
                    <a:lumMod val="50000"/>
                  </a:srgbClr>
                </a:solidFill>
              </a:rPr>
              <a:t>программ на общую сумму </a:t>
            </a:r>
            <a:r>
              <a:rPr lang="ru-RU" dirty="0" smtClean="0">
                <a:solidFill>
                  <a:srgbClr val="C9C2D1">
                    <a:lumMod val="50000"/>
                  </a:srgbClr>
                </a:solidFill>
              </a:rPr>
              <a:t>1 191 948,9 </a:t>
            </a:r>
            <a:r>
              <a:rPr lang="ru-RU" dirty="0">
                <a:solidFill>
                  <a:srgbClr val="C9C2D1">
                    <a:lumMod val="50000"/>
                  </a:srgbClr>
                </a:solidFill>
              </a:rPr>
              <a:t>тыс. рублей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2357438" y="2214563"/>
            <a:ext cx="428625" cy="158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71500" y="3929063"/>
            <a:ext cx="1714500" cy="914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(уточнённый)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857500" y="3929063"/>
            <a:ext cx="3714750" cy="914400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муниципальных программ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 общую сумму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1 415 289,7 тыс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рублей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357438" y="5500688"/>
            <a:ext cx="428625" cy="158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48264" y="3717032"/>
            <a:ext cx="1006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+ 191 560,6</a:t>
            </a:r>
            <a:endParaRPr lang="ru-RU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</a:pPr>
            <a:r>
              <a:rPr lang="ru-RU" sz="21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«Финансовое управление муниципального образования «Мелекесский район»</a:t>
            </a:r>
            <a:r>
              <a:rPr lang="ru-RU" sz="21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1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100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028" y="2405199"/>
            <a:ext cx="3664132" cy="1656976"/>
          </a:xfrm>
          <a:prstGeom prst="rect">
            <a:avLst/>
          </a:prstGeom>
          <a:noFill/>
        </p:spPr>
      </p:pic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1028" y="4062174"/>
            <a:ext cx="3664132" cy="10078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007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208912" cy="4968552"/>
          </a:xfrm>
        </p:spPr>
        <p:txBody>
          <a:bodyPr/>
          <a:lstStyle/>
          <a:p>
            <a:pPr marL="0" indent="450850" algn="just">
              <a:buFont typeface="Arial" charset="0"/>
              <a:buNone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Субсидии бюджетам субъектов Российской Федерации из федерального бюджета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это межбюджетные трансферты, предоставляемые бюджетам субъектов Российской Федерации в целях софинансирования расходных обязательств, возникающих при выполнении полномочий органов государственной власти субъектов Российской Федерации по предметам ведения субъектов Российской Федерации и предметам совместного ведения Российской Федерации и субъектов Российской Федерации, и расходных обязательств по выполнению полномочий органов местного самоуправления по вопросам местного значения.</a:t>
            </a:r>
          </a:p>
          <a:p>
            <a:pPr marL="0" indent="450850" algn="just">
              <a:buFont typeface="Arial" charset="0"/>
              <a:buNone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Текущий финансовый год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год, в котором осуществляется исполнение бюджета, составление и рассмотрение проекта бюджета на очередной финансовый год (очередной финансовый год и плановый период).</a:t>
            </a:r>
          </a:p>
          <a:p>
            <a:pPr marL="0" indent="450850" algn="just">
              <a:buFont typeface="Arial" charset="0"/>
              <a:buNone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Очередной финансовый год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год, следующий за текущим финансовым годом.</a:t>
            </a:r>
          </a:p>
          <a:p>
            <a:pPr marL="0" indent="450850" algn="just">
              <a:buFont typeface="Arial" charset="0"/>
              <a:buNone/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Плановый период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– два финансовых года, следующие за очередным финансовым годом.</a:t>
            </a:r>
          </a:p>
          <a:p>
            <a:pPr marL="0" indent="452438" algn="just">
              <a:buFont typeface="Arial" charset="0"/>
              <a:buNone/>
              <a:defRPr/>
            </a:pPr>
            <a:endParaRPr lang="ru-RU" sz="13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ru-RU" sz="1400" dirty="0" smtClean="0"/>
          </a:p>
          <a:p>
            <a:pPr marL="0" indent="450850" algn="just">
              <a:buFont typeface="Arial" charset="0"/>
              <a:buNone/>
              <a:defRPr/>
            </a:pPr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  <a:solidFill>
            <a:schemeClr val="bg2">
              <a:lumMod val="60000"/>
              <a:lumOff val="40000"/>
            </a:schemeClr>
          </a:solidFill>
          <a:scene3d>
            <a:camera prst="orthographicFront"/>
            <a:lightRig rig="soft" dir="t"/>
          </a:scene3d>
          <a:sp3d contourW="12700">
            <a:bevelT prst="angle"/>
            <a:contourClr>
              <a:schemeClr val="bg2">
                <a:lumMod val="50000"/>
              </a:schemeClr>
            </a:contourClr>
          </a:sp3d>
        </p:spPr>
        <p:txBody>
          <a:bodyPr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Параметры консолидированного бюджета муниципального образования «Мелекесский район»</a:t>
            </a:r>
            <a:endParaRPr lang="ru-RU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373107"/>
              </p:ext>
            </p:extLst>
          </p:nvPr>
        </p:nvGraphicFramePr>
        <p:xfrm>
          <a:off x="142845" y="2000240"/>
          <a:ext cx="8501121" cy="3509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3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7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0728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  <a:r>
                        <a:rPr lang="en-US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год</a:t>
                      </a:r>
                      <a:r>
                        <a:rPr lang="ru-RU" sz="20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</a:t>
                      </a:r>
                      <a:r>
                        <a:rPr lang="ru-RU" sz="15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(на 01.01.2024г)</a:t>
                      </a:r>
                      <a:r>
                        <a:rPr lang="ru-RU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  <a:r>
                        <a:rPr lang="en-US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20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год</a:t>
                      </a:r>
                      <a:r>
                        <a:rPr lang="ru-RU" sz="20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            </a:t>
                      </a:r>
                      <a:r>
                        <a:rPr lang="ru-RU" sz="1500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(на 01.01.2025г)</a:t>
                      </a:r>
                      <a:r>
                        <a:rPr lang="ru-RU" sz="18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</a:p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084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1277,2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1491,2</a:t>
                      </a:r>
                    </a:p>
                    <a:p>
                      <a:pPr algn="ctr"/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74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+mn-lt"/>
                          <a:cs typeface="Times New Roman" pitchFamily="18" charset="0"/>
                        </a:rPr>
                        <a:t>1288,9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1477,2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74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Дефицит/Профицит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11,7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-14,0</a:t>
                      </a:r>
                      <a:endParaRPr lang="ru-RU" sz="20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668344" y="1630908"/>
            <a:ext cx="1073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млн.руб.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4786346"/>
          </a:xfrm>
          <a:solidFill>
            <a:srgbClr val="99FF99"/>
          </a:solidFill>
          <a:ln w="76200" cmpd="dbl">
            <a:solidFill>
              <a:schemeClr val="accent5">
                <a:lumMod val="50000"/>
              </a:schemeClr>
            </a:solidFill>
            <a:prstDash val="solid"/>
          </a:ln>
        </p:spPr>
        <p:txBody>
          <a:bodyPr anchor="ctr" anchorCtr="0"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Доходы КОНСОЛИДИРОВАННОГО бюджета муниципального образования «МЕЛЕКЕССКИЙ район»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66FFFF"/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990099"/>
                </a:solidFill>
              </a:rPr>
              <a:t>Нормативы зачисления основных доходов в местные бюджеты</a:t>
            </a:r>
            <a:endParaRPr lang="ru-RU" sz="2400" dirty="0">
              <a:solidFill>
                <a:srgbClr val="990099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073262"/>
              </p:ext>
            </p:extLst>
          </p:nvPr>
        </p:nvGraphicFramePr>
        <p:xfrm>
          <a:off x="457200" y="1357297"/>
          <a:ext cx="8229600" cy="484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389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Наименование доходных источников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Бюджет муниципального района, %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Бюджет поселений,%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07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Налоговые доходы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6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НДФЛ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ЕНВД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64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ЕСХН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15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Налог на имущество физических лиц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55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Земельный налог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-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558"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Неналоговые доходы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43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Аренда земельных участков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50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55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Аренда имущества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87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Доходы от оказания платных услуг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100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  <a:solidFill>
            <a:srgbClr val="99FF99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Исполнение плана                                    за январь - декабрь 20</a:t>
            </a:r>
            <a:r>
              <a:rPr lang="en-US" dirty="0" smtClean="0"/>
              <a:t>2</a:t>
            </a:r>
            <a:r>
              <a:rPr lang="ru-RU" dirty="0" smtClean="0"/>
              <a:t>4 года</a:t>
            </a:r>
            <a:endParaRPr lang="ru-RU" dirty="0"/>
          </a:p>
        </p:txBody>
      </p:sp>
      <p:graphicFrame>
        <p:nvGraphicFramePr>
          <p:cNvPr id="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813601"/>
              </p:ext>
            </p:extLst>
          </p:nvPr>
        </p:nvGraphicFramePr>
        <p:xfrm>
          <a:off x="428596" y="2214554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Факт поступления                                       за январь-декабрь 2024 год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277498"/>
              </p:ext>
            </p:extLst>
          </p:nvPr>
        </p:nvGraphicFramePr>
        <p:xfrm>
          <a:off x="457200" y="1844824"/>
          <a:ext cx="822960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4851</TotalTime>
  <Words>1864</Words>
  <Application>Microsoft Office PowerPoint</Application>
  <PresentationFormat>Экран (4:3)</PresentationFormat>
  <Paragraphs>379</Paragraphs>
  <Slides>31</Slides>
  <Notes>3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2" baseType="lpstr">
      <vt:lpstr>Arial</vt:lpstr>
      <vt:lpstr>Book Antiqua</vt:lpstr>
      <vt:lpstr>Calibri</vt:lpstr>
      <vt:lpstr>Century Gothic</vt:lpstr>
      <vt:lpstr>Lucida Sans</vt:lpstr>
      <vt:lpstr>PT Astra Serif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Вводная часть</vt:lpstr>
      <vt:lpstr>Презентация PowerPoint</vt:lpstr>
      <vt:lpstr>Презентация PowerPoint</vt:lpstr>
      <vt:lpstr>Параметры консолидированного бюджета муниципального образования «Мелекесский район»</vt:lpstr>
      <vt:lpstr>Доходы КОНСОЛИДИРОВАННОГО бюджета муниципального образования «МЕЛЕКЕССКИЙ район»</vt:lpstr>
      <vt:lpstr>Нормативы зачисления основных доходов в местные бюджеты</vt:lpstr>
      <vt:lpstr>Исполнение плана                                    за январь - декабрь 2024 года</vt:lpstr>
      <vt:lpstr>Факт поступления                                       за январь-декабрь 2024 год</vt:lpstr>
      <vt:lpstr>Исполнение по налоговым и неналоговым доходам  консолидированного бюджета МО «Мелекесский район»                                                   за январь-декабрь 2024 года</vt:lpstr>
      <vt:lpstr>Справка о выполнении плана поступления доходов консолидированного бюджета муниципального образования «Мелекесский район»                                                                                                          в разрезе доходных источников за январь-декабрь 2024г.</vt:lpstr>
      <vt:lpstr>Презентация PowerPoint</vt:lpstr>
      <vt:lpstr>  Параметры расходов консолидированного бюджета муниципального образования «Мелекесский район»  </vt:lpstr>
      <vt:lpstr>Динамика расходов консолидированного бюджета  муниципального образования «Мелекесский район»  на 01 января 2025 года</vt:lpstr>
      <vt:lpstr>Структура и динамика расходов консолидированного бюджета муниципального образования «Мелекесский район» по разделам классификации расходов (тыс.руб.)</vt:lpstr>
      <vt:lpstr>Структура расходов консолидированного бюджета муниципального образования «Мелекесский район»  на 01.01.2025 гг.</vt:lpstr>
      <vt:lpstr>Расходы бюджета муниципального образования «Кузоватовский район» на 2014 год на социальную политику</vt:lpstr>
      <vt:lpstr>Расходы бюджета муниципального образования «Кузоватовский район» на 2014 год на социальную политику</vt:lpstr>
      <vt:lpstr>Расходы бюджета муниципального образования «Кузоватовский район» на 2014 год на социальную политику</vt:lpstr>
      <vt:lpstr>Расходы бюджета муниципального образования «Кузоватовский район» на 2014 год на социальную политику</vt:lpstr>
      <vt:lpstr>Расходы бюджета муниципального образования «Кузоватовский район» на 2014 год на социальную политику</vt:lpstr>
      <vt:lpstr>Расходы бюджета муниципального образования «Кузоватовский район» на 2014 год на социальную политику</vt:lpstr>
      <vt:lpstr>Расходы бюджета муниципального образования «Кузоватовский район» на 2014 год на социальную политику</vt:lpstr>
      <vt:lpstr>Расходы бюджета муниципального образования «Кузоватовский район» на 2014 год на социальную политику</vt:lpstr>
      <vt:lpstr>Расходы бюджета муниципального образования «Кузоватовский район» на 2014 год на социальную политику</vt:lpstr>
      <vt:lpstr>Расходы бюджета муниципального образования «Кузоватовский район» на 2014 год на социальную политику</vt:lpstr>
      <vt:lpstr>Межбюджетные отношения</vt:lpstr>
      <vt:lpstr>БЕЗВОЗМЕЗДНЫЕ ПОСТУПЛЕНИЯ (в т.ч. Финансовая помощь из областного бюджета) тыс. руб. </vt:lpstr>
      <vt:lpstr>Соотношение сумм бюджетных ассигнований в рамках программ к сумме бюджетных ассигнований на 01.01.2025 года</vt:lpstr>
      <vt:lpstr>Презентация PowerPoint</vt:lpstr>
      <vt:lpstr>«Финансовое управление муниципального образования «Мелекесский район»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Доходы бюджета муниципального образования «Кузоватовский район»</dc:title>
  <dc:creator>Пользователь</dc:creator>
  <cp:lastModifiedBy>Пользователь</cp:lastModifiedBy>
  <cp:revision>749</cp:revision>
  <cp:lastPrinted>2025-03-25T07:32:29Z</cp:lastPrinted>
  <dcterms:modified xsi:type="dcterms:W3CDTF">2025-03-27T07:13:25Z</dcterms:modified>
</cp:coreProperties>
</file>