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7"/>
  </p:notesMasterIdLst>
  <p:sldIdLst>
    <p:sldId id="272" r:id="rId2"/>
    <p:sldId id="303" r:id="rId3"/>
    <p:sldId id="302" r:id="rId4"/>
    <p:sldId id="257" r:id="rId5"/>
    <p:sldId id="304" r:id="rId6"/>
    <p:sldId id="305" r:id="rId7"/>
    <p:sldId id="306" r:id="rId8"/>
    <p:sldId id="307" r:id="rId9"/>
    <p:sldId id="308" r:id="rId10"/>
    <p:sldId id="309" r:id="rId11"/>
    <p:sldId id="469" r:id="rId12"/>
    <p:sldId id="470" r:id="rId13"/>
    <p:sldId id="471" r:id="rId14"/>
    <p:sldId id="472" r:id="rId15"/>
    <p:sldId id="473" r:id="rId16"/>
    <p:sldId id="427" r:id="rId17"/>
    <p:sldId id="474" r:id="rId18"/>
    <p:sldId id="475" r:id="rId19"/>
    <p:sldId id="476" r:id="rId20"/>
    <p:sldId id="477" r:id="rId21"/>
    <p:sldId id="478" r:id="rId22"/>
    <p:sldId id="479" r:id="rId23"/>
    <p:sldId id="468" r:id="rId24"/>
    <p:sldId id="428" r:id="rId25"/>
    <p:sldId id="414" r:id="rId26"/>
    <p:sldId id="413" r:id="rId27"/>
    <p:sldId id="415" r:id="rId28"/>
    <p:sldId id="430" r:id="rId29"/>
    <p:sldId id="466" r:id="rId30"/>
    <p:sldId id="416" r:id="rId31"/>
    <p:sldId id="417" r:id="rId32"/>
    <p:sldId id="462" r:id="rId33"/>
    <p:sldId id="463" r:id="rId34"/>
    <p:sldId id="419" r:id="rId35"/>
    <p:sldId id="461" r:id="rId36"/>
    <p:sldId id="424" r:id="rId37"/>
    <p:sldId id="460" r:id="rId38"/>
    <p:sldId id="431" r:id="rId39"/>
    <p:sldId id="432" r:id="rId40"/>
    <p:sldId id="433" r:id="rId41"/>
    <p:sldId id="434" r:id="rId42"/>
    <p:sldId id="435" r:id="rId43"/>
    <p:sldId id="436" r:id="rId44"/>
    <p:sldId id="437" r:id="rId45"/>
    <p:sldId id="438" r:id="rId46"/>
    <p:sldId id="439" r:id="rId47"/>
    <p:sldId id="447" r:id="rId48"/>
    <p:sldId id="464" r:id="rId49"/>
    <p:sldId id="446" r:id="rId50"/>
    <p:sldId id="445" r:id="rId51"/>
    <p:sldId id="444" r:id="rId52"/>
    <p:sldId id="450" r:id="rId53"/>
    <p:sldId id="451" r:id="rId54"/>
    <p:sldId id="452" r:id="rId55"/>
    <p:sldId id="465" r:id="rId5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7087" userDrawn="1">
          <p15:clr>
            <a:srgbClr val="A4A3A4"/>
          </p15:clr>
        </p15:guide>
        <p15:guide id="2" pos="4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08B56"/>
    <a:srgbClr val="393B3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46"/>
  </p:normalViewPr>
  <p:slideViewPr>
    <p:cSldViewPr snapToGrid="0" snapToObjects="1" showGuides="1">
      <p:cViewPr varScale="1">
        <p:scale>
          <a:sx n="53" d="100"/>
          <a:sy n="53" d="100"/>
        </p:scale>
        <p:origin x="-630" y="-90"/>
      </p:cViewPr>
      <p:guideLst>
        <p:guide orient="horz" pos="7087"/>
        <p:guide pos="4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Респонденты оценивают свой уровень финансовой грамотности в среднем на 3 балла из 5 (-0,5): 27% (-15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п.п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 отмечают, что хорошо умеют оценивать финансовую ситуацию и принимать разумные решения, 24% (+12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п.п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 оценивают свой уровень финансовой грамотности как низкий.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Респонденты стали чаще получать информацию о финансах: за последний год знания по финансовым темам разными способами получали 19% (+3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п.п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 опрошенных. Наиболее популярными формами получения информации остались статьи на сайтах финансовых организаций (10% +3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п.п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 и обучающие видеоролики в интернете (10% +3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п.п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16212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30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460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31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7359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32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3921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33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387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34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32850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35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86139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36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61200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37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7227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38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30746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40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2498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ВСЕРОССИЙСКИЙ ОН-ЛАЙН ОПРОС ПОЛЬЗОВАТЕЛЕЙ СОЦ СЕТЕЙ. 2400 РЕСПОНДЕНТОВ.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3-8 АВГУСТА 2022 ГОДА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ВОЗРАСТ 18+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МЕТОДИКА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RIVER SAMPLING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179105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41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3814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42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6439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43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26078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44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82962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45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3767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46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36515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47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3901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48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45096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49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39851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50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4928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16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05396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51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64218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52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05254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53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88804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54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53791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55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5600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24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2181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25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5120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26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423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27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2283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28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8412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29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779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41822FF-8512-8351-CB48-9876C40FD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2039-537A-5B47-B437-71E1D388D644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3FD1F86A-93F3-2BFA-7CA0-AB5BC8D3A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2541C68-69A8-6EE8-3888-55094D00C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46001" y="13081000"/>
            <a:ext cx="479298" cy="471924"/>
          </a:xfrm>
        </p:spPr>
        <p:txBody>
          <a:bodyPr/>
          <a:lstStyle/>
          <a:p>
            <a:fld id="{8D945A1F-0900-C24C-B4CC-C107F34747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928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1219200" y="2023373"/>
            <a:ext cx="21945600" cy="1588162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3627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469266" y="3611535"/>
            <a:ext cx="14697446" cy="926089"/>
          </a:xfrm>
          <a:prstGeom prst="rect">
            <a:avLst/>
          </a:prstGeom>
        </p:spPr>
        <p:txBody>
          <a:bodyPr lIns="99551" tIns="49775" rIns="99551" bIns="49775"/>
          <a:lstStyle>
            <a:lvl1pPr marL="0" marR="0" indent="0" algn="l" defTabSz="90272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2">
                <a:solidFill>
                  <a:srgbClr val="00909B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22652381" y="12837969"/>
            <a:ext cx="651491" cy="463378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r">
              <a:defRPr sz="2358">
                <a:solidFill>
                  <a:srgbClr val="685BB6"/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1219202" y="3611534"/>
            <a:ext cx="6893348" cy="8576720"/>
          </a:xfrm>
          <a:prstGeom prst="rect">
            <a:avLst/>
          </a:prstGeom>
        </p:spPr>
        <p:txBody>
          <a:bodyPr lIns="99551" tIns="49775" rIns="99551" bIns="49775"/>
          <a:lstStyle>
            <a:lvl1pPr marL="308064" indent="-308064" algn="l">
              <a:buClr>
                <a:srgbClr val="00909B"/>
              </a:buClr>
              <a:tabLst/>
              <a:defRPr sz="2176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8469267" y="4743880"/>
            <a:ext cx="14695532" cy="7417409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 algn="l">
              <a:buNone/>
              <a:defRPr sz="2176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xmlns="" val="1134059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1564967" y="6131736"/>
            <a:ext cx="8973600" cy="4505651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5078" b="1">
                <a:solidFill>
                  <a:srgbClr val="4CAF90"/>
                </a:solidFill>
              </a:defRPr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55D33CE-12AD-A643-A427-2323E58A10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182998" y="-726264"/>
            <a:ext cx="15201002" cy="13716000"/>
          </a:xfrm>
          <a:prstGeom prst="rect">
            <a:avLst/>
          </a:prstGeom>
        </p:spPr>
      </p:pic>
      <p:pic>
        <p:nvPicPr>
          <p:cNvPr id="7" name="Рисунок 3">
            <a:extLst>
              <a:ext uri="{FF2B5EF4-FFF2-40B4-BE49-F238E27FC236}">
                <a16:creationId xmlns:a16="http://schemas.microsoft.com/office/drawing/2014/main" xmlns="" id="{1E3AD172-8878-2B4E-8EE2-C156CBA72B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/>
          <a:srcRect l="3666" t="6409" r="69767" b="80248"/>
          <a:stretch/>
        </p:blipFill>
        <p:spPr>
          <a:xfrm>
            <a:off x="0" y="882716"/>
            <a:ext cx="6358597" cy="17996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7D42619-72DF-7A45-9CBA-02C4B8A35D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/>
          <a:srcRect b="28162"/>
          <a:stretch/>
        </p:blipFill>
        <p:spPr>
          <a:xfrm>
            <a:off x="13845437" y="9230859"/>
            <a:ext cx="7278472" cy="44851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015C4AA-EBEF-4E4F-914E-ABB359A866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4716982" y="1243903"/>
            <a:ext cx="5025585" cy="10772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45DE9F9-5296-7340-B2C6-9EBCED95FE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562281" y="1243903"/>
            <a:ext cx="4691368" cy="115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5119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Текст заголовка</a:t>
            </a:r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— Иван Арсентьев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— Иван Арсентьев</a:t>
            </a:r>
          </a:p>
        </p:txBody>
      </p:sp>
      <p:sp>
        <p:nvSpPr>
          <p:cNvPr id="94" name="«Место ввода цитаты».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5" name="3.jpg" descr="3.jpg">
            <a:extLst>
              <a:ext uri="{FF2B5EF4-FFF2-40B4-BE49-F238E27FC236}">
                <a16:creationId xmlns:a16="http://schemas.microsoft.com/office/drawing/2014/main" xmlns="" id="{9C8DAD6D-DCBF-EB47-A3A4-6B33FF2B2FF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4215"/>
            <a:ext cx="24476148" cy="13775264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br.ru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br.ru/" TargetMode="External"/><Relationship Id="rId7" Type="http://schemas.openxmlformats.org/officeDocument/2006/relationships/hyperlink" Target="http://raexpert.ru/ratings/bankcredit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bankir.ru/rating/" TargetMode="External"/><Relationship Id="rId5" Type="http://schemas.openxmlformats.org/officeDocument/2006/relationships/hyperlink" Target="http://www.banki.ru/banks/ratings/" TargetMode="External"/><Relationship Id="rId4" Type="http://schemas.openxmlformats.org/officeDocument/2006/relationships/hyperlink" Target="http://www.sravni.ru/banki/rating/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1.jpg" descr="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0144"/>
            <a:ext cx="24487277" cy="13781529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Прямоугольник"/>
          <p:cNvSpPr/>
          <p:nvPr/>
        </p:nvSpPr>
        <p:spPr>
          <a:xfrm>
            <a:off x="5092027" y="3361350"/>
            <a:ext cx="10551523" cy="368955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3" name="Анна Александровна Харнас…"/>
          <p:cNvSpPr txBox="1"/>
          <p:nvPr/>
        </p:nvSpPr>
        <p:spPr>
          <a:xfrm>
            <a:off x="615341" y="11040564"/>
            <a:ext cx="10020398" cy="1718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500" b="0" cap="all">
                <a:solidFill>
                  <a:srgbClr val="5EB4B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Елена Александровна </a:t>
            </a:r>
            <a:r>
              <a:rPr lang="ru-RU" dirty="0" err="1"/>
              <a:t>кузьмина</a:t>
            </a:r>
            <a:endParaRPr dirty="0"/>
          </a:p>
          <a:p>
            <a:pPr algn="l">
              <a:defRPr sz="3500" b="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/>
              <a:t>эксперт</a:t>
            </a:r>
            <a:r>
              <a:rPr dirty="0"/>
              <a:t> </a:t>
            </a:r>
            <a:r>
              <a:rPr lang="ru-RU" dirty="0"/>
              <a:t>дирекции </a:t>
            </a:r>
            <a:r>
              <a:rPr dirty="0" err="1"/>
              <a:t>финансовой</a:t>
            </a:r>
            <a:r>
              <a:rPr dirty="0"/>
              <a:t> </a:t>
            </a:r>
            <a:r>
              <a:rPr dirty="0" err="1"/>
              <a:t>грамотности</a:t>
            </a:r>
            <a:r>
              <a:rPr dirty="0"/>
              <a:t> НИФИ </a:t>
            </a:r>
            <a:r>
              <a:rPr dirty="0" err="1"/>
              <a:t>Минфина</a:t>
            </a:r>
            <a:r>
              <a:rPr dirty="0"/>
              <a:t> </a:t>
            </a:r>
            <a:r>
              <a:rPr dirty="0" err="1"/>
              <a:t>России</a:t>
            </a:r>
            <a:endParaRPr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46018" y="3407793"/>
            <a:ext cx="1996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48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ФИНАНСОВАЯ ДОСТУПНОСТЬ И ФИНАНСОВОЕ ПЛАНИРОВАНИЕ</a:t>
            </a:r>
            <a:endParaRPr lang="ru-RU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31841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71AF5CB-EA24-DA40-B3B3-D06DD7CE709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1261776"/>
            <a:ext cx="19821030" cy="982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1655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3C09475-8D28-71AD-EEDF-83CE0B7D91F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07226"/>
            <a:ext cx="24530306" cy="1097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2499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DC80794-DA39-D4C7-3DCA-3BAC4EB970F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5781"/>
            <a:ext cx="21506679" cy="877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9323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729BEFF-6221-57C2-C73D-0D5F8BD0DC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974" y="762973"/>
            <a:ext cx="19998813" cy="1164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905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99DFD59-D550-E950-588F-5FE093CB1A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25607" b="-640"/>
          <a:stretch/>
        </p:blipFill>
        <p:spPr>
          <a:xfrm>
            <a:off x="707922" y="390937"/>
            <a:ext cx="17226117" cy="129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1118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735EEF8-5A35-2EE8-DC34-08E91ED4DB0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508" y="0"/>
            <a:ext cx="15670698" cy="23730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3AFC617-DA39-CD03-805A-49B7285CDDB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959" y="1786002"/>
            <a:ext cx="16122714" cy="1192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3563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19581124" y="12704533"/>
            <a:ext cx="14446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499" tIns="90227" rIns="180499" bIns="90227" anchor="ctr" anchorCtr="0">
            <a:noAutofit/>
          </a:bodyPr>
          <a:lstStyle/>
          <a:p>
            <a:pPr algn="r"/>
            <a:fld id="{00000000-1234-1234-1234-123412341234}" type="slidenum">
              <a:rPr lang="ru-RU" sz="2358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algn="r"/>
              <a:t>16</a:t>
            </a:fld>
            <a:endParaRPr sz="2358" dirty="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1564081" y="1810396"/>
            <a:ext cx="21559107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4" dirty="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0846" y="2420332"/>
            <a:ext cx="19384935" cy="110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7986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D6A11D3-15E1-36AE-87E7-B0C7659B866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8927" y="537891"/>
            <a:ext cx="16164233" cy="1263673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E180621-2FA3-AE3C-130C-7C51CAD3964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387917" y="4661555"/>
            <a:ext cx="7772400" cy="438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8012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D9D5B39-568D-384B-89BD-14ADCAC7AEF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7652" y="1683215"/>
            <a:ext cx="17080102" cy="1034957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8160343-1CEC-E850-6328-183258C6927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611600" y="4726309"/>
            <a:ext cx="7772400" cy="355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2263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3AF6F84-A40B-8B8A-78A0-5ACCCA41CE8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6851" y="652605"/>
            <a:ext cx="17580078" cy="1266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3168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3DD412B-63FC-600D-7DAC-A91A8AF1D242}"/>
              </a:ext>
            </a:extLst>
          </p:cNvPr>
          <p:cNvSpPr txBox="1"/>
          <p:nvPr/>
        </p:nvSpPr>
        <p:spPr>
          <a:xfrm>
            <a:off x="321208" y="752860"/>
            <a:ext cx="20138492" cy="10847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6500" b="0" cap="small" dirty="0">
                <a:solidFill>
                  <a:schemeClr val="tx1"/>
                </a:solidFill>
                <a:latin typeface="Arial"/>
                <a:cs typeface="Arial"/>
                <a:sym typeface="Arial"/>
              </a:rPr>
              <a:t>ИНТЕРЕС К ЗНАНИЯМ ПО ТЕМЕ ФИНАНСОВ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4C35B44-8145-749D-A559-95A4095A10D1}"/>
              </a:ext>
            </a:extLst>
          </p:cNvPr>
          <p:cNvSpPr txBox="1"/>
          <p:nvPr/>
        </p:nvSpPr>
        <p:spPr>
          <a:xfrm>
            <a:off x="321208" y="12947475"/>
            <a:ext cx="13178288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0" dirty="0">
                <a:solidFill>
                  <a:schemeClr val="bg1">
                    <a:lumMod val="65000"/>
                  </a:schemeClr>
                </a:solidFill>
              </a:rPr>
              <a:t>*АНО Диалог, онлайн опрос пользователей соц сетей 18+, август 2022 г.</a:t>
            </a:r>
            <a:endParaRPr kumimoji="0" lang="ru-RU" sz="3000" b="0" i="0" u="none" strike="noStrike" cap="none" spc="0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FillTx/>
              <a:sym typeface="Helvetica Neue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9F51D935-45DE-28C4-B7FB-69636180A08D}"/>
              </a:ext>
            </a:extLst>
          </p:cNvPr>
          <p:cNvSpPr/>
          <p:nvPr/>
        </p:nvSpPr>
        <p:spPr>
          <a:xfrm>
            <a:off x="13211697" y="2848599"/>
            <a:ext cx="10351952" cy="3957437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CF647AE-19CF-93BC-0DD1-22C05E4FD45B}"/>
              </a:ext>
            </a:extLst>
          </p:cNvPr>
          <p:cNvSpPr txBox="1"/>
          <p:nvPr/>
        </p:nvSpPr>
        <p:spPr>
          <a:xfrm>
            <a:off x="2747528" y="9687212"/>
            <a:ext cx="8677848" cy="2113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9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16%        19%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ОБУЧАЛИСЬ ФИНАНСОВОЙ ГРАМОТНОСТИ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48C34C3-0CBE-4720-CBAC-E27A7E23D8E7}"/>
              </a:ext>
            </a:extLst>
          </p:cNvPr>
          <p:cNvSpPr txBox="1"/>
          <p:nvPr/>
        </p:nvSpPr>
        <p:spPr>
          <a:xfrm>
            <a:off x="2905377" y="12128308"/>
            <a:ext cx="1854675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2020 ГОД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1E2A9D3-DC96-ADAE-5015-A279800B6353}"/>
              </a:ext>
            </a:extLst>
          </p:cNvPr>
          <p:cNvSpPr txBox="1"/>
          <p:nvPr/>
        </p:nvSpPr>
        <p:spPr>
          <a:xfrm>
            <a:off x="7595796" y="12138907"/>
            <a:ext cx="1854675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2022 ГОД</a:t>
            </a:r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xmlns="" id="{542D8479-E35D-C287-641E-5CE2A87E886B}"/>
              </a:ext>
            </a:extLst>
          </p:cNvPr>
          <p:cNvSpPr/>
          <p:nvPr/>
        </p:nvSpPr>
        <p:spPr>
          <a:xfrm>
            <a:off x="5451895" y="12266519"/>
            <a:ext cx="1203158" cy="323220"/>
          </a:xfrm>
          <a:prstGeom prst="rightArrow">
            <a:avLst/>
          </a:prstGeom>
          <a:solidFill>
            <a:srgbClr val="00206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B827404-06A0-9137-D751-6B358D8705DA}"/>
              </a:ext>
            </a:extLst>
          </p:cNvPr>
          <p:cNvSpPr txBox="1"/>
          <p:nvPr/>
        </p:nvSpPr>
        <p:spPr>
          <a:xfrm>
            <a:off x="15846399" y="3342771"/>
            <a:ext cx="7885692" cy="9533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4400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ТОП ТЕМАТИКИ:</a:t>
            </a:r>
            <a:endParaRPr lang="ru-RU" sz="4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ru-RU" sz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6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ИНДЕКСАЦИЯ ПЕНСИИ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6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ПОСОБИЯ И СОЦВЫПЛАТЫ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6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ЗАЩИТА ОТ МОШЕННИКОВ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6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ВКЛАДЫ И СБЕРЕЖЕНИЯ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6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НАЛОГОВЫЙ ВЫЧЕТ</a:t>
            </a:r>
            <a:endParaRPr lang="ru-RU" sz="5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: скругленные углы 16">
            <a:extLst>
              <a:ext uri="{FF2B5EF4-FFF2-40B4-BE49-F238E27FC236}">
                <a16:creationId xmlns:a16="http://schemas.microsoft.com/office/drawing/2014/main" xmlns="" id="{9C4EEB06-570F-428A-F1FA-5CFB87F449FD}"/>
              </a:ext>
            </a:extLst>
          </p:cNvPr>
          <p:cNvSpPr/>
          <p:nvPr/>
        </p:nvSpPr>
        <p:spPr>
          <a:xfrm>
            <a:off x="635054" y="7379706"/>
            <a:ext cx="8418410" cy="612934"/>
          </a:xfrm>
          <a:prstGeom prst="round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D921332-7262-09EA-ABF5-C91F0B6D4CBB}"/>
              </a:ext>
            </a:extLst>
          </p:cNvPr>
          <p:cNvSpPr txBox="1"/>
          <p:nvPr/>
        </p:nvSpPr>
        <p:spPr>
          <a:xfrm>
            <a:off x="496145" y="6094012"/>
            <a:ext cx="7450151" cy="2265813"/>
          </a:xfrm>
          <a:prstGeom prst="rect">
            <a:avLst/>
          </a:prstGeom>
          <a:noFill/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47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 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ХВАТАЕТ ЗНАНИЙ</a:t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</a:t>
            </a:r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 НЕ ХВАТАЕТ 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ЗНАНИЙ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8D76696-4226-9E24-3E08-3BDA00FD32C7}"/>
              </a:ext>
            </a:extLst>
          </p:cNvPr>
          <p:cNvSpPr txBox="1"/>
          <p:nvPr/>
        </p:nvSpPr>
        <p:spPr>
          <a:xfrm>
            <a:off x="402519" y="3495610"/>
            <a:ext cx="5110671" cy="1738938"/>
          </a:xfrm>
          <a:prstGeom prst="rect">
            <a:avLst/>
          </a:prstGeom>
          <a:noFill/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6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53%</a:t>
            </a:r>
            <a:r>
              <a:rPr lang="ru-RU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ЗАИНТЕРЕСОВАНЫ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BD7422E-AA8F-781E-5C9A-CB04EC95063B}"/>
              </a:ext>
            </a:extLst>
          </p:cNvPr>
          <p:cNvSpPr txBox="1"/>
          <p:nvPr/>
        </p:nvSpPr>
        <p:spPr>
          <a:xfrm>
            <a:off x="7086452" y="3342771"/>
            <a:ext cx="5399386" cy="1738938"/>
          </a:xfrm>
          <a:prstGeom prst="rect">
            <a:avLst/>
          </a:prstGeom>
          <a:noFill/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6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29%</a:t>
            </a:r>
            <a:r>
              <a:rPr lang="ru-RU" sz="4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ЗАИНТЕРЕСОВАНЫ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D7A7C46-867D-DBE8-A442-2E5792BB30D3}"/>
              </a:ext>
            </a:extLst>
          </p:cNvPr>
          <p:cNvSpPr txBox="1"/>
          <p:nvPr/>
        </p:nvSpPr>
        <p:spPr>
          <a:xfrm>
            <a:off x="7039415" y="6464716"/>
            <a:ext cx="7007965" cy="20758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НЕТ НЕОБХОДИМОСТИ – </a:t>
            </a:r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73%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НЕТ ЖЕЛАНИЯ – </a:t>
            </a:r>
            <a:r>
              <a:rPr lang="ru-RU" sz="36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26%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НЕТ ВРЕМЕНИ - </a:t>
            </a:r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12%</a:t>
            </a:r>
            <a:endParaRPr lang="ru-RU" sz="3200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562560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C5984EC-9F0D-071F-1429-F28F0587946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3960" y="376229"/>
            <a:ext cx="17639071" cy="1176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016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4AFC055-B6DB-925F-3635-55A97F9811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42745"/>
            <a:ext cx="15633291" cy="1283050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2B70526-CD93-28AE-6978-A9032713E3A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34167" y="3791828"/>
            <a:ext cx="10949833" cy="656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4907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57634C5-08F6-3462-1C50-42221235B23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06916"/>
            <a:ext cx="16830288" cy="120946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90FDFC9-C093-7687-F4F9-7916FA0DBDD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611600" y="5906249"/>
            <a:ext cx="7772400" cy="169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1513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22772607" y="12837969"/>
            <a:ext cx="531265" cy="463378"/>
          </a:xfrm>
        </p:spPr>
        <p:txBody>
          <a:bodyPr/>
          <a:lstStyle/>
          <a:p>
            <a:fld id="{23D704CE-4D68-584A-838A-AE5576E77FBD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3468782" y="3299055"/>
            <a:ext cx="7675220" cy="2889647"/>
          </a:xfrm>
          <a:prstGeom prst="rect">
            <a:avLst/>
          </a:prstGeom>
        </p:spPr>
        <p:txBody>
          <a:bodyPr lIns="180546" tIns="90272" rIns="180546" bIns="90272">
            <a:noAutofit/>
          </a:bodyPr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altLang="ru-RU" sz="4353" dirty="0"/>
              <a:t>Только 15% из нас возвращает уплаченный НДФЛ. </a:t>
            </a:r>
            <a:r>
              <a:rPr lang="ru-RU" altLang="ru-RU" sz="3264" dirty="0">
                <a:solidFill>
                  <a:schemeClr val="bg2">
                    <a:lumMod val="25000"/>
                  </a:schemeClr>
                </a:solidFill>
              </a:rPr>
              <a:t>Вы можете вернуть налоги, если:</a:t>
            </a:r>
          </a:p>
        </p:txBody>
      </p:sp>
      <p:sp>
        <p:nvSpPr>
          <p:cNvPr id="11" name="Объект 1"/>
          <p:cNvSpPr txBox="1">
            <a:spLocks/>
          </p:cNvSpPr>
          <p:nvPr/>
        </p:nvSpPr>
        <p:spPr>
          <a:xfrm>
            <a:off x="4707577" y="6286649"/>
            <a:ext cx="6905090" cy="3914063"/>
          </a:xfrm>
          <a:prstGeom prst="rect">
            <a:avLst/>
          </a:prstGeom>
        </p:spPr>
        <p:txBody>
          <a:bodyPr lIns="180546" tIns="90272" rIns="180546" bIns="90272"/>
          <a:lstStyle>
            <a:lvl1pPr marL="0" marR="0" indent="0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00909B"/>
                </a:solidFill>
                <a:latin typeface="Tahoma"/>
                <a:ea typeface="+mn-ea"/>
                <a:cs typeface="+mn-cs"/>
              </a:defRPr>
            </a:lvl1pPr>
            <a:lvl2pPr marL="808850" indent="-311096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244384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742138" indent="-248877" algn="l" defTabSz="497754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239891" indent="-248877" algn="l" defTabSz="497754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737645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399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152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906" indent="-248877" algn="l" defTabSz="4977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902" dirty="0">
                <a:solidFill>
                  <a:schemeClr val="accent1"/>
                </a:solidFill>
              </a:rPr>
              <a:t>Приобретали жилье </a:t>
            </a:r>
          </a:p>
          <a:p>
            <a:pPr>
              <a:spcBef>
                <a:spcPts val="0"/>
              </a:spcBef>
            </a:pPr>
            <a:r>
              <a:rPr lang="ru-RU" sz="2902" dirty="0"/>
              <a:t>Возможность вернуть до 260 000 рублей</a:t>
            </a:r>
          </a:p>
          <a:p>
            <a:pPr>
              <a:spcBef>
                <a:spcPts val="0"/>
              </a:spcBef>
            </a:pPr>
            <a:r>
              <a:rPr lang="ru-RU" sz="2902" dirty="0"/>
              <a:t>за покупку жилья + до 390 000 рублей</a:t>
            </a:r>
          </a:p>
          <a:p>
            <a:pPr>
              <a:spcBef>
                <a:spcPts val="0"/>
              </a:spcBef>
            </a:pPr>
            <a:r>
              <a:rPr lang="ru-RU" sz="2902" dirty="0"/>
              <a:t>за выплаченные проценты по ипотеке</a:t>
            </a:r>
          </a:p>
          <a:p>
            <a:pPr>
              <a:spcBef>
                <a:spcPts val="0"/>
              </a:spcBef>
            </a:pPr>
            <a:endParaRPr lang="ru-RU" sz="2902" dirty="0"/>
          </a:p>
          <a:p>
            <a:pPr>
              <a:spcBef>
                <a:spcPts val="0"/>
              </a:spcBef>
            </a:pPr>
            <a:endParaRPr lang="ru-RU" sz="2902" dirty="0"/>
          </a:p>
          <a:p>
            <a:pPr>
              <a:spcBef>
                <a:spcPts val="0"/>
              </a:spcBef>
            </a:pPr>
            <a:r>
              <a:rPr lang="ru-RU" sz="2902" dirty="0">
                <a:solidFill>
                  <a:schemeClr val="accent1"/>
                </a:solidFill>
              </a:rPr>
              <a:t>Открывали </a:t>
            </a:r>
          </a:p>
          <a:p>
            <a:pPr>
              <a:spcBef>
                <a:spcPts val="0"/>
              </a:spcBef>
            </a:pPr>
            <a:r>
              <a:rPr lang="ru-RU" sz="2902" dirty="0">
                <a:solidFill>
                  <a:schemeClr val="accent1"/>
                </a:solidFill>
              </a:rPr>
              <a:t>инвестиционный счет (И ИС) </a:t>
            </a:r>
          </a:p>
          <a:p>
            <a:pPr>
              <a:spcBef>
                <a:spcPts val="0"/>
              </a:spcBef>
            </a:pPr>
            <a:r>
              <a:rPr lang="ru-RU" sz="2902" dirty="0"/>
              <a:t>Возможность вернуть до 52 000 </a:t>
            </a:r>
          </a:p>
          <a:p>
            <a:pPr>
              <a:spcBef>
                <a:spcPts val="0"/>
              </a:spcBef>
            </a:pPr>
            <a:r>
              <a:rPr lang="ru-RU" sz="2902" dirty="0"/>
              <a:t>рублей в год</a:t>
            </a:r>
          </a:p>
        </p:txBody>
      </p:sp>
      <p:sp>
        <p:nvSpPr>
          <p:cNvPr id="12" name="Объект 1"/>
          <p:cNvSpPr txBox="1">
            <a:spLocks/>
          </p:cNvSpPr>
          <p:nvPr/>
        </p:nvSpPr>
        <p:spPr>
          <a:xfrm>
            <a:off x="12319108" y="3807748"/>
            <a:ext cx="9567498" cy="7165052"/>
          </a:xfrm>
          <a:prstGeom prst="rect">
            <a:avLst/>
          </a:prstGeom>
        </p:spPr>
        <p:txBody>
          <a:bodyPr vert="horz" lIns="165836" tIns="82918" rIns="165836" bIns="82918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SzPct val="70000"/>
              <a:buFont typeface="HiraginoSans-W3" charset="-128"/>
              <a:buChar char="◉"/>
              <a:defRPr sz="1300" kern="1200">
                <a:solidFill>
                  <a:schemeClr val="bg2">
                    <a:lumMod val="25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358" dirty="0">
                <a:solidFill>
                  <a:schemeClr val="accent1"/>
                </a:solidFill>
              </a:rPr>
              <a:t>Перечисляли деньги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358" dirty="0">
                <a:solidFill>
                  <a:schemeClr val="accent1"/>
                </a:solidFill>
              </a:rPr>
              <a:t>на благотворительность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358" dirty="0"/>
              <a:t>Возможность вернуть налог.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358" dirty="0"/>
              <a:t>Вычет до 25% от дохода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358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358" dirty="0">
              <a:solidFill>
                <a:schemeClr val="accent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358" dirty="0">
                <a:solidFill>
                  <a:schemeClr val="accent1"/>
                </a:solidFill>
              </a:rPr>
              <a:t>Страховали жизнь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358" dirty="0"/>
              <a:t>Возможность вернуть до 15 600 рублей в год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358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358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358" dirty="0">
                <a:solidFill>
                  <a:schemeClr val="accent1"/>
                </a:solidFill>
              </a:rPr>
              <a:t>Оплачивали обучение или лечение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358" dirty="0"/>
              <a:t>Возможность вернуть  до 15 600 рублей в год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358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358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358" dirty="0">
                <a:solidFill>
                  <a:schemeClr val="accent1"/>
                </a:solidFill>
              </a:rPr>
              <a:t>Делали взносы в негосударственный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358" dirty="0">
                <a:solidFill>
                  <a:schemeClr val="accent1"/>
                </a:solidFill>
              </a:rPr>
              <a:t>пенсионный фонд (НПФ)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358" dirty="0"/>
              <a:t>Возможность вернуть до 15 600 рублей в год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2329" y="6617549"/>
            <a:ext cx="905796" cy="9057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1685" y="7532919"/>
            <a:ext cx="894840" cy="8948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06904" y="8975299"/>
            <a:ext cx="876151" cy="87615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47195" y="5828047"/>
            <a:ext cx="989305" cy="98930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6631" y="8751683"/>
            <a:ext cx="898988" cy="89898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6632" y="4113290"/>
            <a:ext cx="882054" cy="88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2323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19581124" y="12704533"/>
            <a:ext cx="14446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499" tIns="90227" rIns="180499" bIns="90227" anchor="ctr" anchorCtr="0">
            <a:noAutofit/>
          </a:bodyPr>
          <a:lstStyle/>
          <a:p>
            <a:pPr algn="r"/>
            <a:fld id="{00000000-1234-1234-1234-123412341234}" type="slidenum">
              <a:rPr lang="ru-RU" sz="2358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algn="r"/>
              <a:t>24</a:t>
            </a:fld>
            <a:endParaRPr sz="2358" dirty="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1564081" y="1810396"/>
            <a:ext cx="21559107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4" dirty="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6" name="Shape 138"/>
          <p:cNvSpPr>
            <a:spLocks noGrp="1"/>
          </p:cNvSpPr>
          <p:nvPr>
            <p:ph type="title"/>
          </p:nvPr>
        </p:nvSpPr>
        <p:spPr>
          <a:xfrm>
            <a:off x="3639654" y="2839638"/>
            <a:ext cx="16287102" cy="1210873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sz="4353" b="0" dirty="0">
                <a:solidFill>
                  <a:srgbClr val="4CAF90"/>
                </a:solidFill>
                <a:ea typeface="+mj-ea"/>
                <a:cs typeface="+mj-cs"/>
              </a:rPr>
              <a:t>Личный финансовый план</a:t>
            </a:r>
          </a:p>
        </p:txBody>
      </p:sp>
      <p:pic>
        <p:nvPicPr>
          <p:cNvPr id="8" name="image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9653" y="5791266"/>
            <a:ext cx="3869501" cy="3869503"/>
          </a:xfrm>
          <a:prstGeom prst="rect">
            <a:avLst/>
          </a:prstGeom>
          <a:ln w="12700">
            <a:miter lim="400000"/>
          </a:ln>
          <a:effectLst>
            <a:outerShdw blurRad="63500" dist="63500" dir="2700000" rotWithShape="0">
              <a:srgbClr val="000000">
                <a:alpha val="43000"/>
              </a:srgbClr>
            </a:outerShdw>
          </a:effectLst>
        </p:spPr>
      </p:pic>
      <p:sp>
        <p:nvSpPr>
          <p:cNvPr id="9" name="Shape 154"/>
          <p:cNvSpPr/>
          <p:nvPr/>
        </p:nvSpPr>
        <p:spPr>
          <a:xfrm>
            <a:off x="8317601" y="5791263"/>
            <a:ext cx="11889505" cy="492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/>
          <a:p>
            <a:pPr marL="518222" indent="-518222" algn="l">
              <a:lnSpc>
                <a:spcPct val="20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3200" dirty="0">
                <a:solidFill>
                  <a:srgbClr val="4D4D4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чего нужен</a:t>
            </a:r>
          </a:p>
          <a:p>
            <a:pPr marL="518222" indent="-518222" algn="l">
              <a:lnSpc>
                <a:spcPct val="20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3200" dirty="0">
                <a:solidFill>
                  <a:srgbClr val="4D4D4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правильно строить финансовый план</a:t>
            </a:r>
          </a:p>
          <a:p>
            <a:pPr marL="518222" indent="-518222" algn="l">
              <a:lnSpc>
                <a:spcPct val="20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3200" dirty="0">
                <a:solidFill>
                  <a:srgbClr val="4D4D4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Какие типичные ошибки могут свести на «НЕТ» любой финансовый план</a:t>
            </a:r>
          </a:p>
          <a:p>
            <a:pPr marL="518222" indent="-518222" algn="l">
              <a:lnSpc>
                <a:spcPct val="20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3200" dirty="0">
                <a:solidFill>
                  <a:srgbClr val="4D4D4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Важные шаги для защиты от рисков</a:t>
            </a:r>
          </a:p>
        </p:txBody>
      </p:sp>
    </p:spTree>
    <p:extLst>
      <p:ext uri="{BB962C8B-B14F-4D97-AF65-F5344CB8AC3E}">
        <p14:creationId xmlns:p14="http://schemas.microsoft.com/office/powerpoint/2010/main" xmlns="" val="3202945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19581124" y="12704533"/>
            <a:ext cx="14446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499" tIns="90227" rIns="180499" bIns="90227" anchor="ctr" anchorCtr="0">
            <a:noAutofit/>
          </a:bodyPr>
          <a:lstStyle/>
          <a:p>
            <a:pPr algn="r"/>
            <a:fld id="{00000000-1234-1234-1234-123412341234}" type="slidenum">
              <a:rPr lang="ru-RU" sz="2358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algn="r"/>
              <a:t>25</a:t>
            </a:fld>
            <a:endParaRPr sz="2358" dirty="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468779" y="2616466"/>
            <a:ext cx="17446442" cy="965126"/>
          </a:xfrm>
          <a:prstGeom prst="rect">
            <a:avLst/>
          </a:prstGeom>
        </p:spPr>
        <p:txBody>
          <a:bodyPr lIns="180546" tIns="90272" rIns="180546" bIns="90272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4353" b="0" dirty="0">
                <a:solidFill>
                  <a:srgbClr val="4CAF90"/>
                </a:solidFill>
              </a:rPr>
              <a:t>Составление финансового плана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1564081" y="1810396"/>
            <a:ext cx="21559107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4" dirty="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5" name="Shape 180"/>
          <p:cNvSpPr/>
          <p:nvPr/>
        </p:nvSpPr>
        <p:spPr>
          <a:xfrm>
            <a:off x="9945159" y="4526337"/>
            <a:ext cx="10177739" cy="6899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/>
          <a:p>
            <a:pPr>
              <a:lnSpc>
                <a:spcPct val="200000"/>
              </a:lnSpc>
              <a:buClr>
                <a:srgbClr val="0EBACE"/>
              </a:buClr>
              <a:buSzPct val="100000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3200" dirty="0"/>
              <a:t>1. Определить свои финансовые цели</a:t>
            </a:r>
          </a:p>
          <a:p>
            <a:pPr marL="518222" indent="-518222">
              <a:lnSpc>
                <a:spcPct val="200000"/>
              </a:lnSpc>
              <a:buClr>
                <a:srgbClr val="0EBACE"/>
              </a:buClr>
              <a:buSzPct val="100000"/>
              <a:buFont typeface="+mj-lt"/>
              <a:buAutoNum type="arabicPeriod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lang="ru-RU" sz="3200" dirty="0"/>
          </a:p>
          <a:p>
            <a:pPr marL="518222" indent="-518222">
              <a:lnSpc>
                <a:spcPct val="200000"/>
              </a:lnSpc>
              <a:buClr>
                <a:srgbClr val="0EBACE"/>
              </a:buClr>
              <a:buSzPct val="100000"/>
              <a:buFont typeface="+mj-lt"/>
              <a:buAutoNum type="arabicPeriod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lang="ru-RU" sz="3200" dirty="0"/>
          </a:p>
          <a:p>
            <a:pPr>
              <a:lnSpc>
                <a:spcPct val="200000"/>
              </a:lnSpc>
              <a:buClr>
                <a:srgbClr val="0EBACE"/>
              </a:buClr>
              <a:buSzPct val="100000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3200" dirty="0"/>
              <a:t>2. Посчитать их будущую стоимость</a:t>
            </a:r>
          </a:p>
          <a:p>
            <a:pPr marL="518222" indent="-518222">
              <a:lnSpc>
                <a:spcPct val="200000"/>
              </a:lnSpc>
              <a:buClr>
                <a:srgbClr val="0EBACE"/>
              </a:buClr>
              <a:buSzPct val="100000"/>
              <a:buFont typeface="+mj-lt"/>
              <a:buAutoNum type="arabicPeriod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lang="ru-RU" sz="3200" dirty="0"/>
          </a:p>
          <a:p>
            <a:pPr marL="518222" indent="-518222">
              <a:lnSpc>
                <a:spcPct val="200000"/>
              </a:lnSpc>
              <a:buClr>
                <a:srgbClr val="0EBACE"/>
              </a:buClr>
              <a:buSzPct val="100000"/>
              <a:buFont typeface="+mj-lt"/>
              <a:buAutoNum type="arabicPeriod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lang="ru-RU" sz="3200" dirty="0"/>
          </a:p>
          <a:p>
            <a:pPr>
              <a:lnSpc>
                <a:spcPct val="200000"/>
              </a:lnSpc>
              <a:buClr>
                <a:srgbClr val="0EBACE"/>
              </a:buClr>
              <a:buSzPct val="100000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3200" dirty="0"/>
              <a:t>3. Найти подходящий темп движения к целям</a:t>
            </a:r>
          </a:p>
        </p:txBody>
      </p:sp>
      <p:pic>
        <p:nvPicPr>
          <p:cNvPr id="7172" name="Picture 4" descr="https://im0-tub-ru.yandex.net/i?id=ae0097eaf63924a19dad4f075f87c116&amp;n=33&amp;w=320&amp;h=3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0697" y="6829279"/>
            <a:ext cx="2207453" cy="220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im0-tub-ru.yandex.net/i?id=e1efec255c2939d84089c2d7486df2f1&amp;n=33&amp;w=402&amp;h=3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4026" y="9526343"/>
            <a:ext cx="2285403" cy="181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im0-tub-ru.yandex.net/i?id=a38af6ab1333815e81b9a2270159042c&amp;n=33&amp;w=320&amp;h=3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0391" y="4526338"/>
            <a:ext cx="1625310" cy="162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75028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19581124" y="12704533"/>
            <a:ext cx="14446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499" tIns="90227" rIns="180499" bIns="90227" anchor="ctr" anchorCtr="0">
            <a:noAutofit/>
          </a:bodyPr>
          <a:lstStyle/>
          <a:p>
            <a:pPr algn="r"/>
            <a:fld id="{00000000-1234-1234-1234-123412341234}" type="slidenum">
              <a:rPr lang="ru-RU" sz="2358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algn="r"/>
              <a:t>26</a:t>
            </a:fld>
            <a:endParaRPr sz="2358" dirty="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468779" y="2616466"/>
            <a:ext cx="17446442" cy="965126"/>
          </a:xfrm>
          <a:prstGeom prst="rect">
            <a:avLst/>
          </a:prstGeom>
        </p:spPr>
        <p:txBody>
          <a:bodyPr lIns="180546" tIns="90272" rIns="180546" bIns="90272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4353" b="0" dirty="0">
                <a:solidFill>
                  <a:srgbClr val="4CAF90"/>
                </a:solidFill>
              </a:rPr>
              <a:t>Финансовые цели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1564081" y="1810396"/>
            <a:ext cx="21559107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4" dirty="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68E25BE1-7E2A-43F9-A46F-2BCAE2BE7D31}"/>
              </a:ext>
            </a:extLst>
          </p:cNvPr>
          <p:cNvSpPr/>
          <p:nvPr/>
        </p:nvSpPr>
        <p:spPr>
          <a:xfrm>
            <a:off x="11152186" y="6758302"/>
            <a:ext cx="3386579" cy="5172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539" dirty="0">
                <a:latin typeface="Tahoma" charset="0"/>
                <a:ea typeface="Tahoma" charset="0"/>
                <a:cs typeface="Tahoma" charset="0"/>
              </a:rPr>
              <a:t>Обучение</a:t>
            </a:r>
          </a:p>
          <a:p>
            <a:r>
              <a:rPr lang="ru-RU" altLang="ru-RU" sz="2539" dirty="0">
                <a:latin typeface="Tahoma" charset="0"/>
                <a:ea typeface="Tahoma" charset="0"/>
                <a:cs typeface="Tahoma" charset="0"/>
              </a:rPr>
              <a:t>(для себя или детей)</a:t>
            </a:r>
          </a:p>
          <a:p>
            <a:endParaRPr lang="ru-RU" altLang="ru-RU" sz="2539" dirty="0">
              <a:latin typeface="Tahoma" charset="0"/>
              <a:ea typeface="Tahoma" charset="0"/>
              <a:cs typeface="Tahoma" charset="0"/>
            </a:endParaRPr>
          </a:p>
          <a:p>
            <a:endParaRPr lang="ru-RU" altLang="ru-RU" sz="2539" dirty="0">
              <a:latin typeface="Tahoma" charset="0"/>
              <a:ea typeface="Tahoma" charset="0"/>
              <a:cs typeface="Tahoma" charset="0"/>
            </a:endParaRPr>
          </a:p>
          <a:p>
            <a:endParaRPr lang="ru-RU" altLang="ru-RU" sz="2539" dirty="0">
              <a:latin typeface="Tahoma" charset="0"/>
              <a:ea typeface="Tahoma" charset="0"/>
              <a:cs typeface="Tahoma" charset="0"/>
            </a:endParaRPr>
          </a:p>
          <a:p>
            <a:r>
              <a:rPr lang="ru-RU" altLang="ru-RU" sz="2539" dirty="0">
                <a:latin typeface="Tahoma" charset="0"/>
                <a:ea typeface="Tahoma" charset="0"/>
                <a:cs typeface="Tahoma" charset="0"/>
              </a:rPr>
              <a:t>Летний отпуск, юбилей, свадьба </a:t>
            </a:r>
          </a:p>
          <a:p>
            <a:endParaRPr lang="ru-RU" altLang="ru-RU" sz="2539" dirty="0">
              <a:latin typeface="Tahoma" charset="0"/>
              <a:ea typeface="Tahoma" charset="0"/>
              <a:cs typeface="Tahoma" charset="0"/>
            </a:endParaRPr>
          </a:p>
          <a:p>
            <a:endParaRPr lang="ru-RU" altLang="ru-RU" sz="2539" dirty="0">
              <a:latin typeface="Tahoma" charset="0"/>
              <a:ea typeface="Tahoma" charset="0"/>
              <a:cs typeface="Tahoma" charset="0"/>
            </a:endParaRPr>
          </a:p>
          <a:p>
            <a:endParaRPr lang="ru-RU" altLang="ru-RU" sz="2539" dirty="0">
              <a:latin typeface="Tahoma" charset="0"/>
              <a:ea typeface="Tahoma" charset="0"/>
              <a:cs typeface="Tahoma" charset="0"/>
            </a:endParaRPr>
          </a:p>
          <a:p>
            <a:endParaRPr lang="ru-RU" altLang="ru-RU" sz="2539" dirty="0">
              <a:latin typeface="Tahoma" charset="0"/>
              <a:ea typeface="Tahoma" charset="0"/>
              <a:cs typeface="Tahoma" charset="0"/>
            </a:endParaRPr>
          </a:p>
          <a:p>
            <a:r>
              <a:rPr lang="ru-RU" altLang="ru-RU" sz="2539" dirty="0">
                <a:latin typeface="Tahoma" charset="0"/>
                <a:ea typeface="Tahoma" charset="0"/>
                <a:cs typeface="Tahoma" charset="0"/>
              </a:rPr>
              <a:t>Отдать долги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8E25BE1-7E2A-43F9-A46F-2BCAE2BE7D31}"/>
              </a:ext>
            </a:extLst>
          </p:cNvPr>
          <p:cNvSpPr/>
          <p:nvPr/>
        </p:nvSpPr>
        <p:spPr>
          <a:xfrm>
            <a:off x="17437373" y="6661178"/>
            <a:ext cx="3985864" cy="5953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539" dirty="0">
                <a:latin typeface="Tahoma" charset="0"/>
                <a:ea typeface="Tahoma" charset="0"/>
                <a:cs typeface="Tahoma" charset="0"/>
              </a:rPr>
              <a:t>Резервный фонд</a:t>
            </a:r>
          </a:p>
          <a:p>
            <a:r>
              <a:rPr lang="ru-RU" altLang="ru-RU" sz="2539" dirty="0">
                <a:latin typeface="Tahoma" charset="0"/>
                <a:ea typeface="Tahoma" charset="0"/>
                <a:cs typeface="Tahoma" charset="0"/>
              </a:rPr>
              <a:t>(финансовая</a:t>
            </a:r>
          </a:p>
          <a:p>
            <a:r>
              <a:rPr lang="ru-RU" altLang="ru-RU" sz="2539" dirty="0">
                <a:latin typeface="Tahoma" charset="0"/>
                <a:ea typeface="Tahoma" charset="0"/>
                <a:cs typeface="Tahoma" charset="0"/>
              </a:rPr>
              <a:t>подушка безопасности)</a:t>
            </a:r>
          </a:p>
          <a:p>
            <a:endParaRPr lang="ru-RU" altLang="ru-RU" sz="2539" dirty="0">
              <a:latin typeface="Tahoma" charset="0"/>
              <a:ea typeface="Tahoma" charset="0"/>
              <a:cs typeface="Tahoma" charset="0"/>
            </a:endParaRPr>
          </a:p>
          <a:p>
            <a:endParaRPr lang="ru-RU" altLang="ru-RU" sz="2539" dirty="0">
              <a:latin typeface="Tahoma" charset="0"/>
              <a:ea typeface="Tahoma" charset="0"/>
              <a:cs typeface="Tahoma" charset="0"/>
            </a:endParaRPr>
          </a:p>
          <a:p>
            <a:endParaRPr lang="ru-RU" altLang="ru-RU" sz="2539" dirty="0">
              <a:latin typeface="Tahoma" charset="0"/>
              <a:ea typeface="Tahoma" charset="0"/>
              <a:cs typeface="Tahoma" charset="0"/>
            </a:endParaRPr>
          </a:p>
          <a:p>
            <a:r>
              <a:rPr lang="ru-RU" altLang="ru-RU" sz="2539" dirty="0">
                <a:latin typeface="Tahoma" charset="0"/>
                <a:ea typeface="Tahoma" charset="0"/>
                <a:cs typeface="Tahoma" charset="0"/>
              </a:rPr>
              <a:t>Сделать ремонт</a:t>
            </a:r>
          </a:p>
          <a:p>
            <a:r>
              <a:rPr lang="ru-RU" altLang="ru-RU" sz="2539" dirty="0">
                <a:latin typeface="Tahoma" charset="0"/>
                <a:ea typeface="Tahoma" charset="0"/>
                <a:cs typeface="Tahoma" charset="0"/>
              </a:rPr>
              <a:t>в квартире</a:t>
            </a:r>
          </a:p>
          <a:p>
            <a:endParaRPr lang="ru-RU" altLang="ru-RU" sz="2539" dirty="0">
              <a:latin typeface="Tahoma" charset="0"/>
              <a:ea typeface="Tahoma" charset="0"/>
              <a:cs typeface="Tahoma" charset="0"/>
            </a:endParaRPr>
          </a:p>
          <a:p>
            <a:endParaRPr lang="ru-RU" altLang="ru-RU" sz="2539" dirty="0">
              <a:latin typeface="Tahoma" charset="0"/>
              <a:ea typeface="Tahoma" charset="0"/>
              <a:cs typeface="Tahoma" charset="0"/>
            </a:endParaRPr>
          </a:p>
          <a:p>
            <a:endParaRPr lang="ru-RU" altLang="ru-RU" sz="2539" dirty="0">
              <a:latin typeface="Tahoma" charset="0"/>
              <a:ea typeface="Tahoma" charset="0"/>
              <a:cs typeface="Tahoma" charset="0"/>
            </a:endParaRPr>
          </a:p>
          <a:p>
            <a:endParaRPr lang="ru-RU" altLang="ru-RU" sz="2539" dirty="0">
              <a:latin typeface="Tahoma" charset="0"/>
              <a:ea typeface="Tahoma" charset="0"/>
              <a:cs typeface="Tahoma" charset="0"/>
            </a:endParaRPr>
          </a:p>
          <a:p>
            <a:r>
              <a:rPr lang="ru-RU" altLang="ru-RU" sz="2539" dirty="0">
                <a:latin typeface="Tahoma" charset="0"/>
                <a:ea typeface="Tahoma" charset="0"/>
                <a:cs typeface="Tahoma" charset="0"/>
              </a:rPr>
              <a:t>Покупка крупной бытовой техники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68E25BE1-7E2A-43F9-A46F-2BCAE2BE7D31}"/>
              </a:ext>
            </a:extLst>
          </p:cNvPr>
          <p:cNvSpPr/>
          <p:nvPr/>
        </p:nvSpPr>
        <p:spPr>
          <a:xfrm>
            <a:off x="6090509" y="6825245"/>
            <a:ext cx="2928062" cy="5172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539" dirty="0">
                <a:latin typeface="Tahoma" charset="0"/>
                <a:ea typeface="Tahoma" charset="0"/>
                <a:cs typeface="Tahoma" charset="0"/>
              </a:rPr>
              <a:t>Машина</a:t>
            </a:r>
          </a:p>
          <a:p>
            <a:endParaRPr lang="ru-RU" altLang="ru-RU" sz="2539" dirty="0">
              <a:latin typeface="Tahoma" charset="0"/>
              <a:ea typeface="Tahoma" charset="0"/>
              <a:cs typeface="Tahoma" charset="0"/>
            </a:endParaRPr>
          </a:p>
          <a:p>
            <a:endParaRPr lang="ru-RU" altLang="ru-RU" sz="2539" dirty="0">
              <a:latin typeface="Tahoma" charset="0"/>
              <a:ea typeface="Tahoma" charset="0"/>
              <a:cs typeface="Tahoma" charset="0"/>
            </a:endParaRPr>
          </a:p>
          <a:p>
            <a:endParaRPr lang="ru-RU" altLang="ru-RU" sz="2539" dirty="0">
              <a:latin typeface="Tahoma" charset="0"/>
              <a:ea typeface="Tahoma" charset="0"/>
              <a:cs typeface="Tahoma" charset="0"/>
            </a:endParaRPr>
          </a:p>
          <a:p>
            <a:endParaRPr lang="ru-RU" altLang="ru-RU" sz="2539" dirty="0">
              <a:latin typeface="Tahoma" charset="0"/>
              <a:ea typeface="Tahoma" charset="0"/>
              <a:cs typeface="Tahoma" charset="0"/>
            </a:endParaRPr>
          </a:p>
          <a:p>
            <a:endParaRPr lang="ru-RU" altLang="ru-RU" sz="2539" dirty="0">
              <a:latin typeface="Tahoma" charset="0"/>
              <a:ea typeface="Tahoma" charset="0"/>
              <a:cs typeface="Tahoma" charset="0"/>
            </a:endParaRPr>
          </a:p>
          <a:p>
            <a:r>
              <a:rPr lang="ru-RU" altLang="ru-RU" sz="2539" dirty="0">
                <a:latin typeface="Tahoma" charset="0"/>
                <a:ea typeface="Tahoma" charset="0"/>
                <a:cs typeface="Tahoma" charset="0"/>
              </a:rPr>
              <a:t>Квартира, дача </a:t>
            </a:r>
          </a:p>
          <a:p>
            <a:endParaRPr lang="ru-RU" altLang="ru-RU" sz="2539" dirty="0">
              <a:latin typeface="Tahoma" charset="0"/>
              <a:ea typeface="Tahoma" charset="0"/>
              <a:cs typeface="Tahoma" charset="0"/>
            </a:endParaRPr>
          </a:p>
          <a:p>
            <a:endParaRPr lang="ru-RU" altLang="ru-RU" sz="2539" dirty="0">
              <a:latin typeface="Tahoma" charset="0"/>
              <a:ea typeface="Tahoma" charset="0"/>
              <a:cs typeface="Tahoma" charset="0"/>
            </a:endParaRPr>
          </a:p>
          <a:p>
            <a:endParaRPr lang="ru-RU" altLang="ru-RU" sz="2539" dirty="0">
              <a:latin typeface="Tahoma" charset="0"/>
              <a:ea typeface="Tahoma" charset="0"/>
              <a:cs typeface="Tahoma" charset="0"/>
            </a:endParaRPr>
          </a:p>
          <a:p>
            <a:endParaRPr lang="ru-RU" altLang="ru-RU" sz="2539" dirty="0">
              <a:latin typeface="Tahoma" charset="0"/>
              <a:ea typeface="Tahoma" charset="0"/>
              <a:cs typeface="Tahoma" charset="0"/>
            </a:endParaRPr>
          </a:p>
          <a:p>
            <a:r>
              <a:rPr lang="ru-RU" altLang="ru-RU" sz="2539" dirty="0">
                <a:latin typeface="Tahoma" charset="0"/>
                <a:ea typeface="Tahoma" charset="0"/>
                <a:cs typeface="Tahoma" charset="0"/>
              </a:rPr>
              <a:t>Рождение ребенка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7152" y="6270091"/>
            <a:ext cx="1927817" cy="19278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5592" y="8677100"/>
            <a:ext cx="1543221" cy="154322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1505" y="10568563"/>
            <a:ext cx="1743327" cy="174332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44111" y="6726317"/>
            <a:ext cx="1497649" cy="149764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9150" y="8769125"/>
            <a:ext cx="1466000" cy="1466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87256" y="10897702"/>
            <a:ext cx="1450726" cy="145072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33642" y="6505829"/>
            <a:ext cx="1649043" cy="164904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08640" y="8524503"/>
            <a:ext cx="1714527" cy="171452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300"/>
          <a:stretch/>
        </p:blipFill>
        <p:spPr>
          <a:xfrm>
            <a:off x="15533643" y="11089479"/>
            <a:ext cx="1675320" cy="1067176"/>
          </a:xfrm>
          <a:prstGeom prst="rect">
            <a:avLst/>
          </a:prstGeom>
        </p:spPr>
      </p:pic>
      <p:sp>
        <p:nvSpPr>
          <p:cNvPr id="21" name="Shape 190"/>
          <p:cNvSpPr/>
          <p:nvPr/>
        </p:nvSpPr>
        <p:spPr>
          <a:xfrm>
            <a:off x="3595300" y="3684630"/>
            <a:ext cx="17643674" cy="2432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>
            <a:lvl1pPr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sz="25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 каждого человека всегда существует множество желаний: отпуск, свадьба, автомобиль, квартира и т.д. Каждая цель финансового плана имеет два важных параметра: срок ее реализации и стоимость. Исходя из этого, можно посчитать необходимую сумму ежемесячных/ежегодных необходимых вложений в нее. </a:t>
            </a:r>
          </a:p>
        </p:txBody>
      </p:sp>
    </p:spTree>
    <p:extLst>
      <p:ext uri="{BB962C8B-B14F-4D97-AF65-F5344CB8AC3E}">
        <p14:creationId xmlns:p14="http://schemas.microsoft.com/office/powerpoint/2010/main" xmlns="" val="3117509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19581124" y="12704533"/>
            <a:ext cx="14446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499" tIns="90227" rIns="180499" bIns="90227" anchor="ctr" anchorCtr="0">
            <a:noAutofit/>
          </a:bodyPr>
          <a:lstStyle/>
          <a:p>
            <a:pPr algn="r"/>
            <a:fld id="{00000000-1234-1234-1234-123412341234}" type="slidenum">
              <a:rPr lang="ru-RU" sz="2358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algn="r"/>
              <a:t>27</a:t>
            </a:fld>
            <a:endParaRPr sz="2358" dirty="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468779" y="2616466"/>
            <a:ext cx="17446442" cy="965126"/>
          </a:xfrm>
          <a:prstGeom prst="rect">
            <a:avLst/>
          </a:prstGeom>
        </p:spPr>
        <p:txBody>
          <a:bodyPr lIns="180546" tIns="90272" rIns="180546" bIns="90272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4353" b="0" dirty="0">
                <a:solidFill>
                  <a:srgbClr val="4CAF90"/>
                </a:solidFill>
              </a:rPr>
              <a:t>Описание цели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1564081" y="1810396"/>
            <a:ext cx="21559107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4" dirty="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8" name="Shape 199"/>
          <p:cNvSpPr/>
          <p:nvPr/>
        </p:nvSpPr>
        <p:spPr>
          <a:xfrm>
            <a:off x="3629074" y="3606926"/>
            <a:ext cx="17125853" cy="4536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solidFill>
                  <a:srgbClr val="4D4D4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Прежде чем принимать решение, связанное с финансами, необходимо все мечты «превратить» в финансовую цель - очень четко материализовать ее, используя три простых показателя: 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solidFill>
                  <a:srgbClr val="4D4D4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Стоимость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solidFill>
                  <a:srgbClr val="4D4D4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Желаемый срок достижения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solidFill>
                  <a:srgbClr val="4D4D4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Регулярность повторения цели</a:t>
            </a:r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lang="ru-RU" sz="2176" dirty="0"/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176" dirty="0"/>
              <a:t>      </a:t>
            </a:r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176" dirty="0"/>
              <a:t>Пример 1</a:t>
            </a:r>
          </a:p>
        </p:txBody>
      </p:sp>
      <p:graphicFrame>
        <p:nvGraphicFramePr>
          <p:cNvPr id="9" name="Table 200"/>
          <p:cNvGraphicFramePr/>
          <p:nvPr>
            <p:extLst>
              <p:ext uri="{D42A27DB-BD31-4B8C-83A1-F6EECF244321}">
                <p14:modId xmlns:p14="http://schemas.microsoft.com/office/powerpoint/2010/main" xmlns="" val="3201877438"/>
              </p:ext>
            </p:extLst>
          </p:nvPr>
        </p:nvGraphicFramePr>
        <p:xfrm>
          <a:off x="4019694" y="8142445"/>
          <a:ext cx="16537512" cy="3711719"/>
        </p:xfrm>
        <a:graphic>
          <a:graphicData uri="http://schemas.openxmlformats.org/drawingml/2006/table">
            <a:tbl>
              <a:tblPr firstRow="1"/>
              <a:tblGrid>
                <a:gridCol w="41343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343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13437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1343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19486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500" b="1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ЦЕЛЬ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EBACE"/>
                      </a:solidFill>
                    </a:lnT>
                    <a:lnB w="12700">
                      <a:solidFill>
                        <a:srgbClr val="0EBAC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500" b="1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СТОИМОСТЬ, РУБ.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EBACE"/>
                      </a:solidFill>
                    </a:lnT>
                    <a:lnB w="12700">
                      <a:solidFill>
                        <a:srgbClr val="0EBAC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500" b="1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СРОК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EBACE"/>
                      </a:solidFill>
                    </a:lnT>
                    <a:lnB w="12700">
                      <a:solidFill>
                        <a:srgbClr val="0EBAC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500" b="1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РЕГУЛЯРНОСТЬ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EBACE"/>
                      </a:solidFill>
                    </a:lnT>
                    <a:lnB w="12700">
                      <a:solidFill>
                        <a:srgbClr val="0EBACE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895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2500" noProof="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Поездка в отпуск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EBACE"/>
                      </a:solidFill>
                    </a:lnT>
                    <a:lnB w="12700">
                      <a:miter lim="400000"/>
                    </a:lnB>
                    <a:solidFill>
                      <a:srgbClr val="0EBA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50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50 000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EBACE"/>
                      </a:solidFill>
                    </a:lnT>
                    <a:lnB w="12700">
                      <a:miter lim="400000"/>
                    </a:lnB>
                    <a:solidFill>
                      <a:srgbClr val="0EBA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50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6 месяцев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EBACE"/>
                      </a:solidFill>
                    </a:lnT>
                    <a:lnB w="12700">
                      <a:miter lim="400000"/>
                    </a:lnB>
                    <a:solidFill>
                      <a:srgbClr val="0EBA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50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 раза в год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EBACE"/>
                      </a:solidFill>
                    </a:lnT>
                    <a:lnB w="12700">
                      <a:miter lim="400000"/>
                    </a:lnB>
                    <a:solidFill>
                      <a:srgbClr val="0EBAC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3895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50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Покупка автомобиля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50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400 000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50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12 месяцев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50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 </a:t>
                      </a:r>
                      <a:r>
                        <a:rPr sz="2500" dirty="0" err="1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раз</a:t>
                      </a:r>
                      <a:r>
                        <a:rPr sz="250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sz="2500" dirty="0" err="1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в</a:t>
                      </a:r>
                      <a:r>
                        <a:rPr sz="250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en-US" sz="250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5 </a:t>
                      </a:r>
                      <a:r>
                        <a:rPr lang="ru-RU" sz="250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лет</a:t>
                      </a:r>
                      <a:endParaRPr sz="2500" dirty="0">
                        <a:solidFill>
                          <a:srgbClr val="4D4D4C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3895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50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Свадьба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EBA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50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250 000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EBA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250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</a:t>
                      </a:r>
                      <a:r>
                        <a:rPr sz="250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sz="2500" dirty="0" err="1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год</a:t>
                      </a:r>
                      <a:endParaRPr sz="2500" dirty="0">
                        <a:solidFill>
                          <a:srgbClr val="4D4D4C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EBA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500" dirty="0" err="1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единожды</a:t>
                      </a:r>
                      <a:endParaRPr sz="2500" dirty="0">
                        <a:solidFill>
                          <a:srgbClr val="4D4D4C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EBAC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624807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19581124" y="12704533"/>
            <a:ext cx="14446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499" tIns="90227" rIns="180499" bIns="90227" anchor="ctr" anchorCtr="0">
            <a:noAutofit/>
          </a:bodyPr>
          <a:lstStyle/>
          <a:p>
            <a:pPr algn="r"/>
            <a:fld id="{00000000-1234-1234-1234-123412341234}" type="slidenum">
              <a:rPr lang="ru-RU" sz="2358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algn="r"/>
              <a:t>28</a:t>
            </a:fld>
            <a:endParaRPr sz="2358" dirty="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468779" y="2616466"/>
            <a:ext cx="17446442" cy="965126"/>
          </a:xfrm>
          <a:prstGeom prst="rect">
            <a:avLst/>
          </a:prstGeom>
        </p:spPr>
        <p:txBody>
          <a:bodyPr lIns="180546" tIns="90272" rIns="180546" bIns="90272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4353" b="0" dirty="0">
                <a:solidFill>
                  <a:srgbClr val="4CAF90"/>
                </a:solidFill>
              </a:rPr>
              <a:t>Пример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1564081" y="1810396"/>
            <a:ext cx="21559107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4" dirty="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7" name="Shape 209"/>
          <p:cNvSpPr/>
          <p:nvPr/>
        </p:nvSpPr>
        <p:spPr>
          <a:xfrm>
            <a:off x="12194518" y="3681782"/>
            <a:ext cx="8720703" cy="4190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solidFill>
                  <a:srgbClr val="4D4D4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Ирина и Игорь</a:t>
            </a:r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solidFill>
                  <a:srgbClr val="4D4D4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Возраст: 36,39, 6 и 13 лет</a:t>
            </a:r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solidFill>
                  <a:srgbClr val="4D4D4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Доход: 60 000 рублей</a:t>
            </a:r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solidFill>
                  <a:srgbClr val="4D4D4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Расход: 40 000 - 50 000 рублей </a:t>
            </a:r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solidFill>
                  <a:srgbClr val="4D4D4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Желают: </a:t>
            </a:r>
            <a:endParaRPr lang="ru-RU" sz="2539" dirty="0">
              <a:solidFill>
                <a:srgbClr val="4D4D4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 Light"/>
            </a:endParaRP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solidFill>
                  <a:srgbClr val="4D4D4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Обучить детей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solidFill>
                  <a:srgbClr val="4D4D4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Жить на пенсии достойно</a:t>
            </a:r>
          </a:p>
        </p:txBody>
      </p:sp>
      <p:pic>
        <p:nvPicPr>
          <p:cNvPr id="10" name="image3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06405" y="3915923"/>
            <a:ext cx="6234852" cy="389678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1" name="Table 211"/>
          <p:cNvGraphicFramePr/>
          <p:nvPr>
            <p:extLst>
              <p:ext uri="{D42A27DB-BD31-4B8C-83A1-F6EECF244321}">
                <p14:modId xmlns:p14="http://schemas.microsoft.com/office/powerpoint/2010/main" xmlns="" val="1343274446"/>
              </p:ext>
            </p:extLst>
          </p:nvPr>
        </p:nvGraphicFramePr>
        <p:xfrm>
          <a:off x="3468778" y="8665441"/>
          <a:ext cx="17788623" cy="3809093"/>
        </p:xfrm>
        <a:graphic>
          <a:graphicData uri="http://schemas.openxmlformats.org/drawingml/2006/table">
            <a:tbl>
              <a:tblPr firstRow="1"/>
              <a:tblGrid>
                <a:gridCol w="68541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048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9295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55014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2500" b="1" noProof="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ЦЕЛЬ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EBACE"/>
                      </a:solidFill>
                    </a:lnT>
                    <a:lnB w="12700">
                      <a:solidFill>
                        <a:srgbClr val="0EBAC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2500" b="1" noProof="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ГОД РЕАЛИЗАЦИИ ЦЕЛИ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EBACE"/>
                      </a:solidFill>
                    </a:lnT>
                    <a:lnB w="12700">
                      <a:solidFill>
                        <a:srgbClr val="0EBAC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2500" b="1" noProof="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ТЕКУЩАЯ СТОИМОСТЬ, РУБ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solidFill>
                        <a:schemeClr val="accent6"/>
                      </a:solidFill>
                    </a:lnR>
                    <a:lnT w="12700">
                      <a:solidFill>
                        <a:srgbClr val="0EBACE"/>
                      </a:solidFill>
                    </a:lnT>
                    <a:lnB w="12700">
                      <a:solidFill>
                        <a:srgbClr val="0EBACE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096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2500" noProof="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Обучение старшего ребенка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EBACE"/>
                      </a:solidFill>
                    </a:lnT>
                    <a:lnB w="12700">
                      <a:miter lim="400000"/>
                    </a:lnB>
                    <a:solidFill>
                      <a:srgbClr val="0EBA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2500" noProof="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2024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EBACE"/>
                      </a:solidFill>
                    </a:lnT>
                    <a:lnB w="12700">
                      <a:miter lim="400000"/>
                    </a:lnB>
                    <a:solidFill>
                      <a:srgbClr val="0EBA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2500" noProof="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800 000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EBACE"/>
                      </a:solidFill>
                    </a:lnT>
                    <a:lnB w="12700">
                      <a:miter lim="400000"/>
                    </a:lnB>
                    <a:solidFill>
                      <a:srgbClr val="0EBAC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096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2500" noProof="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Обучение младшего ребенка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2500" noProof="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2028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2500" noProof="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800 000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3214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2500" noProof="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Выход на пенсию (или пассивный доход)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EBA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2500" noProof="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2034 (начало выплат)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EBA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2500" noProof="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20 000 /мес. на 20 лет (4 800 000 </a:t>
                      </a:r>
                      <a:r>
                        <a:rPr lang="ru-RU" sz="2500" noProof="0" dirty="0" err="1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руб</a:t>
                      </a:r>
                      <a:r>
                        <a:rPr lang="ru-RU" sz="2500" noProof="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)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EBAC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116433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19581124" y="12704533"/>
            <a:ext cx="14446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499" tIns="90227" rIns="180499" bIns="90227" anchor="ctr" anchorCtr="0">
            <a:noAutofit/>
          </a:bodyPr>
          <a:lstStyle/>
          <a:p>
            <a:pPr algn="r"/>
            <a:fld id="{00000000-1234-1234-1234-123412341234}" type="slidenum">
              <a:rPr lang="ru-RU" sz="2358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algn="r"/>
              <a:t>29</a:t>
            </a:fld>
            <a:endParaRPr sz="2358" dirty="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468779" y="2616466"/>
            <a:ext cx="17446442" cy="965126"/>
          </a:xfrm>
          <a:prstGeom prst="rect">
            <a:avLst/>
          </a:prstGeom>
        </p:spPr>
        <p:txBody>
          <a:bodyPr lIns="180546" tIns="90272" rIns="180546" bIns="90272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4353" b="0" dirty="0">
                <a:solidFill>
                  <a:srgbClr val="4CAF90"/>
                </a:solidFill>
              </a:rPr>
              <a:t>Пример использования эффекта времени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1564081" y="1810396"/>
            <a:ext cx="21559107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4" dirty="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0976563E-434C-4387-8EAD-9FFB66A57ECB}"/>
              </a:ext>
            </a:extLst>
          </p:cNvPr>
          <p:cNvGraphicFramePr>
            <a:graphicFrameLocks noGrp="1"/>
          </p:cNvGraphicFramePr>
          <p:nvPr/>
        </p:nvGraphicFramePr>
        <p:xfrm>
          <a:off x="4614299" y="4509895"/>
          <a:ext cx="15155402" cy="49051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12737">
                  <a:extLst>
                    <a:ext uri="{9D8B030D-6E8A-4147-A177-3AD203B41FA5}">
                      <a16:colId xmlns:a16="http://schemas.microsoft.com/office/drawing/2014/main" xmlns="" val="1912671300"/>
                    </a:ext>
                  </a:extLst>
                </a:gridCol>
                <a:gridCol w="3470502">
                  <a:extLst>
                    <a:ext uri="{9D8B030D-6E8A-4147-A177-3AD203B41FA5}">
                      <a16:colId xmlns:a16="http://schemas.microsoft.com/office/drawing/2014/main" xmlns="" val="3154659376"/>
                    </a:ext>
                  </a:extLst>
                </a:gridCol>
                <a:gridCol w="2223193">
                  <a:extLst>
                    <a:ext uri="{9D8B030D-6E8A-4147-A177-3AD203B41FA5}">
                      <a16:colId xmlns:a16="http://schemas.microsoft.com/office/drawing/2014/main" xmlns="" val="271009092"/>
                    </a:ext>
                  </a:extLst>
                </a:gridCol>
                <a:gridCol w="3091582">
                  <a:extLst>
                    <a:ext uri="{9D8B030D-6E8A-4147-A177-3AD203B41FA5}">
                      <a16:colId xmlns:a16="http://schemas.microsoft.com/office/drawing/2014/main" xmlns="" val="2340936952"/>
                    </a:ext>
                  </a:extLst>
                </a:gridCol>
                <a:gridCol w="2657388">
                  <a:extLst>
                    <a:ext uri="{9D8B030D-6E8A-4147-A177-3AD203B41FA5}">
                      <a16:colId xmlns:a16="http://schemas.microsoft.com/office/drawing/2014/main" xmlns="" val="3864070653"/>
                    </a:ext>
                  </a:extLst>
                </a:gridCol>
              </a:tblGrid>
              <a:tr h="773095">
                <a:tc rowSpan="2">
                  <a:txBody>
                    <a:bodyPr/>
                    <a:lstStyle/>
                    <a:p>
                      <a:pPr algn="ctr" fontAlgn="ctr"/>
                      <a:endParaRPr lang="ru-RU" sz="3600" b="0" i="0" u="none" strike="noStrike" dirty="0">
                        <a:solidFill>
                          <a:srgbClr val="000000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L="11516" marR="11516" marT="11516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9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ПРОСТО НАКОПЛЕНИЕ</a:t>
                      </a:r>
                    </a:p>
                  </a:txBody>
                  <a:tcPr marL="11516" marR="11516" marT="1151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ПОД 7% ГОДОВЫХ</a:t>
                      </a:r>
                    </a:p>
                  </a:txBody>
                  <a:tcPr marL="11516" marR="11516" marT="11516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2783501619"/>
                  </a:ext>
                </a:extLst>
              </a:tr>
              <a:tr h="773095">
                <a:tc vMerge="1">
                  <a:txBody>
                    <a:bodyPr/>
                    <a:lstStyle/>
                    <a:p>
                      <a:pPr algn="ctr" fontAlgn="ctr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100" u="none" strike="noStrike" dirty="0"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5 лет</a:t>
                      </a:r>
                      <a:endParaRPr lang="ru-RU" sz="3100" b="0" i="0" u="none" strike="noStrike" dirty="0"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L="11516" marR="11516" marT="1151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100" u="none" strike="noStrike" dirty="0"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10 лет</a:t>
                      </a:r>
                      <a:endParaRPr lang="ru-RU" sz="3100" b="0" i="0" u="none" strike="noStrike" dirty="0"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L="11516" marR="11516" marT="1151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100" u="none" strike="noStrike" dirty="0"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5 лет</a:t>
                      </a:r>
                      <a:endParaRPr lang="ru-RU" sz="3100" b="0" i="0" u="none" strike="noStrike" dirty="0"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L="11516" marR="11516" marT="11516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100" u="none" strike="noStrike" dirty="0"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10 лет</a:t>
                      </a:r>
                      <a:endParaRPr lang="ru-RU" sz="3100" b="0" i="0" u="none" strike="noStrike" dirty="0"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L="11516" marR="11516" marT="11516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50426948"/>
                  </a:ext>
                </a:extLst>
              </a:tr>
              <a:tr h="11196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600" u="none" strike="noStrike" dirty="0"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500 000 ₽ </a:t>
                      </a:r>
                      <a:endParaRPr lang="ru-RU" sz="3600" b="0" i="0" u="none" strike="noStrike" dirty="0"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L="11516" marR="11516" marT="11516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100" b="1" u="none" strike="noStrike" dirty="0"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8 333 ₽ </a:t>
                      </a:r>
                      <a:endParaRPr lang="ru-RU" sz="3100" b="1" i="0" u="none" strike="noStrike" dirty="0"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L="11516" marR="11516" marT="1151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100" u="none" strike="noStrike" dirty="0"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4 167 ₽ </a:t>
                      </a:r>
                      <a:endParaRPr lang="ru-RU" sz="3100" b="0" i="0" u="none" strike="noStrike" dirty="0"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L="11516" marR="11516" marT="1151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1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6 984 ₽ </a:t>
                      </a:r>
                    </a:p>
                  </a:txBody>
                  <a:tcPr marL="11516" marR="11516" marT="11516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1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2 889 ₽ </a:t>
                      </a:r>
                    </a:p>
                  </a:txBody>
                  <a:tcPr marL="11516" marR="11516" marT="11516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08998885"/>
                  </a:ext>
                </a:extLst>
              </a:tr>
              <a:tr h="11196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600" u="none" strike="noStrike" dirty="0"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1 000 000 ₽ </a:t>
                      </a:r>
                      <a:endParaRPr lang="ru-RU" sz="3600" b="0" i="0" u="none" strike="noStrike" dirty="0"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L="11516" marR="11516" marT="11516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100" u="none" strike="noStrike" dirty="0"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16 667 ₽ </a:t>
                      </a:r>
                      <a:endParaRPr lang="ru-RU" sz="3100" b="0" i="0" u="none" strike="noStrike" dirty="0"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L="11516" marR="11516" marT="1151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100" u="none" strike="noStrike" dirty="0"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8 333 ₽ </a:t>
                      </a:r>
                      <a:endParaRPr lang="ru-RU" sz="3100" b="0" i="0" u="none" strike="noStrike" dirty="0"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L="11516" marR="11516" marT="1151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1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13 968 ₽ </a:t>
                      </a:r>
                    </a:p>
                  </a:txBody>
                  <a:tcPr marL="11516" marR="11516" marT="11516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1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5 778 ₽ </a:t>
                      </a:r>
                    </a:p>
                  </a:txBody>
                  <a:tcPr marL="11516" marR="11516" marT="11516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18653647"/>
                  </a:ext>
                </a:extLst>
              </a:tr>
              <a:tr h="11196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600" u="none" strike="noStrike" dirty="0"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1 500 000 ₽ </a:t>
                      </a:r>
                      <a:endParaRPr lang="ru-RU" sz="3600" b="0" i="0" u="none" strike="noStrike" dirty="0"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L="11516" marR="11516" marT="11516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100" u="none" strike="noStrike" dirty="0"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25 000 ₽ </a:t>
                      </a:r>
                      <a:endParaRPr lang="ru-RU" sz="3100" b="0" i="0" u="none" strike="noStrike" dirty="0"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L="11516" marR="11516" marT="1151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100" u="none" strike="noStrike" dirty="0"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12 500 ₽ </a:t>
                      </a:r>
                      <a:endParaRPr lang="ru-RU" sz="3100" b="0" i="0" u="none" strike="noStrike" dirty="0">
                        <a:solidFill>
                          <a:schemeClr val="tx1"/>
                        </a:solidFill>
                        <a:effectLst/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 marL="11516" marR="11516" marT="1151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100" b="0" i="0" u="none" strike="noStrike" dirty="0"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   20 952 ₽ </a:t>
                      </a:r>
                    </a:p>
                  </a:txBody>
                  <a:tcPr marL="11516" marR="11516" marT="11516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1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8 666 ₽ </a:t>
                      </a:r>
                    </a:p>
                  </a:txBody>
                  <a:tcPr marL="11516" marR="11516" marT="11516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4926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58442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0343" y="1711462"/>
            <a:ext cx="6894113" cy="960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6600" b="0" dirty="0">
                <a:solidFill>
                  <a:srgbClr val="C00000"/>
                </a:solidFill>
                <a:latin typeface="SuisseIntl"/>
              </a:rPr>
              <a:t>84% </a:t>
            </a:r>
          </a:p>
          <a:p>
            <a:pPr algn="l"/>
            <a:r>
              <a:rPr lang="ru-RU" sz="4400" dirty="0">
                <a:latin typeface="SuisseIntl"/>
              </a:rPr>
              <a:t>РОССИЯН СТАЛКИВАЛИСЬ С ФИНАНСОВЫМИ МОШЕННИКАМИ </a:t>
            </a:r>
          </a:p>
          <a:p>
            <a:pPr algn="l"/>
            <a:r>
              <a:rPr lang="ru-RU" sz="4400" dirty="0">
                <a:latin typeface="SuisseIntl"/>
              </a:rPr>
              <a:t>В 2022 ГОДУ</a:t>
            </a:r>
          </a:p>
          <a:p>
            <a:pPr algn="l"/>
            <a:endParaRPr lang="ru-RU" sz="4400" dirty="0">
              <a:latin typeface="SuisseIntl"/>
            </a:endParaRPr>
          </a:p>
          <a:p>
            <a:pPr algn="l"/>
            <a:r>
              <a:rPr lang="ru-RU" sz="4400" dirty="0">
                <a:latin typeface="SuisseIntl"/>
              </a:rPr>
              <a:t>ЗА 6 МЕСЯЦЕВ 2022 г. ПОХИЩЕНО</a:t>
            </a:r>
            <a:r>
              <a:rPr lang="en-US" sz="4400" dirty="0">
                <a:latin typeface="SuisseIntl"/>
              </a:rPr>
              <a:t>*</a:t>
            </a:r>
            <a:endParaRPr lang="ru-RU" sz="4400" dirty="0">
              <a:latin typeface="SuisseIntl"/>
            </a:endParaRPr>
          </a:p>
          <a:p>
            <a:pPr algn="l"/>
            <a:r>
              <a:rPr lang="ru-RU" sz="10000" b="0" dirty="0">
                <a:solidFill>
                  <a:srgbClr val="C00000"/>
                </a:solidFill>
                <a:latin typeface="SuisseIntl"/>
              </a:rPr>
              <a:t>6 млрд. руб.</a:t>
            </a:r>
          </a:p>
          <a:p>
            <a:pPr algn="l"/>
            <a:endParaRPr lang="ru-RU" sz="4400" dirty="0">
              <a:latin typeface="SuisseInt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486147" y="2740162"/>
            <a:ext cx="12192000" cy="101412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1500" b="0" dirty="0">
                <a:solidFill>
                  <a:srgbClr val="0070C0"/>
                </a:solidFill>
                <a:latin typeface="SuisseIntl"/>
              </a:rPr>
              <a:t>55% </a:t>
            </a:r>
          </a:p>
          <a:p>
            <a:pPr algn="r"/>
            <a:r>
              <a:rPr lang="ru-RU" sz="4000" b="0" dirty="0">
                <a:solidFill>
                  <a:schemeClr val="tx1"/>
                </a:solidFill>
                <a:latin typeface="SuisseIntl"/>
              </a:rPr>
              <a:t>ИЗ ТЕХ, КТО СОПРИКАСАЛСЯ С МОШЕННИКАМИ, НЕ СООБЩАЛИ ОБ ЭТОМ НИКОМУ</a:t>
            </a:r>
            <a:r>
              <a:rPr lang="ru-RU" b="0" dirty="0">
                <a:solidFill>
                  <a:schemeClr val="tx1"/>
                </a:solidFill>
                <a:latin typeface="SuisseIntl"/>
              </a:rPr>
              <a:t>. </a:t>
            </a:r>
          </a:p>
          <a:p>
            <a:pPr algn="r"/>
            <a:r>
              <a:rPr lang="ru-RU" sz="11500" b="0" dirty="0">
                <a:solidFill>
                  <a:schemeClr val="accent6">
                    <a:lumMod val="75000"/>
                  </a:schemeClr>
                </a:solidFill>
                <a:latin typeface="SuisseIntl"/>
              </a:rPr>
              <a:t>40%</a:t>
            </a:r>
            <a:r>
              <a:rPr lang="ru-RU" sz="11500" b="0" dirty="0">
                <a:solidFill>
                  <a:schemeClr val="tx1"/>
                </a:solidFill>
                <a:latin typeface="SuisseIntl"/>
              </a:rPr>
              <a:t> </a:t>
            </a:r>
          </a:p>
          <a:p>
            <a:pPr algn="r"/>
            <a:r>
              <a:rPr lang="ru-RU" sz="4000" b="0" dirty="0">
                <a:solidFill>
                  <a:schemeClr val="tx1"/>
                </a:solidFill>
                <a:latin typeface="SuisseIntl"/>
              </a:rPr>
              <a:t>ИНФОРМИРОВАЛИ О СЛУЧАЯХ ФИНАНСОВОГО МОШЕННИЧЕСТВА БАНК И ТОЛЬКО</a:t>
            </a:r>
          </a:p>
          <a:p>
            <a:pPr algn="r"/>
            <a:r>
              <a:rPr lang="ru-RU" sz="9600" b="0" dirty="0">
                <a:solidFill>
                  <a:schemeClr val="accent3">
                    <a:lumMod val="50000"/>
                  </a:schemeClr>
                </a:solidFill>
                <a:latin typeface="SuisseIntl"/>
              </a:rPr>
              <a:t> </a:t>
            </a:r>
            <a:r>
              <a:rPr lang="ru-RU" sz="11500" b="0" dirty="0">
                <a:solidFill>
                  <a:schemeClr val="accent3">
                    <a:lumMod val="50000"/>
                  </a:schemeClr>
                </a:solidFill>
                <a:latin typeface="SuisseIntl"/>
              </a:rPr>
              <a:t>6%</a:t>
            </a:r>
            <a:r>
              <a:rPr lang="ru-RU" sz="9600" b="0" dirty="0">
                <a:solidFill>
                  <a:schemeClr val="accent3">
                    <a:lumMod val="50000"/>
                  </a:schemeClr>
                </a:solidFill>
                <a:latin typeface="SuisseIntl"/>
              </a:rPr>
              <a:t> </a:t>
            </a:r>
          </a:p>
          <a:p>
            <a:pPr algn="r"/>
            <a:r>
              <a:rPr lang="ru-RU" sz="9600" b="0" dirty="0">
                <a:solidFill>
                  <a:schemeClr val="tx1"/>
                </a:solidFill>
                <a:latin typeface="SuisseIntl"/>
              </a:rPr>
              <a:t> </a:t>
            </a:r>
            <a:r>
              <a:rPr lang="ru-RU" sz="4000" b="0" dirty="0">
                <a:solidFill>
                  <a:schemeClr val="tx1"/>
                </a:solidFill>
                <a:latin typeface="SuisseIntl"/>
              </a:rPr>
              <a:t>ПРАВООХРАНИТЕЛЬНЫЕ ОРГАНЫ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094" y="12373568"/>
            <a:ext cx="103877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b="0" dirty="0">
                <a:solidFill>
                  <a:schemeClr val="bg1">
                    <a:lumMod val="65000"/>
                  </a:schemeClr>
                </a:solidFill>
                <a:latin typeface="SuisseIntl"/>
              </a:rPr>
              <a:t>* </a:t>
            </a:r>
            <a:r>
              <a:rPr lang="ru-RU" b="0" dirty="0">
                <a:solidFill>
                  <a:schemeClr val="bg1">
                    <a:lumMod val="65000"/>
                  </a:schemeClr>
                </a:solidFill>
                <a:latin typeface="SuisseIntl"/>
              </a:rPr>
              <a:t>По данным Банка России</a:t>
            </a:r>
          </a:p>
          <a:p>
            <a:pPr algn="l"/>
            <a:r>
              <a:rPr lang="ru-RU" b="0" dirty="0">
                <a:solidFill>
                  <a:schemeClr val="bg1">
                    <a:lumMod val="65000"/>
                  </a:schemeClr>
                </a:solidFill>
                <a:latin typeface="SuisseIntl"/>
              </a:rPr>
              <a:t>Данные опроса «Росгосстрах» и банк «Открытие», август 2022</a:t>
            </a:r>
          </a:p>
        </p:txBody>
      </p:sp>
    </p:spTree>
    <p:extLst>
      <p:ext uri="{BB962C8B-B14F-4D97-AF65-F5344CB8AC3E}">
        <p14:creationId xmlns:p14="http://schemas.microsoft.com/office/powerpoint/2010/main" xmlns="" val="179854023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19581124" y="12704533"/>
            <a:ext cx="14446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499" tIns="90227" rIns="180499" bIns="90227" anchor="ctr" anchorCtr="0">
            <a:noAutofit/>
          </a:bodyPr>
          <a:lstStyle/>
          <a:p>
            <a:pPr algn="r"/>
            <a:fld id="{00000000-1234-1234-1234-123412341234}" type="slidenum">
              <a:rPr lang="ru-RU" sz="2358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algn="r"/>
              <a:t>30</a:t>
            </a:fld>
            <a:endParaRPr sz="2358" dirty="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468779" y="2616466"/>
            <a:ext cx="17446442" cy="965126"/>
          </a:xfrm>
          <a:prstGeom prst="rect">
            <a:avLst/>
          </a:prstGeom>
        </p:spPr>
        <p:txBody>
          <a:bodyPr lIns="180546" tIns="90272" rIns="180546" bIns="90272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4353" b="0" dirty="0">
                <a:solidFill>
                  <a:srgbClr val="4CAF90"/>
                </a:solidFill>
              </a:rPr>
              <a:t>Будущая стоимость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1564081" y="1810396"/>
            <a:ext cx="21559107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4" dirty="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9" name="Shape 220"/>
          <p:cNvSpPr/>
          <p:nvPr/>
        </p:nvSpPr>
        <p:spPr>
          <a:xfrm>
            <a:off x="3814703" y="4196269"/>
            <a:ext cx="16318698" cy="2700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/>
          <a:p>
            <a:pPr algn="just">
              <a:lnSpc>
                <a:spcPct val="20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902" dirty="0"/>
              <a:t>Цена в будущем = сегодняшняя цена х (индекс потребительских цен* / 100)</a:t>
            </a:r>
            <a:r>
              <a:rPr lang="ru-RU" sz="2902" baseline="31999" dirty="0"/>
              <a:t>количество лет до цели</a:t>
            </a:r>
          </a:p>
          <a:p>
            <a:pPr algn="just">
              <a:lnSpc>
                <a:spcPct val="20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902" dirty="0"/>
              <a:t>Цена в будущем = 4 800 000 х (105,4 / 100)</a:t>
            </a:r>
            <a:r>
              <a:rPr lang="ru-RU" sz="2902" baseline="31999" dirty="0"/>
              <a:t>17</a:t>
            </a:r>
            <a:r>
              <a:rPr lang="ru-RU" sz="2902" dirty="0"/>
              <a:t> = 11 736 311</a:t>
            </a:r>
          </a:p>
        </p:txBody>
      </p:sp>
      <p:graphicFrame>
        <p:nvGraphicFramePr>
          <p:cNvPr id="11" name="Table 221"/>
          <p:cNvGraphicFramePr/>
          <p:nvPr/>
        </p:nvGraphicFramePr>
        <p:xfrm>
          <a:off x="3814702" y="6802661"/>
          <a:ext cx="16990521" cy="4311091"/>
        </p:xfrm>
        <a:graphic>
          <a:graphicData uri="http://schemas.openxmlformats.org/drawingml/2006/table">
            <a:tbl>
              <a:tblPr firstRow="1"/>
              <a:tblGrid>
                <a:gridCol w="46428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607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1667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3202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309798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500" b="1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ЦЕЛЬ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EBACE"/>
                      </a:solidFill>
                    </a:lnT>
                    <a:lnB w="12700">
                      <a:solidFill>
                        <a:srgbClr val="0EBAC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500" b="1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ГОД РЕАЛИЗАЦИИ ЦЕЛИ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EBACE"/>
                      </a:solidFill>
                    </a:lnT>
                    <a:lnB w="12700">
                      <a:solidFill>
                        <a:srgbClr val="0EBAC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500" b="1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ТЕКУЩАЯ СТОИМОСТЬ, РУБ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EBACE"/>
                      </a:solidFill>
                    </a:lnT>
                    <a:lnB w="12700">
                      <a:solidFill>
                        <a:srgbClr val="0EBAC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500" b="1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БУДУЩАЯ СТОИМОСТЬ ЦЕЛИ, РУБ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solidFill>
                        <a:schemeClr val="accent6"/>
                      </a:solidFill>
                    </a:lnR>
                    <a:lnT w="12700">
                      <a:solidFill>
                        <a:srgbClr val="0EBACE"/>
                      </a:solidFill>
                    </a:lnT>
                    <a:lnB w="12700">
                      <a:solidFill>
                        <a:srgbClr val="0EBACE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1964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50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Обучение старшего ребенка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EBACE"/>
                      </a:solidFill>
                    </a:lnT>
                    <a:lnB w="12700">
                      <a:miter lim="400000"/>
                    </a:lnB>
                    <a:solidFill>
                      <a:srgbClr val="0EBA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50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2022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EBACE"/>
                      </a:solidFill>
                    </a:lnT>
                    <a:lnB w="12700">
                      <a:miter lim="400000"/>
                    </a:lnB>
                    <a:solidFill>
                      <a:srgbClr val="0EBA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50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800 000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EBACE"/>
                      </a:solidFill>
                    </a:lnT>
                    <a:lnB w="12700">
                      <a:miter lim="400000"/>
                    </a:lnB>
                    <a:solidFill>
                      <a:srgbClr val="0EBA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50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1 040 622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EBACE"/>
                      </a:solidFill>
                    </a:lnT>
                    <a:lnB w="12700">
                      <a:miter lim="400000"/>
                    </a:lnB>
                    <a:solidFill>
                      <a:srgbClr val="0EBAC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5996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50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Обучение младшего ребенка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50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2028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50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800 000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50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1 426 713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2168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2500" noProof="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Выход на пенсию </a:t>
                      </a:r>
                    </a:p>
                    <a:p>
                      <a:pPr algn="ctr">
                        <a:defRPr sz="1800"/>
                      </a:pPr>
                      <a:r>
                        <a:rPr lang="ru-RU" sz="2500" noProof="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(или пассивный доход)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EBA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2500" noProof="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2034 (начало выплат)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EBA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2500" noProof="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20 000 /мес. на 20 лет </a:t>
                      </a:r>
                    </a:p>
                    <a:p>
                      <a:pPr algn="ctr">
                        <a:defRPr sz="1800"/>
                      </a:pPr>
                      <a:r>
                        <a:rPr lang="ru-RU" sz="2500" noProof="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(4 800 000 </a:t>
                      </a:r>
                      <a:r>
                        <a:rPr lang="ru-RU" sz="2500" noProof="0" dirty="0" err="1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руб</a:t>
                      </a:r>
                      <a:r>
                        <a:rPr lang="ru-RU" sz="2500" noProof="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)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EBA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2500" noProof="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11 736 311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EBAC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2" name="Shape 223"/>
          <p:cNvSpPr/>
          <p:nvPr/>
        </p:nvSpPr>
        <p:spPr>
          <a:xfrm>
            <a:off x="3814702" y="12057397"/>
            <a:ext cx="13745943" cy="83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2914" tIns="82914" rIns="82914" bIns="82914">
            <a:spAutoFit/>
          </a:bodyPr>
          <a:lstStyle/>
          <a:p>
            <a:pPr algn="just"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176" dirty="0"/>
              <a:t>* Индекс потребительских цен </a:t>
            </a:r>
            <a:r>
              <a:rPr lang="ru-RU" sz="2176" dirty="0" err="1"/>
              <a:t>Цен</a:t>
            </a:r>
            <a:r>
              <a:rPr lang="ru-RU" sz="2176" dirty="0"/>
              <a:t> можно найти на сайте Центрального банка России </a:t>
            </a:r>
            <a:r>
              <a:rPr lang="ru-RU" sz="2176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https://www.cbr.ru</a:t>
            </a:r>
            <a:r>
              <a:rPr lang="ru-RU" sz="2176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5986640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19581124" y="12704533"/>
            <a:ext cx="14446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499" tIns="90227" rIns="180499" bIns="90227" anchor="ctr" anchorCtr="0">
            <a:noAutofit/>
          </a:bodyPr>
          <a:lstStyle/>
          <a:p>
            <a:pPr algn="r"/>
            <a:fld id="{00000000-1234-1234-1234-123412341234}" type="slidenum">
              <a:rPr lang="ru-RU" sz="2358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algn="r"/>
              <a:t>31</a:t>
            </a:fld>
            <a:endParaRPr sz="2358" dirty="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468779" y="2616466"/>
            <a:ext cx="17446442" cy="965126"/>
          </a:xfrm>
          <a:prstGeom prst="rect">
            <a:avLst/>
          </a:prstGeom>
        </p:spPr>
        <p:txBody>
          <a:bodyPr lIns="180546" tIns="90272" rIns="180546" bIns="90272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4353" b="0" dirty="0">
                <a:solidFill>
                  <a:srgbClr val="4CAF90"/>
                </a:solidFill>
              </a:rPr>
              <a:t>Достижение цели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1564081" y="1810396"/>
            <a:ext cx="21559107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4" dirty="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pic>
        <p:nvPicPr>
          <p:cNvPr id="15" name="image1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44515" y="4762790"/>
            <a:ext cx="6082691" cy="4055125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sp>
        <p:nvSpPr>
          <p:cNvPr id="16" name="Shape 233"/>
          <p:cNvSpPr/>
          <p:nvPr/>
        </p:nvSpPr>
        <p:spPr>
          <a:xfrm>
            <a:off x="10808594" y="5303288"/>
            <a:ext cx="8127104" cy="3593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/>
          <a:p>
            <a:pPr algn="just">
              <a:lnSpc>
                <a:spcPct val="20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902" dirty="0">
                <a:solidFill>
                  <a:srgbClr val="4CAF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реализовать цель:</a:t>
            </a:r>
            <a:endParaRPr lang="ru-RU" sz="2902" dirty="0">
              <a:solidFill>
                <a:srgbClr val="4CAF9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 Light"/>
            </a:endParaRPr>
          </a:p>
          <a:p>
            <a:pPr marL="518222" indent="-518222" algn="just">
              <a:lnSpc>
                <a:spcPct val="200000"/>
              </a:lnSpc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902" dirty="0">
                <a:solidFill>
                  <a:srgbClr val="4D4D4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Купить в кредит</a:t>
            </a:r>
          </a:p>
          <a:p>
            <a:pPr marL="518222" indent="-518222" algn="just">
              <a:lnSpc>
                <a:spcPct val="200000"/>
              </a:lnSpc>
              <a:buSzPct val="100000"/>
              <a:buFont typeface="Lucida Grande"/>
              <a:buChar char="●"/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902" dirty="0">
                <a:solidFill>
                  <a:srgbClr val="4CAF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Накопить</a:t>
            </a:r>
          </a:p>
          <a:p>
            <a:pPr marL="518222" indent="-518222" algn="just">
              <a:lnSpc>
                <a:spcPct val="200000"/>
              </a:lnSpc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902" dirty="0">
                <a:solidFill>
                  <a:srgbClr val="4D4D4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Совместить эти два варианта</a:t>
            </a:r>
          </a:p>
        </p:txBody>
      </p:sp>
    </p:spTree>
    <p:extLst>
      <p:ext uri="{BB962C8B-B14F-4D97-AF65-F5344CB8AC3E}">
        <p14:creationId xmlns:p14="http://schemas.microsoft.com/office/powerpoint/2010/main" xmlns="" val="38615361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19581124" y="12704533"/>
            <a:ext cx="14446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499" tIns="90227" rIns="180499" bIns="90227" anchor="ctr" anchorCtr="0">
            <a:noAutofit/>
          </a:bodyPr>
          <a:lstStyle/>
          <a:p>
            <a:pPr algn="r"/>
            <a:fld id="{00000000-1234-1234-1234-123412341234}" type="slidenum">
              <a:rPr lang="ru-RU" sz="2358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algn="r"/>
              <a:t>32</a:t>
            </a:fld>
            <a:endParaRPr sz="2358" dirty="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468779" y="2616466"/>
            <a:ext cx="17446442" cy="965126"/>
          </a:xfrm>
          <a:prstGeom prst="rect">
            <a:avLst/>
          </a:prstGeom>
        </p:spPr>
        <p:txBody>
          <a:bodyPr lIns="180546" tIns="90272" rIns="180546" bIns="90272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4353" b="0" dirty="0">
                <a:solidFill>
                  <a:srgbClr val="4CAF90"/>
                </a:solidFill>
              </a:rPr>
              <a:t>Как накопить на цель?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1564081" y="1810396"/>
            <a:ext cx="21559107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4" dirty="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pic>
        <p:nvPicPr>
          <p:cNvPr id="13316" name="Picture 4" descr="https://im0-tub-ru.yandex.net/i?id=55703eb7052b8811f0fb236833ec34b4&amp;n=33&amp;w=320&amp;h=32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161" b="5332"/>
          <a:stretch/>
        </p:blipFill>
        <p:spPr bwMode="auto">
          <a:xfrm>
            <a:off x="3468781" y="4853575"/>
            <a:ext cx="3950548" cy="386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im0-tub-ru.yandex.net/i?id=ae14b121ff5d13b6126d839f2e2cb501&amp;n=33&amp;w=393&amp;h=3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38722" y="4493640"/>
            <a:ext cx="5006167" cy="407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im0-tub-ru.yandex.net/i?id=597876393dd6da425faa0a76c924e2c9&amp;n=33&amp;w=480&amp;h=25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06120" y="5249210"/>
            <a:ext cx="6602629" cy="346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C3743F7-1497-47F4-8A2F-7F4790313894}"/>
              </a:ext>
            </a:extLst>
          </p:cNvPr>
          <p:cNvSpPr/>
          <p:nvPr/>
        </p:nvSpPr>
        <p:spPr>
          <a:xfrm>
            <a:off x="4519765" y="9465365"/>
            <a:ext cx="1848583" cy="5389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902" dirty="0">
                <a:solidFill>
                  <a:srgbClr val="4CAF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Копилка</a:t>
            </a:r>
            <a:endParaRPr lang="ru-RU" sz="2176" dirty="0">
              <a:solidFill>
                <a:srgbClr val="4CAF9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CE80C7C8-AE96-451E-8AA6-9FC266EFC242}"/>
              </a:ext>
            </a:extLst>
          </p:cNvPr>
          <p:cNvSpPr/>
          <p:nvPr/>
        </p:nvSpPr>
        <p:spPr>
          <a:xfrm>
            <a:off x="9940859" y="9465365"/>
            <a:ext cx="3401893" cy="5389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902" dirty="0">
                <a:solidFill>
                  <a:srgbClr val="4CAF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Депозит в Банке</a:t>
            </a:r>
            <a:endParaRPr lang="ru-RU" sz="2176" dirty="0">
              <a:solidFill>
                <a:srgbClr val="4CAF9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F6A83EC4-3DCD-4D73-8453-0FCAE1045CE2}"/>
              </a:ext>
            </a:extLst>
          </p:cNvPr>
          <p:cNvSpPr/>
          <p:nvPr/>
        </p:nvSpPr>
        <p:spPr>
          <a:xfrm>
            <a:off x="16005933" y="9406387"/>
            <a:ext cx="4043261" cy="1432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902" dirty="0">
                <a:solidFill>
                  <a:srgbClr val="4CAF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Депозит через Интернет-банк или Мобильный банк</a:t>
            </a:r>
            <a:endParaRPr lang="ru-RU" sz="2176" dirty="0">
              <a:solidFill>
                <a:srgbClr val="4CAF9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8923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19581124" y="12704533"/>
            <a:ext cx="14446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499" tIns="90227" rIns="180499" bIns="90227" anchor="ctr" anchorCtr="0">
            <a:noAutofit/>
          </a:bodyPr>
          <a:lstStyle/>
          <a:p>
            <a:pPr algn="r"/>
            <a:fld id="{00000000-1234-1234-1234-123412341234}" type="slidenum">
              <a:rPr lang="ru-RU" sz="2358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algn="r"/>
              <a:t>33</a:t>
            </a:fld>
            <a:endParaRPr sz="2358" dirty="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468779" y="2616466"/>
            <a:ext cx="17446442" cy="965126"/>
          </a:xfrm>
          <a:prstGeom prst="rect">
            <a:avLst/>
          </a:prstGeom>
        </p:spPr>
        <p:txBody>
          <a:bodyPr lIns="180546" tIns="90272" rIns="180546" bIns="90272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4353" b="0" dirty="0">
                <a:solidFill>
                  <a:srgbClr val="4CAF90"/>
                </a:solidFill>
              </a:rPr>
              <a:t>Как сберегать эффективно?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1564081" y="1810396"/>
            <a:ext cx="21559107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4" dirty="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AD5A2967-20A4-4626-80F6-48CBC3795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0832" y="4999273"/>
            <a:ext cx="11682209" cy="5560081"/>
          </a:xfrm>
        </p:spPr>
        <p:txBody>
          <a:bodyPr>
            <a:noAutofit/>
          </a:bodyPr>
          <a:lstStyle/>
          <a:p>
            <a:pPr marL="518236" indent="-518236" algn="just">
              <a:lnSpc>
                <a:spcPct val="120000"/>
              </a:lnSpc>
              <a:spcAft>
                <a:spcPts val="907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</a:rPr>
              <a:t>У сбережений должна быть четкая и понятная </a:t>
            </a:r>
            <a:r>
              <a:rPr lang="ru-RU" b="1" dirty="0">
                <a:solidFill>
                  <a:srgbClr val="4CAF90"/>
                </a:solidFill>
              </a:rPr>
              <a:t>цель</a:t>
            </a:r>
            <a:r>
              <a:rPr lang="ru-RU" dirty="0">
                <a:solidFill>
                  <a:schemeClr val="tx1"/>
                </a:solidFill>
              </a:rPr>
              <a:t> – на что копим?</a:t>
            </a:r>
          </a:p>
          <a:p>
            <a:pPr marL="518236" indent="-518236" algn="just">
              <a:lnSpc>
                <a:spcPct val="120000"/>
              </a:lnSpc>
              <a:spcAft>
                <a:spcPts val="907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</a:rPr>
              <a:t>Соблюдаем финансовую дисциплину – сбережения должны быть </a:t>
            </a:r>
            <a:r>
              <a:rPr lang="ru-RU" b="1" dirty="0">
                <a:solidFill>
                  <a:srgbClr val="4CAF90"/>
                </a:solidFill>
              </a:rPr>
              <a:t>регулярными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pPr marL="518236" indent="-518236" algn="just">
              <a:lnSpc>
                <a:spcPct val="120000"/>
              </a:lnSpc>
              <a:spcAft>
                <a:spcPts val="907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</a:rPr>
              <a:t>Защищаем сбережения от </a:t>
            </a:r>
            <a:r>
              <a:rPr lang="ru-RU" b="1" dirty="0">
                <a:solidFill>
                  <a:srgbClr val="4CAF90"/>
                </a:solidFill>
              </a:rPr>
              <a:t>инфляции</a:t>
            </a:r>
            <a:r>
              <a:rPr lang="ru-RU" dirty="0">
                <a:solidFill>
                  <a:schemeClr val="tx1"/>
                </a:solidFill>
              </a:rPr>
              <a:t> – вкладываем деньги как минимум на депозит под банковский процент!</a:t>
            </a:r>
          </a:p>
          <a:p>
            <a:pPr marL="518236" indent="-518236" algn="just">
              <a:lnSpc>
                <a:spcPct val="120000"/>
              </a:lnSpc>
              <a:spcAft>
                <a:spcPts val="907"/>
              </a:spcAft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4CAF90"/>
                </a:solidFill>
              </a:rPr>
              <a:t>Время – деньги</a:t>
            </a:r>
            <a:r>
              <a:rPr lang="ru-RU" dirty="0">
                <a:solidFill>
                  <a:schemeClr val="tx1"/>
                </a:solidFill>
              </a:rPr>
              <a:t>. Чем раньше начнете сберегать, тем быстрее достигнете цели. Работает эффект сложных процентов.</a:t>
            </a:r>
          </a:p>
        </p:txBody>
      </p:sp>
      <p:pic>
        <p:nvPicPr>
          <p:cNvPr id="18434" name="Picture 2" descr="https://static.tildacdn.com/8820a85e-62d2-4648-a58c-e5a8b541d136/idea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8711" y="4999272"/>
            <a:ext cx="4931253" cy="493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16355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19581124" y="12704533"/>
            <a:ext cx="14446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499" tIns="90227" rIns="180499" bIns="90227" anchor="ctr" anchorCtr="0">
            <a:noAutofit/>
          </a:bodyPr>
          <a:lstStyle/>
          <a:p>
            <a:pPr algn="r"/>
            <a:fld id="{00000000-1234-1234-1234-123412341234}" type="slidenum">
              <a:rPr lang="ru-RU" sz="2358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algn="r"/>
              <a:t>34</a:t>
            </a:fld>
            <a:endParaRPr sz="2358" dirty="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468779" y="2616466"/>
            <a:ext cx="17446442" cy="965126"/>
          </a:xfrm>
          <a:prstGeom prst="rect">
            <a:avLst/>
          </a:prstGeom>
        </p:spPr>
        <p:txBody>
          <a:bodyPr lIns="180546" tIns="90272" rIns="180546" bIns="90272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4353" b="0" dirty="0">
                <a:solidFill>
                  <a:srgbClr val="4CAF90"/>
                </a:solidFill>
              </a:rPr>
              <a:t>Выбор показателей доходности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1564081" y="1810396"/>
            <a:ext cx="21559107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4" dirty="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pic>
        <p:nvPicPr>
          <p:cNvPr id="11" name="image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9654" y="4723783"/>
            <a:ext cx="4606551" cy="552786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243"/>
          <p:cNvSpPr/>
          <p:nvPr/>
        </p:nvSpPr>
        <p:spPr>
          <a:xfrm>
            <a:off x="8588850" y="4531456"/>
            <a:ext cx="12436932" cy="6272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/>
          <a:p>
            <a:pPr algn="just">
              <a:lnSpc>
                <a:spcPct val="20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902" dirty="0">
                <a:solidFill>
                  <a:srgbClr val="4D4D4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Инструменты различных категорий риска</a:t>
            </a:r>
            <a:endParaRPr lang="ru-RU" sz="2902" dirty="0">
              <a:solidFill>
                <a:srgbClr val="4D4D4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 Light"/>
            </a:endParaRPr>
          </a:p>
          <a:p>
            <a:pPr marL="518222" indent="-518222" algn="just">
              <a:lnSpc>
                <a:spcPct val="200000"/>
              </a:lnSpc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90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Консервативные (доходность 4-7%): сберегательные счета, депозиты и т.д.</a:t>
            </a:r>
          </a:p>
          <a:p>
            <a:pPr marL="518222" indent="-518222" algn="just">
              <a:lnSpc>
                <a:spcPct val="200000"/>
              </a:lnSpc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90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Умеренно-консервативные (доходность 7-10%): </a:t>
            </a:r>
            <a:r>
              <a:rPr lang="ru-RU" sz="2902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ПИФы</a:t>
            </a:r>
            <a:r>
              <a:rPr lang="ru-RU" sz="290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облигаций, структурные ноты и т.д.</a:t>
            </a:r>
          </a:p>
          <a:p>
            <a:pPr marL="518222" indent="-518222" algn="just">
              <a:lnSpc>
                <a:spcPct val="200000"/>
              </a:lnSpc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90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Агрессивные (доходность 10 - 19%): </a:t>
            </a:r>
            <a:r>
              <a:rPr lang="ru-RU" sz="2902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ПИФы</a:t>
            </a:r>
            <a:r>
              <a:rPr lang="ru-RU" sz="290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акций, смешанные фонды и т.п.</a:t>
            </a:r>
          </a:p>
        </p:txBody>
      </p:sp>
    </p:spTree>
    <p:extLst>
      <p:ext uri="{BB962C8B-B14F-4D97-AF65-F5344CB8AC3E}">
        <p14:creationId xmlns:p14="http://schemas.microsoft.com/office/powerpoint/2010/main" xmlns="" val="29817559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19581124" y="12704533"/>
            <a:ext cx="14446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499" tIns="90227" rIns="180499" bIns="90227" anchor="ctr" anchorCtr="0">
            <a:noAutofit/>
          </a:bodyPr>
          <a:lstStyle/>
          <a:p>
            <a:pPr algn="r"/>
            <a:fld id="{00000000-1234-1234-1234-123412341234}" type="slidenum">
              <a:rPr lang="ru-RU" sz="2358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algn="r"/>
              <a:t>35</a:t>
            </a:fld>
            <a:endParaRPr sz="2358" dirty="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468779" y="2616466"/>
            <a:ext cx="17446442" cy="965126"/>
          </a:xfrm>
          <a:prstGeom prst="rect">
            <a:avLst/>
          </a:prstGeom>
        </p:spPr>
        <p:txBody>
          <a:bodyPr lIns="180546" tIns="90272" rIns="180546" bIns="90272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4353" b="0" dirty="0">
                <a:solidFill>
                  <a:srgbClr val="4CAF90"/>
                </a:solidFill>
              </a:rPr>
              <a:t>Сервисы банков и инвестиционных компаний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1564081" y="1810396"/>
            <a:ext cx="21559107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4" dirty="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DC3743F7-1497-47F4-8A2F-7F4790313894}"/>
              </a:ext>
            </a:extLst>
          </p:cNvPr>
          <p:cNvSpPr/>
          <p:nvPr/>
        </p:nvSpPr>
        <p:spPr>
          <a:xfrm>
            <a:off x="7807325" y="4054882"/>
            <a:ext cx="13107896" cy="99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90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Определение инвестиционного профиля – инвестиционные цели клиента на определенный период времени, а также и риск возможных убытков, связанных с инвестициями, который клиент способен.</a:t>
            </a:r>
          </a:p>
          <a:p>
            <a:pPr algn="just"/>
            <a:endParaRPr lang="ru-RU" sz="2902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2902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90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Подбор портфеля ценных бумаг под инвестиционный профиль клиента – диверсификация для снижения рисков от инвестиций</a:t>
            </a:r>
          </a:p>
          <a:p>
            <a:pPr algn="just"/>
            <a:endParaRPr lang="ru-RU" sz="2902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2902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90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Открытие ИИС (индивидуальный инвестиционный счет) – получение налоговых льгот: возврат 13% от суммы внесенных на счет средств или освобождение от уплаты налогов прибыли, полученной от инвестиций</a:t>
            </a:r>
          </a:p>
          <a:p>
            <a:pPr algn="just"/>
            <a:endParaRPr lang="ru-RU" sz="2902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2902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90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Удаленное открытие и пополнение брокерского счета, возможность совершать операции через приложение на компьютере, на смартфоне или по телефону через трейдера.</a:t>
            </a:r>
          </a:p>
          <a:p>
            <a:pPr algn="just"/>
            <a:endParaRPr lang="ru-RU" sz="2902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90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Обучение основам инвестирования (в том числе дистанционное)</a:t>
            </a:r>
          </a:p>
          <a:p>
            <a:pPr algn="just"/>
            <a:r>
              <a:rPr lang="ru-RU" sz="290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16386" name="Picture 2" descr="https://www.clipartmax.com/png/full/129-1297294_png-file-mobile-banking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4615" y="4956647"/>
            <a:ext cx="2735184" cy="462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916612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19581124" y="12704533"/>
            <a:ext cx="14446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499" tIns="90227" rIns="180499" bIns="90227" anchor="ctr" anchorCtr="0">
            <a:noAutofit/>
          </a:bodyPr>
          <a:lstStyle/>
          <a:p>
            <a:pPr algn="r"/>
            <a:fld id="{00000000-1234-1234-1234-123412341234}" type="slidenum">
              <a:rPr lang="ru-RU" sz="2358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algn="r"/>
              <a:t>36</a:t>
            </a:fld>
            <a:endParaRPr sz="2358" dirty="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468779" y="2616466"/>
            <a:ext cx="17446442" cy="965126"/>
          </a:xfrm>
          <a:prstGeom prst="rect">
            <a:avLst/>
          </a:prstGeom>
        </p:spPr>
        <p:txBody>
          <a:bodyPr lIns="180546" tIns="90272" rIns="180546" bIns="90272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4353" b="0" dirty="0">
                <a:solidFill>
                  <a:srgbClr val="4CAF90"/>
                </a:solidFill>
              </a:rPr>
              <a:t>Пример</a:t>
            </a:r>
          </a:p>
          <a:p>
            <a:endParaRPr lang="ru-RU" sz="4353" b="0" dirty="0">
              <a:solidFill>
                <a:srgbClr val="4CAF9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1564081" y="1810396"/>
            <a:ext cx="21559107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4" dirty="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graphicFrame>
        <p:nvGraphicFramePr>
          <p:cNvPr id="51" name="Table 255"/>
          <p:cNvGraphicFramePr/>
          <p:nvPr/>
        </p:nvGraphicFramePr>
        <p:xfrm>
          <a:off x="3710490" y="3462648"/>
          <a:ext cx="16963020" cy="5306744"/>
        </p:xfrm>
        <a:graphic>
          <a:graphicData uri="http://schemas.openxmlformats.org/drawingml/2006/table">
            <a:tbl>
              <a:tblPr firstRow="1"/>
              <a:tblGrid>
                <a:gridCol w="39299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270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140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919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32668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500" b="1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ФИНАНСОВЫЕ ЦЕЛИ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EBACE"/>
                      </a:solidFill>
                    </a:lnT>
                    <a:lnB w="12700">
                      <a:solidFill>
                        <a:srgbClr val="0EBAC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500" b="1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ГОД РЕАЛИЗАЦИИ ЦЕЛИ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EBACE"/>
                      </a:solidFill>
                    </a:lnT>
                    <a:lnB w="12700">
                      <a:solidFill>
                        <a:srgbClr val="0EBAC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500" b="1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БУДУЩАЯ СТОИМОСТЬ, РУБ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EBACE"/>
                      </a:solidFill>
                    </a:lnT>
                    <a:lnB w="12700">
                      <a:solidFill>
                        <a:srgbClr val="0EBAC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500" b="1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СКОРОСТЬ ДВИЖЕНИЯ, РУБ В МЕС.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solidFill>
                        <a:schemeClr val="accent6"/>
                      </a:solidFill>
                    </a:lnR>
                    <a:lnT w="12700">
                      <a:solidFill>
                        <a:srgbClr val="0EBACE"/>
                      </a:solidFill>
                    </a:lnT>
                    <a:lnB w="12700">
                      <a:solidFill>
                        <a:srgbClr val="0EBACE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26686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2500" noProof="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Обучение старшего ребенка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EBACE"/>
                      </a:solidFill>
                    </a:lnT>
                    <a:lnB w="12700">
                      <a:miter lim="400000"/>
                    </a:lnB>
                    <a:solidFill>
                      <a:srgbClr val="0EBA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2500" noProof="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2022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EBACE"/>
                      </a:solidFill>
                    </a:lnT>
                    <a:lnB w="12700">
                      <a:miter lim="400000"/>
                    </a:lnB>
                    <a:solidFill>
                      <a:srgbClr val="0EBA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2500" noProof="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1 040 622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EBACE"/>
                      </a:solidFill>
                    </a:lnT>
                    <a:lnB w="12700">
                      <a:miter lim="400000"/>
                    </a:lnB>
                    <a:solidFill>
                      <a:srgbClr val="0EBA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 b="1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defRPr>
                      </a:pPr>
                      <a:r>
                        <a:rPr lang="ru-RU" sz="2500" noProof="0" dirty="0"/>
                        <a:t>14 163  </a:t>
                      </a:r>
                      <a:r>
                        <a:rPr lang="ru-RU" sz="2500" b="0" noProof="0" dirty="0"/>
                        <a:t>рублей в месяц под 8% в год (депозиты на долгий срок или сберегательные сертификаты)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EBACE"/>
                      </a:solidFill>
                    </a:lnT>
                    <a:lnB w="12700">
                      <a:miter lim="400000"/>
                    </a:lnB>
                    <a:solidFill>
                      <a:srgbClr val="0EBAC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26686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2500" noProof="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Обучение младшего ребенка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2500" noProof="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2028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2500" noProof="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1 426 713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 b="1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defRPr>
                      </a:pPr>
                      <a:r>
                        <a:rPr lang="ru-RU" sz="2500" noProof="0" dirty="0"/>
                        <a:t>5 972     </a:t>
                      </a:r>
                      <a:r>
                        <a:rPr lang="ru-RU" sz="2500" b="0" noProof="0" dirty="0"/>
                        <a:t>в месяц под 10% в год (инвестиционные инструменты с умеренным риском)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26686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2500" noProof="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Выход на пенсию (или пассивный доход)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EBA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2500" noProof="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2034 (начало выплат)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EBA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2500" noProof="0" dirty="0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11 736 311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EBA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100" b="1">
                          <a:solidFill>
                            <a:srgbClr val="4D4D4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defRPr>
                      </a:pPr>
                      <a:r>
                        <a:rPr lang="ru-RU" sz="2500" noProof="0" dirty="0"/>
                        <a:t>15 877  </a:t>
                      </a:r>
                      <a:r>
                        <a:rPr lang="ru-RU" sz="2500" b="0" noProof="0" dirty="0"/>
                        <a:t>рублей в месяц под 13% в год (инвестиционные инструменты с умеренным риском)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EBAC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2" name="Shape 256"/>
          <p:cNvSpPr/>
          <p:nvPr/>
        </p:nvSpPr>
        <p:spPr>
          <a:xfrm>
            <a:off x="3833734" y="9403188"/>
            <a:ext cx="17192048" cy="3712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/>
          <a:p>
            <a:pPr algn="just">
              <a:lnSpc>
                <a:spcPct val="20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solidFill>
                  <a:srgbClr val="4D4D4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условиям:</a:t>
            </a:r>
          </a:p>
          <a:p>
            <a:pPr algn="just">
              <a:lnSpc>
                <a:spcPct val="12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Максимальная сумма инвестиций в месяц может составлять до 20 000 рублей, а необходимая сумма для реализации финансовых целей семьи в течение ближайших 5 лет - 36 012 рублей. Таким образом, семье необходимо:</a:t>
            </a:r>
          </a:p>
          <a:p>
            <a:pPr marL="518222" indent="-518222" algn="just">
              <a:lnSpc>
                <a:spcPct val="12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Увеличить размер ежемесячных инвестиций или</a:t>
            </a:r>
          </a:p>
          <a:p>
            <a:pPr marL="518222" indent="-518222" algn="just">
              <a:lnSpc>
                <a:spcPct val="12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Уменьшить стоимость своих целей или (в случае с пенсионной программой) - отдалить срок ее реализации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30405233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19581124" y="12704533"/>
            <a:ext cx="14446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499" tIns="90227" rIns="180499" bIns="90227" anchor="ctr" anchorCtr="0">
            <a:noAutofit/>
          </a:bodyPr>
          <a:lstStyle/>
          <a:p>
            <a:pPr algn="r"/>
            <a:fld id="{00000000-1234-1234-1234-123412341234}" type="slidenum">
              <a:rPr lang="ru-RU" sz="2358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algn="r"/>
              <a:t>37</a:t>
            </a:fld>
            <a:endParaRPr sz="2358" dirty="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468779" y="2616466"/>
            <a:ext cx="17446442" cy="965126"/>
          </a:xfrm>
          <a:prstGeom prst="rect">
            <a:avLst/>
          </a:prstGeom>
        </p:spPr>
        <p:txBody>
          <a:bodyPr lIns="180546" tIns="90272" rIns="180546" bIns="90272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4353" b="0" dirty="0">
                <a:solidFill>
                  <a:srgbClr val="4CAF90"/>
                </a:solidFill>
              </a:rPr>
              <a:t>Дополнительный сервис для накоплений: «Копилка»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1564081" y="1810396"/>
            <a:ext cx="21559107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4" dirty="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C3743F7-1497-47F4-8A2F-7F4790313894}"/>
              </a:ext>
            </a:extLst>
          </p:cNvPr>
          <p:cNvSpPr/>
          <p:nvPr/>
        </p:nvSpPr>
        <p:spPr>
          <a:xfrm>
            <a:off x="6757991" y="10002217"/>
            <a:ext cx="11827612" cy="402084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518236" indent="-518236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902" dirty="0">
                <a:solidFill>
                  <a:srgbClr val="4CAF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Быстро</a:t>
            </a:r>
            <a:r>
              <a:rPr lang="ru-RU" sz="290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регулярное автоматическое накопление денег</a:t>
            </a:r>
          </a:p>
          <a:p>
            <a:pPr marL="518236" indent="-518236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902" dirty="0">
                <a:solidFill>
                  <a:srgbClr val="4CAF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Удобно</a:t>
            </a:r>
            <a:r>
              <a:rPr lang="ru-RU" sz="290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дистанционный выбор копилок разного типа</a:t>
            </a:r>
          </a:p>
          <a:p>
            <a:pPr marL="518236" indent="-518236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902" dirty="0">
                <a:solidFill>
                  <a:srgbClr val="4CAF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Доступно</a:t>
            </a:r>
            <a:r>
              <a:rPr lang="ru-RU" sz="290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всегда под рукой в телефоне или в компьютере</a:t>
            </a:r>
          </a:p>
          <a:p>
            <a:pPr marL="518236" indent="-518236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902" dirty="0">
                <a:solidFill>
                  <a:srgbClr val="4CAF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Безопасно</a:t>
            </a:r>
            <a:r>
              <a:rPr lang="ru-RU" sz="290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защищенное соединение, одноразовые пароли  </a:t>
            </a:r>
            <a:endParaRPr lang="ru-RU" sz="2176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CE80C7C8-AE96-451E-8AA6-9FC266EFC242}"/>
              </a:ext>
            </a:extLst>
          </p:cNvPr>
          <p:cNvSpPr/>
          <p:nvPr/>
        </p:nvSpPr>
        <p:spPr>
          <a:xfrm>
            <a:off x="9551767" y="6757522"/>
            <a:ext cx="5011925" cy="187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90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Копилка от зачислений: </a:t>
            </a:r>
          </a:p>
          <a:p>
            <a:pPr algn="ctr"/>
            <a:r>
              <a:rPr lang="ru-RU" sz="290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от суммы поступлений денег на счет</a:t>
            </a:r>
            <a:endParaRPr lang="ru-RU" sz="2176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F6A83EC4-3DCD-4D73-8453-0FCAE1045CE2}"/>
              </a:ext>
            </a:extLst>
          </p:cNvPr>
          <p:cNvSpPr/>
          <p:nvPr/>
        </p:nvSpPr>
        <p:spPr>
          <a:xfrm>
            <a:off x="15864596" y="6746121"/>
            <a:ext cx="5417304" cy="187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90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Копилка от расходов:</a:t>
            </a:r>
          </a:p>
          <a:p>
            <a:pPr algn="ctr"/>
            <a:r>
              <a:rPr lang="ru-RU" sz="290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перевод определенного % от суммы расходов по карте</a:t>
            </a:r>
            <a:endParaRPr lang="ru-RU" sz="2176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338" name="Picture 2" descr="https://im0-tub-ru.yandex.net/i?id=e387cfd5bf6221052d77fd003c172d83&amp;n=33&amp;w=320&amp;h=3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2633" y="4108496"/>
            <a:ext cx="1949778" cy="194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im0-tub-ru.yandex.net/i?id=e387cfd5bf6221052d77fd003c172d83&amp;n=33&amp;w=320&amp;h=3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15507" y="4209581"/>
            <a:ext cx="1949778" cy="194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im0-tub-ru.yandex.net/i?id=e387cfd5bf6221052d77fd003c172d83&amp;n=33&amp;w=320&amp;h=3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72545" y="4207406"/>
            <a:ext cx="1949778" cy="194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im0-tub-ru.yandex.net/i?id=2542bac324550e9eaf3c2a628bcf4e85&amp;n=33&amp;w=320&amp;h=3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03932" y="4735533"/>
            <a:ext cx="1101754" cy="110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s://im0-tub-ru.yandex.net/i?id=ae158c5859ecc8050324597c57911f8b&amp;n=33&amp;w=320&amp;h=3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86307" y="4832705"/>
            <a:ext cx="1105064" cy="11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s://im0-tub-ru.yandex.net/i?id=5006ecad25784a1ed268aff78326af23&amp;n=33&amp;w=320&amp;h=3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6396" y="4735533"/>
            <a:ext cx="952404" cy="95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DC3743F7-1497-47F4-8A2F-7F4790313894}"/>
              </a:ext>
            </a:extLst>
          </p:cNvPr>
          <p:cNvSpPr/>
          <p:nvPr/>
        </p:nvSpPr>
        <p:spPr>
          <a:xfrm>
            <a:off x="3224731" y="6733227"/>
            <a:ext cx="5026135" cy="2325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90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Копилка на фиксированную сумму в определенную дату с определенной периодичностью</a:t>
            </a:r>
            <a:endParaRPr lang="ru-RU" sz="2176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09945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19581124" y="12704533"/>
            <a:ext cx="14446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499" tIns="90227" rIns="180499" bIns="90227" anchor="ctr" anchorCtr="0">
            <a:noAutofit/>
          </a:bodyPr>
          <a:lstStyle/>
          <a:p>
            <a:pPr algn="r"/>
            <a:fld id="{00000000-1234-1234-1234-123412341234}" type="slidenum">
              <a:rPr lang="ru-RU" sz="2358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algn="r"/>
              <a:t>38</a:t>
            </a:fld>
            <a:endParaRPr sz="2358" dirty="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468779" y="2616466"/>
            <a:ext cx="17446442" cy="965126"/>
          </a:xfrm>
          <a:prstGeom prst="rect">
            <a:avLst/>
          </a:prstGeom>
        </p:spPr>
        <p:txBody>
          <a:bodyPr lIns="180546" tIns="90272" rIns="180546" bIns="90272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4353" b="0" dirty="0">
                <a:solidFill>
                  <a:srgbClr val="4CAF90"/>
                </a:solidFill>
              </a:rPr>
              <a:t>Частые ошибки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1564081" y="1810396"/>
            <a:ext cx="21559107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4" dirty="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7" name="Shape 262"/>
          <p:cNvSpPr/>
          <p:nvPr/>
        </p:nvSpPr>
        <p:spPr>
          <a:xfrm>
            <a:off x="9390930" y="4833979"/>
            <a:ext cx="11634852" cy="5379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/>
          <a:p>
            <a:pPr marL="518222" indent="-518222" algn="just">
              <a:lnSpc>
                <a:spcPct val="20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902" dirty="0"/>
              <a:t>Постановки целей</a:t>
            </a:r>
          </a:p>
          <a:p>
            <a:pPr marL="518222" indent="-518222" algn="just">
              <a:lnSpc>
                <a:spcPct val="20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902" dirty="0"/>
              <a:t>Неверная оценка доходов</a:t>
            </a:r>
          </a:p>
          <a:p>
            <a:pPr marL="518222" indent="-518222" algn="just">
              <a:lnSpc>
                <a:spcPct val="20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902" dirty="0"/>
              <a:t>Отсутствие самодисциплины</a:t>
            </a:r>
          </a:p>
          <a:p>
            <a:pPr marL="518222" indent="-518222" algn="just">
              <a:lnSpc>
                <a:spcPct val="20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902" dirty="0"/>
              <a:t>Неверный выбор инструментов инвестирования</a:t>
            </a:r>
          </a:p>
          <a:p>
            <a:pPr marL="518222" indent="-518222" algn="just">
              <a:lnSpc>
                <a:spcPct val="20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 b="1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902" dirty="0"/>
              <a:t>Отсутствие защиты от рисков (подушка безопасности, страхование)</a:t>
            </a:r>
          </a:p>
        </p:txBody>
      </p:sp>
      <p:pic>
        <p:nvPicPr>
          <p:cNvPr id="8" name="image4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1314" y="4987591"/>
            <a:ext cx="4999977" cy="4453309"/>
          </a:xfrm>
          <a:prstGeom prst="rect">
            <a:avLst/>
          </a:prstGeom>
          <a:ln w="12700">
            <a:miter lim="400000"/>
          </a:ln>
          <a:effectLst>
            <a:outerShdw blurRad="63500" dist="50800" dir="2700000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486588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9EAD4F-4257-D143-A13A-A9D056CF9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ЗАЩИТА КАПИТАЛА ПРИ СОСТАВЛЕНИИ ЛФП</a:t>
            </a:r>
          </a:p>
        </p:txBody>
      </p:sp>
    </p:spTree>
    <p:extLst>
      <p:ext uri="{BB962C8B-B14F-4D97-AF65-F5344CB8AC3E}">
        <p14:creationId xmlns:p14="http://schemas.microsoft.com/office/powerpoint/2010/main" xmlns="" val="2996816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296" y="3099645"/>
            <a:ext cx="10511559" cy="10480119"/>
          </a:xfrm>
          <a:prstGeom prst="rect">
            <a:avLst/>
          </a:prstGeom>
        </p:spPr>
      </p:pic>
      <p:sp>
        <p:nvSpPr>
          <p:cNvPr id="10" name="конкуренция за внимание людей"/>
          <p:cNvSpPr txBox="1"/>
          <p:nvPr/>
        </p:nvSpPr>
        <p:spPr>
          <a:xfrm>
            <a:off x="879336" y="553277"/>
            <a:ext cx="16695581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4400" cap="small">
                <a:solidFill>
                  <a:srgbClr val="5EB4B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8000" b="0" dirty="0">
                <a:solidFill>
                  <a:schemeClr val="tx1"/>
                </a:solidFill>
              </a:rPr>
              <a:t>конкуренция за внимание людей</a:t>
            </a:r>
          </a:p>
        </p:txBody>
      </p:sp>
      <p:sp>
        <p:nvSpPr>
          <p:cNvPr id="11" name="Информационный перегруз, к традиционным каналам добавился Интернет…"/>
          <p:cNvSpPr txBox="1"/>
          <p:nvPr/>
        </p:nvSpPr>
        <p:spPr>
          <a:xfrm>
            <a:off x="8724900" y="6332695"/>
            <a:ext cx="14651182" cy="591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buSzPct val="100000"/>
              <a:defRPr sz="2800" b="0">
                <a:latin typeface="Arial"/>
                <a:ea typeface="Arial"/>
                <a:cs typeface="Arial"/>
                <a:sym typeface="Arial"/>
              </a:defRPr>
            </a:pPr>
            <a:endParaRPr lang="ru-RU" sz="5400" dirty="0">
              <a:solidFill>
                <a:srgbClr val="393B3B"/>
              </a:solidFill>
            </a:endParaRPr>
          </a:p>
          <a:p>
            <a:pPr marL="519545" indent="-519545" algn="l" defTabSz="457200">
              <a:buSzPct val="100000"/>
              <a:buChar char="-"/>
              <a:defRPr sz="2800" b="0">
                <a:latin typeface="Arial"/>
                <a:ea typeface="Arial"/>
                <a:cs typeface="Arial"/>
                <a:sym typeface="Arial"/>
              </a:defRPr>
            </a:pPr>
            <a:r>
              <a:rPr lang="ru-RU" sz="5400" dirty="0">
                <a:solidFill>
                  <a:srgbClr val="393B3B"/>
                </a:solidFill>
              </a:rPr>
              <a:t>Неконтролируемый поток </a:t>
            </a:r>
            <a:r>
              <a:rPr lang="ru-RU" sz="5400" dirty="0" err="1">
                <a:solidFill>
                  <a:srgbClr val="393B3B"/>
                </a:solidFill>
              </a:rPr>
              <a:t>псевдоинформации</a:t>
            </a:r>
            <a:r>
              <a:rPr lang="ru-RU" sz="5400" dirty="0">
                <a:solidFill>
                  <a:srgbClr val="393B3B"/>
                </a:solidFill>
              </a:rPr>
              <a:t> по </a:t>
            </a:r>
            <a:r>
              <a:rPr lang="ru-RU" sz="5400" dirty="0" err="1">
                <a:solidFill>
                  <a:srgbClr val="393B3B"/>
                </a:solidFill>
              </a:rPr>
              <a:t>финграмотности</a:t>
            </a:r>
            <a:endParaRPr lang="ru-RU" sz="5400" dirty="0">
              <a:solidFill>
                <a:srgbClr val="393B3B"/>
              </a:solidFill>
            </a:endParaRPr>
          </a:p>
          <a:p>
            <a:pPr marL="519545" indent="-519545" algn="l" defTabSz="457200">
              <a:buSzPct val="100000"/>
              <a:buFontTx/>
              <a:buChar char="-"/>
              <a:defRPr sz="2800" b="0">
                <a:latin typeface="Arial"/>
                <a:ea typeface="Arial"/>
                <a:cs typeface="Arial"/>
                <a:sym typeface="Arial"/>
              </a:defRPr>
            </a:pPr>
            <a:r>
              <a:rPr lang="ru-RU" sz="5400" dirty="0">
                <a:solidFill>
                  <a:srgbClr val="393B3B"/>
                </a:solidFill>
              </a:rPr>
              <a:t>Масса альтернативных источников, в основном с рекламной подоплекой, потеря ориентации и доверия</a:t>
            </a:r>
          </a:p>
          <a:p>
            <a:pPr marL="519545" indent="-519545" algn="l" defTabSz="457200">
              <a:buSzPct val="100000"/>
              <a:buChar char="-"/>
              <a:defRPr sz="2800" b="0">
                <a:latin typeface="Arial"/>
                <a:ea typeface="Arial"/>
                <a:cs typeface="Arial"/>
                <a:sym typeface="Arial"/>
              </a:defRPr>
            </a:pPr>
            <a:endParaRPr lang="ru-RU" sz="5400" dirty="0">
              <a:solidFill>
                <a:srgbClr val="393B3B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76013" y="3155256"/>
            <a:ext cx="141489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4000" b="0" i="1" dirty="0">
                <a:solidFill>
                  <a:schemeClr val="tx1"/>
                </a:solidFill>
              </a:rPr>
              <a:t>Информационный шум — это неотфильтрованный поток информации, в котором полезность полученных данных уменьшается прямо пропорционально количеству этих данных.</a:t>
            </a:r>
          </a:p>
        </p:txBody>
      </p:sp>
    </p:spTree>
    <p:extLst>
      <p:ext uri="{BB962C8B-B14F-4D97-AF65-F5344CB8AC3E}">
        <p14:creationId xmlns:p14="http://schemas.microsoft.com/office/powerpoint/2010/main" xmlns="" val="1281682359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19581124" y="12704533"/>
            <a:ext cx="14446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499" tIns="90227" rIns="180499" bIns="90227" anchor="ctr" anchorCtr="0">
            <a:noAutofit/>
          </a:bodyPr>
          <a:lstStyle/>
          <a:p>
            <a:pPr algn="r"/>
            <a:fld id="{00000000-1234-1234-1234-123412341234}" type="slidenum">
              <a:rPr lang="ru-RU" sz="2358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algn="r"/>
              <a:t>40</a:t>
            </a:fld>
            <a:endParaRPr sz="2358" dirty="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468779" y="2616466"/>
            <a:ext cx="17446442" cy="965126"/>
          </a:xfrm>
          <a:prstGeom prst="rect">
            <a:avLst/>
          </a:prstGeom>
        </p:spPr>
        <p:txBody>
          <a:bodyPr lIns="180546" tIns="90272" rIns="180546" bIns="90272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4353" b="0" dirty="0">
                <a:solidFill>
                  <a:srgbClr val="4CAF90"/>
                </a:solidFill>
              </a:rPr>
              <a:t>Основы устойчивости бюджета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1564081" y="1810396"/>
            <a:ext cx="21559107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4" dirty="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9" name="Shape 284"/>
          <p:cNvSpPr/>
          <p:nvPr/>
        </p:nvSpPr>
        <p:spPr>
          <a:xfrm>
            <a:off x="3468781" y="3603235"/>
            <a:ext cx="16834674" cy="3604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/>
          <a:p>
            <a:pPr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Прежде, чем начинать накопления для реализации целей важно предусмотреть возможные события, которые могут повлиять на реализацию вашего плана. </a:t>
            </a:r>
          </a:p>
          <a:p>
            <a:pPr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lang="ru-RU" sz="2539" dirty="0"/>
          </a:p>
          <a:p>
            <a:pPr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Дополнительные факторы, которые могут обеспечить Вам стабильное финансовое положение:  </a:t>
            </a:r>
            <a:endParaRPr lang="ru-RU" sz="2539" dirty="0">
              <a:solidFill>
                <a:srgbClr val="FCB800"/>
              </a:solidFill>
            </a:endParaRPr>
          </a:p>
          <a:p>
            <a:pPr marL="4664010" lvl="5" indent="-518224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«Подушка финансовой безопасности»</a:t>
            </a:r>
          </a:p>
          <a:p>
            <a:pPr marL="4664010" lvl="5" indent="-518224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Защита от рисков </a:t>
            </a:r>
          </a:p>
        </p:txBody>
      </p:sp>
      <p:pic>
        <p:nvPicPr>
          <p:cNvPr id="10" name="image1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26258" y="7831650"/>
            <a:ext cx="4998837" cy="3529175"/>
          </a:xfrm>
          <a:prstGeom prst="rect">
            <a:avLst/>
          </a:prstGeom>
          <a:ln w="12700">
            <a:miter lim="400000"/>
          </a:ln>
          <a:effectLst>
            <a:outerShdw blurRad="63500" dist="508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1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64397" y="7859591"/>
            <a:ext cx="4816727" cy="3607896"/>
          </a:xfrm>
          <a:prstGeom prst="rect">
            <a:avLst/>
          </a:prstGeom>
          <a:ln w="12700">
            <a:miter lim="400000"/>
          </a:ln>
          <a:effectLst>
            <a:outerShdw blurRad="63500" dist="63500" dir="2700000" rotWithShape="0">
              <a:srgbClr val="000000">
                <a:alpha val="43000"/>
              </a:srgbClr>
            </a:outerShdw>
          </a:effectLst>
        </p:spPr>
      </p:pic>
      <p:sp>
        <p:nvSpPr>
          <p:cNvPr id="12" name="Shape 287"/>
          <p:cNvSpPr/>
          <p:nvPr/>
        </p:nvSpPr>
        <p:spPr>
          <a:xfrm>
            <a:off x="4226258" y="11650011"/>
            <a:ext cx="5412708" cy="106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2914" tIns="82914" rIns="82914" bIns="82914" anchor="b">
            <a:spAutoFit/>
          </a:bodyPr>
          <a:lstStyle>
            <a:lvl1pPr algn="ctr">
              <a:defRPr sz="1200">
                <a:solidFill>
                  <a:srgbClr val="80808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sz="2902" dirty="0"/>
              <a:t>«Подушка финансовой безопасности»</a:t>
            </a:r>
          </a:p>
        </p:txBody>
      </p:sp>
      <p:sp>
        <p:nvSpPr>
          <p:cNvPr id="13" name="Shape 288"/>
          <p:cNvSpPr/>
          <p:nvPr/>
        </p:nvSpPr>
        <p:spPr>
          <a:xfrm>
            <a:off x="14980341" y="11675120"/>
            <a:ext cx="4600784" cy="614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2914" tIns="82914" rIns="82914" bIns="82914" anchor="b">
            <a:spAutoFit/>
          </a:bodyPr>
          <a:lstStyle>
            <a:lvl1pPr algn="ctr">
              <a:defRPr sz="1200">
                <a:solidFill>
                  <a:srgbClr val="80808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sz="2902" dirty="0"/>
              <a:t>Защита от рисков</a:t>
            </a:r>
          </a:p>
        </p:txBody>
      </p:sp>
    </p:spTree>
    <p:extLst>
      <p:ext uri="{BB962C8B-B14F-4D97-AF65-F5344CB8AC3E}">
        <p14:creationId xmlns:p14="http://schemas.microsoft.com/office/powerpoint/2010/main" xmlns="" val="20834001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19581124" y="12704533"/>
            <a:ext cx="14446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499" tIns="90227" rIns="180499" bIns="90227" anchor="ctr" anchorCtr="0">
            <a:noAutofit/>
          </a:bodyPr>
          <a:lstStyle/>
          <a:p>
            <a:pPr algn="r"/>
            <a:fld id="{00000000-1234-1234-1234-123412341234}" type="slidenum">
              <a:rPr lang="ru-RU" sz="2358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algn="r"/>
              <a:t>41</a:t>
            </a:fld>
            <a:endParaRPr sz="2358" dirty="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468779" y="2616466"/>
            <a:ext cx="17446442" cy="965126"/>
          </a:xfrm>
          <a:prstGeom prst="rect">
            <a:avLst/>
          </a:prstGeom>
        </p:spPr>
        <p:txBody>
          <a:bodyPr lIns="180546" tIns="90272" rIns="180546" bIns="90272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4353" b="0" dirty="0">
                <a:solidFill>
                  <a:srgbClr val="4CAF90"/>
                </a:solidFill>
              </a:rPr>
              <a:t>Подушка безопасности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1564081" y="1810396"/>
            <a:ext cx="21559107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4" dirty="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9" name="Shape 297"/>
          <p:cNvSpPr/>
          <p:nvPr/>
        </p:nvSpPr>
        <p:spPr>
          <a:xfrm>
            <a:off x="3867873" y="4137644"/>
            <a:ext cx="16154972" cy="1416251"/>
          </a:xfrm>
          <a:prstGeom prst="rect">
            <a:avLst/>
          </a:prstGeom>
          <a:ln w="12700">
            <a:solidFill>
              <a:srgbClr val="0EBACE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>
            <a:lvl1pPr algn="ctr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2902"/>
              <a:t>Защитит Вас в случае, если по какой-либо причине Ваш источник доходов прекратит приносить деньги (например, в случае увольнения).</a:t>
            </a:r>
          </a:p>
        </p:txBody>
      </p:sp>
      <p:pic>
        <p:nvPicPr>
          <p:cNvPr id="10" name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611608" y="6133888"/>
            <a:ext cx="4971420" cy="491533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299"/>
          <p:cNvSpPr/>
          <p:nvPr/>
        </p:nvSpPr>
        <p:spPr>
          <a:xfrm>
            <a:off x="9055415" y="6105839"/>
            <a:ext cx="11704476" cy="2432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sz="2539" dirty="0"/>
              <a:t>Минимальный ее размер составляет не меньше трехмесячной нормы ваших расходов, но вы можете, исходя из ваших жизненных условий, увеличить его до 6 или даже до 12-месячной суммы расходов вашей семьи.    </a:t>
            </a:r>
          </a:p>
        </p:txBody>
      </p:sp>
      <p:sp>
        <p:nvSpPr>
          <p:cNvPr id="12" name="Shape 300"/>
          <p:cNvSpPr/>
          <p:nvPr/>
        </p:nvSpPr>
        <p:spPr>
          <a:xfrm>
            <a:off x="9055414" y="8867942"/>
            <a:ext cx="11704478" cy="2516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/>
          <a:p>
            <a:pPr algn="ctr">
              <a:lnSpc>
                <a:spcPct val="150000"/>
              </a:lnSpc>
              <a:defRPr sz="1200" b="1">
                <a:solidFill>
                  <a:srgbClr val="38D4D6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902" dirty="0">
                <a:solidFill>
                  <a:srgbClr val="4D4D4C"/>
                </a:solidFill>
                <a:latin typeface="Tahoma"/>
                <a:ea typeface="Tahoma"/>
                <a:cs typeface="Tahoma"/>
              </a:rPr>
              <a:t>ПРИМЕР</a:t>
            </a:r>
            <a:endParaRPr lang="ru-RU" sz="2539" dirty="0"/>
          </a:p>
          <a:p>
            <a:pPr algn="ctr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«Расходы семьи составляют 30 000 рублей в месяц и 100 000 рублей в год. Таком образом, минимальный запас средств равен:</a:t>
            </a:r>
          </a:p>
          <a:p>
            <a:pPr algn="ctr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 3*(30 000 + 100 000/12)=1</a:t>
            </a:r>
            <a:r>
              <a:rPr lang="en-US" sz="2539"/>
              <a:t>15</a:t>
            </a:r>
            <a:r>
              <a:rPr lang="ru-RU" sz="2539"/>
              <a:t>.000 </a:t>
            </a:r>
            <a:r>
              <a:rPr lang="ru-RU" sz="2539" dirty="0"/>
              <a:t>руб. </a:t>
            </a:r>
          </a:p>
        </p:txBody>
      </p:sp>
    </p:spTree>
    <p:extLst>
      <p:ext uri="{BB962C8B-B14F-4D97-AF65-F5344CB8AC3E}">
        <p14:creationId xmlns:p14="http://schemas.microsoft.com/office/powerpoint/2010/main" xmlns="" val="4062446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19581124" y="12704533"/>
            <a:ext cx="14446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499" tIns="90227" rIns="180499" bIns="90227" anchor="ctr" anchorCtr="0">
            <a:noAutofit/>
          </a:bodyPr>
          <a:lstStyle/>
          <a:p>
            <a:pPr algn="r"/>
            <a:fld id="{00000000-1234-1234-1234-123412341234}" type="slidenum">
              <a:rPr lang="ru-RU" sz="2358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algn="r"/>
              <a:t>42</a:t>
            </a:fld>
            <a:endParaRPr sz="2358" dirty="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468779" y="2616466"/>
            <a:ext cx="17446442" cy="965126"/>
          </a:xfrm>
          <a:prstGeom prst="rect">
            <a:avLst/>
          </a:prstGeom>
        </p:spPr>
        <p:txBody>
          <a:bodyPr lIns="180546" tIns="90272" rIns="180546" bIns="90272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4353" b="0" dirty="0">
                <a:solidFill>
                  <a:srgbClr val="4CAF90"/>
                </a:solidFill>
              </a:rPr>
              <a:t>Как сформировать?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1564081" y="1810396"/>
            <a:ext cx="21559107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4" dirty="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9" name="Shape 309"/>
          <p:cNvSpPr/>
          <p:nvPr/>
        </p:nvSpPr>
        <p:spPr>
          <a:xfrm>
            <a:off x="4052672" y="3696422"/>
            <a:ext cx="16862549" cy="2086178"/>
          </a:xfrm>
          <a:prstGeom prst="rect">
            <a:avLst/>
          </a:prstGeom>
          <a:ln w="12700">
            <a:solidFill>
              <a:srgbClr val="0EBACE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>
            <a:lvl1pPr algn="ctr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sz="2902" dirty="0"/>
              <a:t>Самый простой способ -  откладывать 10% от дохода – такая сумма не доставит дискомфорта, но быстрее прийти к своей цели поможет эффективное управление бюджетом и экономия. Старайтесь тратить меньше, чем зарабатываете.</a:t>
            </a:r>
          </a:p>
        </p:txBody>
      </p:sp>
      <p:sp>
        <p:nvSpPr>
          <p:cNvPr id="10" name="Shape 310"/>
          <p:cNvSpPr/>
          <p:nvPr/>
        </p:nvSpPr>
        <p:spPr>
          <a:xfrm>
            <a:off x="3942114" y="6033681"/>
            <a:ext cx="8433861" cy="7205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/>
          <a:p>
            <a:pPr algn="ctr"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902" dirty="0">
                <a:solidFill>
                  <a:srgbClr val="4D4D4C"/>
                </a:solidFill>
                <a:latin typeface="Tahoma"/>
                <a:ea typeface="Tahoma"/>
                <a:cs typeface="Tahoma"/>
              </a:rPr>
              <a:t>Сократить расходы: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Транспорт: покупка проездных, оптимизация маршрутов.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Интернет, мобильная связь: поиск оптимальных тарифов, бесплатные приложения 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Питание: замещение дорогих продуктов сходными по качеству 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Одежда, обувь: покупка в конце сезона со скидками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Отдых, развлечения: поездки в «не сезон», бесплатные программы развлечений</a:t>
            </a:r>
          </a:p>
        </p:txBody>
      </p:sp>
      <p:sp>
        <p:nvSpPr>
          <p:cNvPr id="11" name="Shape 311"/>
          <p:cNvSpPr/>
          <p:nvPr/>
        </p:nvSpPr>
        <p:spPr>
          <a:xfrm>
            <a:off x="13426266" y="6033681"/>
            <a:ext cx="7488956" cy="5446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/>
          <a:p>
            <a:pPr algn="ctr"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902" dirty="0">
                <a:solidFill>
                  <a:srgbClr val="4D4D4C"/>
                </a:solidFill>
                <a:latin typeface="Tahoma"/>
                <a:ea typeface="Tahoma"/>
                <a:cs typeface="Tahoma"/>
              </a:rPr>
              <a:t>Увеличить доходы: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Получение прибавки к зарплате, повышение квалификации и переход на более высокооплачиваемую работу. 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Дополнительная подработка: можно использовать свои увлечения, чтобы создать новый источник дохода.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Продажа ненужных вещей: одежда, мебель, техника, детские вещи</a:t>
            </a:r>
          </a:p>
        </p:txBody>
      </p:sp>
    </p:spTree>
    <p:extLst>
      <p:ext uri="{BB962C8B-B14F-4D97-AF65-F5344CB8AC3E}">
        <p14:creationId xmlns:p14="http://schemas.microsoft.com/office/powerpoint/2010/main" xmlns="" val="6569830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19581124" y="12704533"/>
            <a:ext cx="14446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499" tIns="90227" rIns="180499" bIns="90227" anchor="ctr" anchorCtr="0">
            <a:noAutofit/>
          </a:bodyPr>
          <a:lstStyle/>
          <a:p>
            <a:pPr algn="r"/>
            <a:fld id="{00000000-1234-1234-1234-123412341234}" type="slidenum">
              <a:rPr lang="ru-RU" sz="2358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algn="r"/>
              <a:t>43</a:t>
            </a:fld>
            <a:endParaRPr sz="2358" dirty="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468779" y="2616466"/>
            <a:ext cx="17446442" cy="965126"/>
          </a:xfrm>
          <a:prstGeom prst="rect">
            <a:avLst/>
          </a:prstGeom>
        </p:spPr>
        <p:txBody>
          <a:bodyPr lIns="180546" tIns="90272" rIns="180546" bIns="90272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4353" b="0" dirty="0">
                <a:solidFill>
                  <a:srgbClr val="4CAF90"/>
                </a:solidFill>
              </a:rPr>
              <a:t>Где хранить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1564081" y="1810396"/>
            <a:ext cx="21559107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4" dirty="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pic>
        <p:nvPicPr>
          <p:cNvPr id="9" name="image1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3167" y="3902545"/>
            <a:ext cx="2430234" cy="243023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321"/>
          <p:cNvSpPr/>
          <p:nvPr/>
        </p:nvSpPr>
        <p:spPr>
          <a:xfrm>
            <a:off x="7238218" y="3938188"/>
            <a:ext cx="13042593" cy="2756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902" dirty="0"/>
              <a:t>Храните ее на депозите и при открытии вклада помните: банк должен быть участником системы страхования вкладов АСВ. Тогда, в случае проблем, по застрахованному вкладу вы сможете вернуть до 1 400 000 рублей.</a:t>
            </a:r>
          </a:p>
        </p:txBody>
      </p:sp>
      <p:sp>
        <p:nvSpPr>
          <p:cNvPr id="11" name="Shape 322"/>
          <p:cNvSpPr/>
          <p:nvPr/>
        </p:nvSpPr>
        <p:spPr>
          <a:xfrm>
            <a:off x="4169153" y="7063976"/>
            <a:ext cx="16369626" cy="1762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/>
          <a:p>
            <a:pPr algn="ctr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lang="ru-RU" sz="2176" dirty="0"/>
          </a:p>
          <a:p>
            <a:pPr algn="ctr"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solidFill>
                  <a:srgbClr val="4D4D4C"/>
                </a:solidFill>
                <a:latin typeface="Tahoma"/>
                <a:ea typeface="Tahoma"/>
                <a:cs typeface="Tahoma"/>
              </a:rPr>
              <a:t>Страхованию подлежат все денежные средства физических лиц, </a:t>
            </a:r>
          </a:p>
          <a:p>
            <a:pPr algn="ctr"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solidFill>
                  <a:srgbClr val="4D4D4C"/>
                </a:solidFill>
                <a:latin typeface="Tahoma"/>
                <a:ea typeface="Tahoma"/>
                <a:cs typeface="Tahoma"/>
              </a:rPr>
              <a:t>размещенные в банке-участнике ССВ кроме:</a:t>
            </a:r>
          </a:p>
        </p:txBody>
      </p:sp>
      <p:sp>
        <p:nvSpPr>
          <p:cNvPr id="12" name="Shape 323"/>
          <p:cNvSpPr/>
          <p:nvPr/>
        </p:nvSpPr>
        <p:spPr>
          <a:xfrm>
            <a:off x="4169155" y="8556663"/>
            <a:ext cx="16369624" cy="4190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/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Вкладов на предъявителя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Средств, переданных банкам в доверительное управление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Вкладов в зарубежных филиалах российских банков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Электронных денежных средств (предназначенных для расчетов только с использованием электронных средств платежа без открытия банковского счета) 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Средств на счетах Индивидуальных Предпринимателей, адвокатов и нотариусов, если счета открыты в связи с профессиональной деятельностью</a:t>
            </a:r>
          </a:p>
        </p:txBody>
      </p:sp>
    </p:spTree>
    <p:extLst>
      <p:ext uri="{BB962C8B-B14F-4D97-AF65-F5344CB8AC3E}">
        <p14:creationId xmlns:p14="http://schemas.microsoft.com/office/powerpoint/2010/main" xmlns="" val="34586877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19581124" y="12704533"/>
            <a:ext cx="14446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499" tIns="90227" rIns="180499" bIns="90227" anchor="ctr" anchorCtr="0">
            <a:noAutofit/>
          </a:bodyPr>
          <a:lstStyle/>
          <a:p>
            <a:pPr algn="r"/>
            <a:fld id="{00000000-1234-1234-1234-123412341234}" type="slidenum">
              <a:rPr lang="ru-RU" sz="2358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algn="r"/>
              <a:t>44</a:t>
            </a:fld>
            <a:endParaRPr sz="2358" dirty="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468779" y="2616466"/>
            <a:ext cx="17446442" cy="965126"/>
          </a:xfrm>
          <a:prstGeom prst="rect">
            <a:avLst/>
          </a:prstGeom>
        </p:spPr>
        <p:txBody>
          <a:bodyPr lIns="180546" tIns="90272" rIns="180546" bIns="90272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4353" b="0" dirty="0">
                <a:solidFill>
                  <a:srgbClr val="4CAF90"/>
                </a:solidFill>
              </a:rPr>
              <a:t>При выборе депозита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1564081" y="1810396"/>
            <a:ext cx="21559107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4" dirty="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10" name="Shape 332"/>
          <p:cNvSpPr/>
          <p:nvPr/>
        </p:nvSpPr>
        <p:spPr>
          <a:xfrm>
            <a:off x="3916049" y="4093311"/>
            <a:ext cx="16641157" cy="1260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sz="25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Если нужно накопить средства, то выбирайте депозит с возможностью пополнения, а частичное снятие без потери процентов позволит изъять деньги в случае форс-мажора. </a:t>
            </a:r>
          </a:p>
        </p:txBody>
      </p:sp>
      <p:pic>
        <p:nvPicPr>
          <p:cNvPr id="11" name="image1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6048" y="6237644"/>
            <a:ext cx="3352759" cy="5020763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334"/>
          <p:cNvSpPr/>
          <p:nvPr/>
        </p:nvSpPr>
        <p:spPr>
          <a:xfrm>
            <a:off x="7802824" y="5924396"/>
            <a:ext cx="12754381" cy="6535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Обратите внимание на:</a:t>
            </a:r>
            <a:endParaRPr lang="ru-RU" sz="2539" dirty="0">
              <a:solidFill>
                <a:srgbClr val="4D4D4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Валюту вклада. Если предполагается расходовать средства в рублях, то и депозит стоит открывать рублевый. Если же накопления предназначены для отпуска в Европе, то можно открыть депозит в евро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Срок депозита и процентная ставка по нему. </a:t>
            </a:r>
            <a:endParaRPr lang="ru-RU" sz="2539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 Light"/>
            </a:endParaRP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Возможность пополнения вклада. Как правило, вклады с возможностью пополнения менее доходны, чем без нее.</a:t>
            </a:r>
            <a:endParaRPr lang="ru-RU" sz="2539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 Light"/>
            </a:endParaRP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Возможность частичного снятия средств без потери процентов. </a:t>
            </a:r>
            <a:endParaRPr lang="ru-RU" sz="2539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 Light"/>
            </a:endParaRP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Наличие или отсутствие автоматической пролонгации. </a:t>
            </a:r>
            <a:endParaRPr lang="ru-RU" sz="2539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 Light"/>
            </a:endParaRP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Периодичность начисления и капитализацию процентов. </a:t>
            </a:r>
          </a:p>
        </p:txBody>
      </p:sp>
    </p:spTree>
    <p:extLst>
      <p:ext uri="{BB962C8B-B14F-4D97-AF65-F5344CB8AC3E}">
        <p14:creationId xmlns:p14="http://schemas.microsoft.com/office/powerpoint/2010/main" xmlns="" val="3935714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19581124" y="12704533"/>
            <a:ext cx="14446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499" tIns="90227" rIns="180499" bIns="90227" anchor="ctr" anchorCtr="0">
            <a:noAutofit/>
          </a:bodyPr>
          <a:lstStyle/>
          <a:p>
            <a:pPr algn="r"/>
            <a:fld id="{00000000-1234-1234-1234-123412341234}" type="slidenum">
              <a:rPr lang="ru-RU" sz="2358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algn="r"/>
              <a:t>45</a:t>
            </a:fld>
            <a:endParaRPr sz="2358" dirty="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468779" y="2616466"/>
            <a:ext cx="17446442" cy="965126"/>
          </a:xfrm>
          <a:prstGeom prst="rect">
            <a:avLst/>
          </a:prstGeom>
        </p:spPr>
        <p:txBody>
          <a:bodyPr lIns="180546" tIns="90272" rIns="180546" bIns="90272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4353" b="0" dirty="0">
                <a:solidFill>
                  <a:srgbClr val="4CAF90"/>
                </a:solidFill>
              </a:rPr>
              <a:t>Выгодная капитализация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1564081" y="1810396"/>
            <a:ext cx="21559107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4" dirty="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8" name="Shape 343"/>
          <p:cNvSpPr/>
          <p:nvPr/>
        </p:nvSpPr>
        <p:spPr>
          <a:xfrm>
            <a:off x="3974687" y="3628260"/>
            <a:ext cx="16737893" cy="1846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sz="2539" dirty="0"/>
              <a:t>Сколько необходимо откладывать в месяц, чтобы сформировать подушку безопасности в размере 120 000 в течение 1 года? Ответ прост: 120 000  рублей делим на 12 месяцев и получаем 10 000 руб./мес. А если на остаток начисляются ежемесячно проценты? </a:t>
            </a:r>
          </a:p>
        </p:txBody>
      </p:sp>
      <p:sp>
        <p:nvSpPr>
          <p:cNvPr id="9" name="Shape 344"/>
          <p:cNvSpPr/>
          <p:nvPr/>
        </p:nvSpPr>
        <p:spPr>
          <a:xfrm>
            <a:off x="4086147" y="5707117"/>
            <a:ext cx="16737900" cy="1846177"/>
          </a:xfrm>
          <a:prstGeom prst="rect">
            <a:avLst/>
          </a:prstGeom>
          <a:ln w="12700">
            <a:solidFill>
              <a:srgbClr val="0EBACE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sz="2539" dirty="0"/>
              <a:t>Ключевое отличие принципа простых и сложных процентов в том, что при простом проценте доход приносит только первоначальная сумма , а при сложном – начальная сумма и ранее полученные проценты</a:t>
            </a:r>
          </a:p>
        </p:txBody>
      </p:sp>
      <p:sp>
        <p:nvSpPr>
          <p:cNvPr id="13" name="Shape 345"/>
          <p:cNvSpPr/>
          <p:nvPr/>
        </p:nvSpPr>
        <p:spPr>
          <a:xfrm>
            <a:off x="4147188" y="7101988"/>
            <a:ext cx="4015921" cy="673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>
            <a:lvl1pPr algn="just"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2539" dirty="0" err="1"/>
              <a:t>Простые</a:t>
            </a:r>
            <a:r>
              <a:rPr sz="2539" dirty="0"/>
              <a:t> </a:t>
            </a:r>
            <a:r>
              <a:rPr sz="2539" dirty="0" err="1"/>
              <a:t>проценты</a:t>
            </a:r>
            <a:r>
              <a:rPr sz="2539" dirty="0"/>
              <a:t>:</a:t>
            </a:r>
          </a:p>
        </p:txBody>
      </p:sp>
      <p:pic>
        <p:nvPicPr>
          <p:cNvPr id="15" name="image18.png" descr="простые % формул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7188" y="7771804"/>
            <a:ext cx="4455647" cy="906495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347"/>
          <p:cNvSpPr/>
          <p:nvPr/>
        </p:nvSpPr>
        <p:spPr>
          <a:xfrm>
            <a:off x="13891321" y="7040998"/>
            <a:ext cx="4388518" cy="673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>
            <a:lvl1pPr algn="just"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2539"/>
              <a:t>Сложные проценты:</a:t>
            </a:r>
          </a:p>
        </p:txBody>
      </p:sp>
      <p:pic>
        <p:nvPicPr>
          <p:cNvPr id="17" name="image19.png" descr="2016-10-10_18-01-5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20892" y="7771803"/>
            <a:ext cx="5641320" cy="1028472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hape 349"/>
          <p:cNvSpPr/>
          <p:nvPr/>
        </p:nvSpPr>
        <p:spPr>
          <a:xfrm>
            <a:off x="3985144" y="8095658"/>
            <a:ext cx="16939906" cy="411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 anchor="b">
            <a:spAutoFit/>
          </a:bodyPr>
          <a:lstStyle/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100">
                <a:solidFill>
                  <a:srgbClr val="80808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176" dirty="0"/>
              <a:t>P – сумма привлеченных в депозит денежных средств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100">
                <a:solidFill>
                  <a:srgbClr val="80808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176" dirty="0"/>
              <a:t>S - сумма банковского вклада (депозита) с процентами,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100">
                <a:solidFill>
                  <a:srgbClr val="80808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176" dirty="0"/>
              <a:t>КД – количество дней начисления процентов по привлеченному вкладу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100">
                <a:solidFill>
                  <a:srgbClr val="80808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176" dirty="0" err="1"/>
              <a:t>КДвП</a:t>
            </a:r>
            <a:r>
              <a:rPr lang="ru-RU" sz="2176" dirty="0"/>
              <a:t> – количество дней в одном периоде, по окончании которого происходит начисление процентов и капитализация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100">
                <a:solidFill>
                  <a:srgbClr val="80808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176" dirty="0"/>
              <a:t>КП – количество таких периодов в течение срока вклада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100">
                <a:solidFill>
                  <a:srgbClr val="80808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176" dirty="0"/>
              <a:t>К – количество дней в календарному году (365 или 366)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100">
                <a:solidFill>
                  <a:srgbClr val="80808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176" dirty="0"/>
              <a:t>ПС – годовая процентная ставка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42045933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19581124" y="12704533"/>
            <a:ext cx="14446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499" tIns="90227" rIns="180499" bIns="90227" anchor="ctr" anchorCtr="0">
            <a:noAutofit/>
          </a:bodyPr>
          <a:lstStyle/>
          <a:p>
            <a:pPr algn="r"/>
            <a:fld id="{00000000-1234-1234-1234-123412341234}" type="slidenum">
              <a:rPr lang="ru-RU" sz="2358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algn="r"/>
              <a:t>46</a:t>
            </a:fld>
            <a:endParaRPr sz="2358" dirty="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468779" y="2616466"/>
            <a:ext cx="17446442" cy="965126"/>
          </a:xfrm>
          <a:prstGeom prst="rect">
            <a:avLst/>
          </a:prstGeom>
        </p:spPr>
        <p:txBody>
          <a:bodyPr lIns="180546" tIns="90272" rIns="180546" bIns="90272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4353" b="0" dirty="0">
                <a:solidFill>
                  <a:srgbClr val="4CAF90"/>
                </a:solidFill>
              </a:rPr>
              <a:t>100 000 под 10% годовых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1564081" y="1810396"/>
            <a:ext cx="21559107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4" dirty="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12" name="Shape 351"/>
          <p:cNvSpPr/>
          <p:nvPr/>
        </p:nvSpPr>
        <p:spPr>
          <a:xfrm>
            <a:off x="3752513" y="3596760"/>
            <a:ext cx="9526344" cy="2756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sz="2902" dirty="0"/>
              <a:t>Какое преимущество дает принцип сложных процентов, если вкладывать 100  000 рублей под 10% годовых в течение последующих 20 лет.</a:t>
            </a:r>
          </a:p>
        </p:txBody>
      </p:sp>
      <p:pic>
        <p:nvPicPr>
          <p:cNvPr id="19" name="image20.png" descr="График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34869" y="6391223"/>
            <a:ext cx="6743988" cy="6678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21.png" descr="2016-10-10_18-32-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951303" y="2715946"/>
            <a:ext cx="5200526" cy="106837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41006634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19581124" y="12704533"/>
            <a:ext cx="14446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499" tIns="90227" rIns="180499" bIns="90227" anchor="ctr" anchorCtr="0">
            <a:noAutofit/>
          </a:bodyPr>
          <a:lstStyle/>
          <a:p>
            <a:pPr algn="r"/>
            <a:fld id="{00000000-1234-1234-1234-123412341234}" type="slidenum">
              <a:rPr lang="ru-RU" sz="2358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algn="r"/>
              <a:t>47</a:t>
            </a:fld>
            <a:endParaRPr sz="2358" dirty="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468779" y="2616466"/>
            <a:ext cx="17446442" cy="965126"/>
          </a:xfrm>
          <a:prstGeom prst="rect">
            <a:avLst/>
          </a:prstGeom>
        </p:spPr>
        <p:txBody>
          <a:bodyPr lIns="180546" tIns="90272" rIns="180546" bIns="90272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4353" b="0" dirty="0">
                <a:solidFill>
                  <a:srgbClr val="4CAF90"/>
                </a:solidFill>
              </a:rPr>
              <a:t>Как выбрать Банк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1564081" y="1810396"/>
            <a:ext cx="21559107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4" dirty="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5" name="Shape 362"/>
          <p:cNvSpPr/>
          <p:nvPr/>
        </p:nvSpPr>
        <p:spPr>
          <a:xfrm>
            <a:off x="4005509" y="8054120"/>
            <a:ext cx="12244940" cy="1260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 anchor="b">
            <a:spAutoFit/>
          </a:bodyPr>
          <a:lstStyle>
            <a:lvl1pPr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sz="2539" dirty="0"/>
              <a:t>Сайты рейтингов, ранжирующих банки по различным публичным показателям.</a:t>
            </a:r>
          </a:p>
        </p:txBody>
      </p:sp>
      <p:sp>
        <p:nvSpPr>
          <p:cNvPr id="6" name="Shape 363"/>
          <p:cNvSpPr/>
          <p:nvPr/>
        </p:nvSpPr>
        <p:spPr>
          <a:xfrm>
            <a:off x="3468779" y="3823896"/>
            <a:ext cx="16704080" cy="4190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/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Узнайте рейтинг банка, присвоенный ему одним из рейтинговых агентств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Проанализируйте различные показатели работы банка на основании его официальной отчетности (</a:t>
            </a:r>
            <a:r>
              <a:rPr lang="ru-RU" sz="2539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http://www.cbr.ru</a:t>
            </a:r>
            <a:r>
              <a:rPr lang="ru-RU" sz="2539" dirty="0"/>
              <a:t>): обороты, учредители, соотношение собственных и заемных средств и другие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Обратите внимание на удобство и скорость обслуживания, количество банкоматов, интернет-банк и прочее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Почитайте отзывы  </a:t>
            </a:r>
          </a:p>
        </p:txBody>
      </p:sp>
      <p:sp>
        <p:nvSpPr>
          <p:cNvPr id="8" name="Shape 366"/>
          <p:cNvSpPr/>
          <p:nvPr/>
        </p:nvSpPr>
        <p:spPr>
          <a:xfrm>
            <a:off x="4005510" y="9378397"/>
            <a:ext cx="8661780" cy="2576825"/>
          </a:xfrm>
          <a:prstGeom prst="rect">
            <a:avLst/>
          </a:prstGeom>
          <a:ln w="12700">
            <a:solidFill>
              <a:srgbClr val="0EBACE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/>
          <a:p>
            <a:pPr marL="518236" indent="-518236">
              <a:spcBef>
                <a:spcPts val="2176"/>
              </a:spcBef>
              <a:buClr>
                <a:srgbClr val="0EBACE"/>
              </a:buClr>
              <a:buSzPct val="100000"/>
              <a:buFont typeface="Wingdings" panose="05000000000000000000" pitchFamily="2" charset="2"/>
              <a:buChar char="§"/>
              <a:defRPr sz="1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2539" dirty="0">
                <a:hlinkClick r:id="rId4"/>
              </a:rPr>
              <a:t> http://www.sravni.ru/banki/rating/</a:t>
            </a:r>
            <a:endParaRPr sz="2539" dirty="0">
              <a:solidFill>
                <a:srgbClr val="4D4D4C"/>
              </a:solidFill>
              <a:uFill>
                <a:solidFill>
                  <a:srgbClr val="0563C1"/>
                </a:solidFill>
              </a:uFill>
            </a:endParaRPr>
          </a:p>
          <a:p>
            <a:pPr marL="518236" indent="-518236">
              <a:spcBef>
                <a:spcPts val="2176"/>
              </a:spcBef>
              <a:buClr>
                <a:srgbClr val="0EBACE"/>
              </a:buClr>
              <a:buSzPct val="100000"/>
              <a:buFont typeface="Wingdings" panose="05000000000000000000" pitchFamily="2" charset="2"/>
              <a:buChar char="§"/>
              <a:defRPr sz="1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2539" dirty="0">
                <a:hlinkClick r:id="rId5"/>
              </a:rPr>
              <a:t> http://www.banki.ru/banks/ratings/</a:t>
            </a:r>
            <a:endParaRPr sz="2539" dirty="0">
              <a:solidFill>
                <a:srgbClr val="4D4D4C"/>
              </a:solidFill>
              <a:uFill>
                <a:solidFill>
                  <a:srgbClr val="0563C1"/>
                </a:solidFill>
              </a:uFill>
            </a:endParaRPr>
          </a:p>
          <a:p>
            <a:pPr marL="518236" indent="-518236">
              <a:spcBef>
                <a:spcPts val="2176"/>
              </a:spcBef>
              <a:buClr>
                <a:srgbClr val="0EBACE"/>
              </a:buClr>
              <a:buSzPct val="100000"/>
              <a:buFont typeface="Wingdings" panose="05000000000000000000" pitchFamily="2" charset="2"/>
              <a:buChar char="§"/>
              <a:defRPr sz="1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2539" dirty="0">
                <a:hlinkClick r:id="rId6"/>
              </a:rPr>
              <a:t> http://bankir.ru/rating/</a:t>
            </a:r>
            <a:endParaRPr sz="2539" dirty="0">
              <a:solidFill>
                <a:srgbClr val="4D4D4C"/>
              </a:solidFill>
              <a:uFill>
                <a:solidFill>
                  <a:srgbClr val="0563C1"/>
                </a:solidFill>
              </a:uFill>
            </a:endParaRPr>
          </a:p>
          <a:p>
            <a:pPr marL="518236" indent="-518236">
              <a:spcBef>
                <a:spcPts val="2176"/>
              </a:spcBef>
              <a:buClr>
                <a:srgbClr val="0EBACE"/>
              </a:buClr>
              <a:buSzPct val="100000"/>
              <a:buFont typeface="Wingdings" panose="05000000000000000000" pitchFamily="2" charset="2"/>
              <a:buChar char="§"/>
              <a:defRPr sz="1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2539" dirty="0">
                <a:hlinkClick r:id="rId7"/>
              </a:rPr>
              <a:t> http://raexpert.ru/ratings/bankcredit/</a:t>
            </a:r>
          </a:p>
        </p:txBody>
      </p:sp>
    </p:spTree>
    <p:extLst>
      <p:ext uri="{BB962C8B-B14F-4D97-AF65-F5344CB8AC3E}">
        <p14:creationId xmlns:p14="http://schemas.microsoft.com/office/powerpoint/2010/main" xmlns="" val="33521409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19581124" y="12704533"/>
            <a:ext cx="14446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499" tIns="90227" rIns="180499" bIns="90227" anchor="ctr" anchorCtr="0">
            <a:noAutofit/>
          </a:bodyPr>
          <a:lstStyle/>
          <a:p>
            <a:pPr algn="r"/>
            <a:fld id="{00000000-1234-1234-1234-123412341234}" type="slidenum">
              <a:rPr lang="ru-RU" sz="2358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algn="r"/>
              <a:t>48</a:t>
            </a:fld>
            <a:endParaRPr sz="2358" dirty="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468779" y="2616466"/>
            <a:ext cx="17446442" cy="965126"/>
          </a:xfrm>
          <a:prstGeom prst="rect">
            <a:avLst/>
          </a:prstGeom>
        </p:spPr>
        <p:txBody>
          <a:bodyPr lIns="180546" tIns="90272" rIns="180546" bIns="90272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4353" b="0" dirty="0">
                <a:solidFill>
                  <a:srgbClr val="4CAF90"/>
                </a:solidFill>
              </a:rPr>
              <a:t>Открыть вклад онлайн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1564081" y="1810396"/>
            <a:ext cx="21559107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4" dirty="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6" name="Shape 363"/>
          <p:cNvSpPr/>
          <p:nvPr/>
        </p:nvSpPr>
        <p:spPr>
          <a:xfrm>
            <a:off x="3229239" y="3823896"/>
            <a:ext cx="16704080" cy="7707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/>
          <a:p>
            <a:pPr algn="just">
              <a:lnSpc>
                <a:spcPct val="150000"/>
              </a:lnSpc>
              <a:buClr>
                <a:srgbClr val="0EBACE"/>
              </a:buClr>
              <a:buSzPct val="100000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sym typeface="Tahoma"/>
              </a:rPr>
              <a:t>Преимущества: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sym typeface="Tahoma"/>
              </a:rPr>
              <a:t>из любой точки мира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sym typeface="Tahoma"/>
              </a:rPr>
              <a:t>экономия времени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sym typeface="Tahoma"/>
              </a:rPr>
              <a:t>возможность самостоятельно управлять финансами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sym typeface="Tahoma"/>
              </a:rPr>
              <a:t>клиент видит любые манипуляции с деньгами, может контролировать процесс накопления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lang="ru-RU" sz="2539" dirty="0">
              <a:sym typeface="Tahoma"/>
            </a:endParaRP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lang="ru-RU" sz="2539" dirty="0">
              <a:sym typeface="Tahoma"/>
            </a:endParaRPr>
          </a:p>
          <a:p>
            <a:pPr algn="just">
              <a:lnSpc>
                <a:spcPct val="150000"/>
              </a:lnSpc>
              <a:buClr>
                <a:srgbClr val="0EBACE"/>
              </a:buClr>
              <a:buSzPct val="100000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sym typeface="Tahoma"/>
              </a:rPr>
              <a:t>Чтобы открыть счет, необходимо уже являться клиентом банка и иметь пароль от личного кабинета. Банки не допустят </a:t>
            </a:r>
            <a:r>
              <a:rPr lang="ru-RU" sz="2539" dirty="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rPr>
              <a:t>перевод с «чужого» счета.</a:t>
            </a:r>
          </a:p>
          <a:p>
            <a:pPr algn="just">
              <a:lnSpc>
                <a:spcPct val="150000"/>
              </a:lnSpc>
              <a:buClr>
                <a:srgbClr val="0EBACE"/>
              </a:buClr>
              <a:buSzPct val="100000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rPr>
              <a:t>Банки используют электронно-цифровую подпись: если договор подписан с ее помощью, то считается, что он заключен с соблюдением формы. </a:t>
            </a:r>
          </a:p>
          <a:p>
            <a:pPr algn="just">
              <a:lnSpc>
                <a:spcPct val="150000"/>
              </a:lnSpc>
              <a:buClr>
                <a:srgbClr val="0EBACE"/>
              </a:buClr>
              <a:buSzPct val="100000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rPr>
              <a:t>К тому же клиент, после того как оформил депозит через Интернет, может при первом удобном случае зайти в офис и получить бумажный вариант договора о размещении денежных средств.</a:t>
            </a:r>
            <a:endParaRPr lang="ru-RU" sz="2539" dirty="0">
              <a:solidFill>
                <a:srgbClr val="4D4D4C"/>
              </a:solidFill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51524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19581124" y="12704533"/>
            <a:ext cx="14446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499" tIns="90227" rIns="180499" bIns="90227" anchor="ctr" anchorCtr="0">
            <a:noAutofit/>
          </a:bodyPr>
          <a:lstStyle/>
          <a:p>
            <a:pPr algn="r"/>
            <a:fld id="{00000000-1234-1234-1234-123412341234}" type="slidenum">
              <a:rPr lang="ru-RU" sz="2358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algn="r"/>
              <a:t>49</a:t>
            </a:fld>
            <a:endParaRPr sz="2358" dirty="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468779" y="2616466"/>
            <a:ext cx="17446442" cy="965126"/>
          </a:xfrm>
          <a:prstGeom prst="rect">
            <a:avLst/>
          </a:prstGeom>
        </p:spPr>
        <p:txBody>
          <a:bodyPr lIns="180546" tIns="90272" rIns="180546" bIns="90272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4353" b="0" dirty="0">
                <a:solidFill>
                  <a:srgbClr val="4CAF90"/>
                </a:solidFill>
              </a:rPr>
              <a:t>Страхование – защита от рисков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1564081" y="1810396"/>
            <a:ext cx="21559107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4" dirty="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5" name="Shape 380"/>
          <p:cNvSpPr/>
          <p:nvPr/>
        </p:nvSpPr>
        <p:spPr>
          <a:xfrm>
            <a:off x="3573791" y="3581593"/>
            <a:ext cx="17236419" cy="3426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/>
          <a:p>
            <a:pPr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902" dirty="0"/>
              <a:t>Каждый из нас хотел бы избежать различных неблагоприятных событий, но предвидеть их возникновение не в наших силах. Зато можно снизить влияние подобных событий на нашу жизнь, то есть защититься от различных рисков возникновения непредвиденных ситуаций, влекущих за собой финансовые потери.</a:t>
            </a:r>
          </a:p>
          <a:p>
            <a:pPr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902" dirty="0"/>
              <a:t>Для защиты от рисков существуют различные механизмы финансовой защиты:</a:t>
            </a:r>
          </a:p>
        </p:txBody>
      </p:sp>
      <p:graphicFrame>
        <p:nvGraphicFramePr>
          <p:cNvPr id="6" name="Table 381"/>
          <p:cNvGraphicFramePr/>
          <p:nvPr/>
        </p:nvGraphicFramePr>
        <p:xfrm>
          <a:off x="3468779" y="7658462"/>
          <a:ext cx="17109736" cy="4298418"/>
        </p:xfrm>
        <a:graphic>
          <a:graphicData uri="http://schemas.openxmlformats.org/drawingml/2006/table">
            <a:tbl>
              <a:tblPr firstRow="1"/>
              <a:tblGrid>
                <a:gridCol w="85548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548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01550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НЕБЛАГОПРИЯТНЫЕ СОБЫТИЯ (РИСКИ)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solidFill>
                        <a:srgbClr val="23D4DE"/>
                      </a:solidFill>
                    </a:lnR>
                    <a:lnT w="12700">
                      <a:solidFill>
                        <a:srgbClr val="23D4DE"/>
                      </a:solidFill>
                    </a:lnT>
                    <a:lnB w="12700">
                      <a:solidFill>
                        <a:srgbClr val="23D4D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СТРАХОВАЯ ЗАЩИТА</a:t>
                      </a:r>
                    </a:p>
                  </a:txBody>
                  <a:tcPr marL="82918" marR="82918" marT="82918" marB="82918" anchor="ctr" horzOverflow="overflow">
                    <a:lnL w="12700">
                      <a:solidFill>
                        <a:srgbClr val="23D4DE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23D4DE"/>
                      </a:solidFill>
                    </a:lnT>
                    <a:lnB w="12700">
                      <a:solidFill>
                        <a:srgbClr val="23D4DE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279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2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Смерть кормильца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solidFill>
                        <a:srgbClr val="23D4DE"/>
                      </a:solidFill>
                    </a:lnR>
                    <a:lnT w="12700">
                      <a:solidFill>
                        <a:srgbClr val="23D4DE"/>
                      </a:solidFill>
                    </a:lnT>
                    <a:lnB w="12700">
                      <a:solidFill>
                        <a:srgbClr val="23D4DE"/>
                      </a:solidFill>
                    </a:lnB>
                    <a:solidFill>
                      <a:srgbClr val="0EBA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2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Накопительное / рисковое страхование</a:t>
                      </a:r>
                    </a:p>
                  </a:txBody>
                  <a:tcPr marL="82918" marR="82918" marT="82918" marB="82918" anchor="ctr" horzOverflow="overflow">
                    <a:lnL w="12700">
                      <a:solidFill>
                        <a:srgbClr val="23D4DE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23D4DE"/>
                      </a:solidFill>
                    </a:lnT>
                    <a:lnB w="12700">
                      <a:solidFill>
                        <a:srgbClr val="23D4DE"/>
                      </a:solidFill>
                    </a:lnB>
                    <a:solidFill>
                      <a:srgbClr val="0EBAC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917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2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Потеря трудоспособности временная или частичная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solidFill>
                        <a:srgbClr val="23D4DE"/>
                      </a:solidFill>
                    </a:lnR>
                    <a:lnT w="12700">
                      <a:solidFill>
                        <a:srgbClr val="23D4DE"/>
                      </a:solidFill>
                    </a:lnT>
                    <a:lnB w="12700">
                      <a:solidFill>
                        <a:srgbClr val="23D4D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2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Страхование от несчастных случаев, «финансовая подушка безопасности»</a:t>
                      </a:r>
                    </a:p>
                  </a:txBody>
                  <a:tcPr marL="82918" marR="82918" marT="82918" marB="82918" anchor="ctr" horzOverflow="overflow">
                    <a:lnL w="12700">
                      <a:solidFill>
                        <a:srgbClr val="23D4DE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23D4DE"/>
                      </a:solidFill>
                    </a:lnT>
                    <a:lnB w="12700">
                      <a:solidFill>
                        <a:srgbClr val="23D4DE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279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2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Порча или утеря имущества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solidFill>
                        <a:srgbClr val="23D4DE"/>
                      </a:solidFill>
                    </a:lnR>
                    <a:lnT w="12700">
                      <a:solidFill>
                        <a:srgbClr val="23D4DE"/>
                      </a:solidFill>
                    </a:lnT>
                    <a:lnB w="12700">
                      <a:solidFill>
                        <a:srgbClr val="23D4DE"/>
                      </a:solidFill>
                    </a:lnB>
                    <a:solidFill>
                      <a:srgbClr val="0EBA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2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Имущественное страхование (КИС, КАСКО)</a:t>
                      </a:r>
                    </a:p>
                  </a:txBody>
                  <a:tcPr marL="82918" marR="82918" marT="82918" marB="82918" anchor="ctr" horzOverflow="overflow">
                    <a:lnL w="12700">
                      <a:solidFill>
                        <a:srgbClr val="23D4DE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23D4DE"/>
                      </a:solidFill>
                    </a:lnT>
                    <a:lnB w="12700">
                      <a:solidFill>
                        <a:srgbClr val="23D4DE"/>
                      </a:solidFill>
                    </a:lnB>
                    <a:solidFill>
                      <a:srgbClr val="0EBAC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6744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2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Гражданская ответственность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solidFill>
                        <a:srgbClr val="23D4DE"/>
                      </a:solidFill>
                    </a:lnR>
                    <a:lnT w="12700">
                      <a:solidFill>
                        <a:srgbClr val="23D4DE"/>
                      </a:solidFill>
                    </a:lnT>
                    <a:lnB w="12700">
                      <a:solidFill>
                        <a:srgbClr val="23D4DE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ru-RU" sz="22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Страхование гражданской ответственности (ОСАГО, ДСАГО)</a:t>
                      </a:r>
                    </a:p>
                  </a:txBody>
                  <a:tcPr marL="82918" marR="82918" marT="82918" marB="82918" anchor="ctr" horzOverflow="overflow">
                    <a:lnL w="12700">
                      <a:solidFill>
                        <a:srgbClr val="23D4DE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23D4DE"/>
                      </a:solidFill>
                    </a:lnT>
                    <a:lnB w="12700">
                      <a:solidFill>
                        <a:srgbClr val="23D4DE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6744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2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Недостаток финансовых ресурсов, риск пережить накопления</a:t>
                      </a:r>
                    </a:p>
                  </a:txBody>
                  <a:tcPr marL="82918" marR="82918" marT="82918" marB="82918" anchor="ctr" horzOverflow="overflow">
                    <a:lnL w="12700">
                      <a:miter lim="400000"/>
                    </a:lnL>
                    <a:lnR w="12700">
                      <a:solidFill>
                        <a:srgbClr val="23D4DE"/>
                      </a:solidFill>
                    </a:lnR>
                    <a:lnT w="12700">
                      <a:solidFill>
                        <a:srgbClr val="23D4DE"/>
                      </a:solidFill>
                    </a:lnT>
                    <a:lnB w="12700">
                      <a:solidFill>
                        <a:srgbClr val="23D4DE"/>
                      </a:solidFill>
                    </a:lnB>
                    <a:solidFill>
                      <a:srgbClr val="0EBAC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ru-RU" sz="22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Накопительное </a:t>
                      </a:r>
                      <a:r>
                        <a:rPr lang="ru-RU" sz="2200" noProof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стразование</a:t>
                      </a:r>
                      <a:r>
                        <a:rPr lang="ru-RU" sz="22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жизни, резервный фонд</a:t>
                      </a:r>
                    </a:p>
                  </a:txBody>
                  <a:tcPr marL="82918" marR="82918" marT="82918" marB="82918" anchor="ctr" horzOverflow="overflow">
                    <a:lnL w="12700">
                      <a:solidFill>
                        <a:srgbClr val="23D4DE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23D4DE"/>
                      </a:solidFill>
                    </a:lnT>
                    <a:lnB w="12700">
                      <a:solidFill>
                        <a:srgbClr val="23D4DE"/>
                      </a:solidFill>
                    </a:lnB>
                    <a:solidFill>
                      <a:srgbClr val="0EBAC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31130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2D7B68F-BD0C-DB4F-A518-93DF5C0AE483}"/>
              </a:ext>
            </a:extLst>
          </p:cNvPr>
          <p:cNvSpPr txBox="1"/>
          <p:nvPr/>
        </p:nvSpPr>
        <p:spPr>
          <a:xfrm>
            <a:off x="0" y="607725"/>
            <a:ext cx="20631150" cy="984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5800" b="0" cap="small" dirty="0">
                <a:solidFill>
                  <a:schemeClr val="tx1"/>
                </a:solidFill>
                <a:latin typeface="Arial"/>
                <a:cs typeface="Arial"/>
              </a:rPr>
              <a:t>АКТУАЛЬНЫЕ ВИДЫ ФИНАНСОВЫХ МОШЕНИЧЕСТВ</a:t>
            </a:r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03FB14ED-2DAF-CD4C-B1D2-F1DEBAD125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650" r="1346" b="33015"/>
          <a:stretch/>
        </p:blipFill>
        <p:spPr>
          <a:xfrm>
            <a:off x="342899" y="2371724"/>
            <a:ext cx="7600951" cy="10226734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A80198A-B781-F348-970D-C4D03B6AA2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91" r="2499" b="35871"/>
          <a:stretch/>
        </p:blipFill>
        <p:spPr>
          <a:xfrm>
            <a:off x="15474916" y="2371724"/>
            <a:ext cx="7829550" cy="10346838"/>
          </a:xfrm>
          <a:prstGeom prst="rect">
            <a:avLst/>
          </a:prstGeom>
        </p:spPr>
      </p:pic>
      <p:pic>
        <p:nvPicPr>
          <p:cNvPr id="10" name="Google Shape;165;p12">
            <a:extLst>
              <a:ext uri="{FF2B5EF4-FFF2-40B4-BE49-F238E27FC236}">
                <a16:creationId xmlns:a16="http://schemas.microsoft.com/office/drawing/2014/main" xmlns="" id="{7DDC89B3-163C-1343-B709-986E4922F177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 l="-1067" t="-28044" r="-5603" b="42469"/>
          <a:stretch/>
        </p:blipFill>
        <p:spPr>
          <a:xfrm flipH="1">
            <a:off x="10880760" y="3217544"/>
            <a:ext cx="3178140" cy="6269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358791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19581124" y="12704533"/>
            <a:ext cx="14446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499" tIns="90227" rIns="180499" bIns="90227" anchor="ctr" anchorCtr="0">
            <a:noAutofit/>
          </a:bodyPr>
          <a:lstStyle/>
          <a:p>
            <a:pPr algn="r"/>
            <a:fld id="{00000000-1234-1234-1234-123412341234}" type="slidenum">
              <a:rPr lang="ru-RU" sz="2358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algn="r"/>
              <a:t>50</a:t>
            </a:fld>
            <a:endParaRPr sz="2358" dirty="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468779" y="2616466"/>
            <a:ext cx="17446442" cy="965126"/>
          </a:xfrm>
          <a:prstGeom prst="rect">
            <a:avLst/>
          </a:prstGeom>
        </p:spPr>
        <p:txBody>
          <a:bodyPr lIns="180546" tIns="90272" rIns="180546" bIns="90272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4353" b="0" dirty="0">
                <a:solidFill>
                  <a:srgbClr val="4CAF90"/>
                </a:solidFill>
              </a:rPr>
              <a:t>Безопасность источника дохода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1564081" y="1810396"/>
            <a:ext cx="21559107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4" dirty="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5" name="Shape 390"/>
          <p:cNvSpPr/>
          <p:nvPr/>
        </p:nvSpPr>
        <p:spPr>
          <a:xfrm>
            <a:off x="3646337" y="3722923"/>
            <a:ext cx="17268884" cy="1846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В первую очередь, важно создать «зонтик» над тем, что приносит основной доход. Если это заработная плата, </a:t>
            </a:r>
            <a:r>
              <a:rPr lang="ru-RU" sz="2539" dirty="0">
                <a:solidFill>
                  <a:srgbClr val="4D4D4C"/>
                </a:solidFill>
              </a:rPr>
              <a:t>следовательно</a:t>
            </a:r>
            <a:r>
              <a:rPr lang="ru-RU" sz="2539" dirty="0"/>
              <a:t>, уход из жизни или потеря трудоспособности основного кормильца может привести к финансовой катастрофе.</a:t>
            </a:r>
          </a:p>
        </p:txBody>
      </p:sp>
      <p:pic>
        <p:nvPicPr>
          <p:cNvPr id="6" name="image2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63285" y="7474126"/>
            <a:ext cx="979358" cy="97934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392"/>
          <p:cNvSpPr/>
          <p:nvPr/>
        </p:nvSpPr>
        <p:spPr>
          <a:xfrm>
            <a:off x="5104543" y="5789982"/>
            <a:ext cx="15810678" cy="5949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/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Наличие семьи (муж/жена, дети), будущее которых хотелось бы обезопасить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Человек является единственным (или основным) источником дохода для своей семьи </a:t>
            </a:r>
            <a:endParaRPr lang="ru-RU" sz="2539" dirty="0">
              <a:solidFill>
                <a:srgbClr val="4D4D4C"/>
              </a:solidFill>
            </a:endParaRP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Трудовая занятость на </a:t>
            </a:r>
            <a:r>
              <a:rPr lang="ru-RU" sz="2539" dirty="0" err="1"/>
              <a:t>травмоопасном</a:t>
            </a:r>
            <a:r>
              <a:rPr lang="ru-RU" sz="2539" dirty="0"/>
              <a:t> производстве, работа так или иначе связана с риском для жизни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Частые с поездки за рулем, управление или перемещение на личном автомобиле </a:t>
            </a:r>
            <a:endParaRPr lang="ru-RU" sz="2539" dirty="0">
              <a:solidFill>
                <a:srgbClr val="4D4D4C"/>
              </a:solidFill>
            </a:endParaRP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Увлечение экстремальными видами спорта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Отсутствие резервных накоплений, позволяющих обеспечить финансами на 3–6 месяцев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Отсутствие финансовой поддержки (родители, родственники, близкие друзья) в случае непредвиденных неприятных обстоятельств. </a:t>
            </a:r>
          </a:p>
        </p:txBody>
      </p:sp>
      <p:sp>
        <p:nvSpPr>
          <p:cNvPr id="8" name="Shape 393"/>
          <p:cNvSpPr/>
          <p:nvPr/>
        </p:nvSpPr>
        <p:spPr>
          <a:xfrm>
            <a:off x="3646336" y="11281006"/>
            <a:ext cx="17081400" cy="1260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sz="2539" dirty="0"/>
              <a:t>Если присутствует ответ «да» хотя бы на один из этих вопросов, то стоит задуматься о приобретении полиса страхования жизни.</a:t>
            </a:r>
          </a:p>
        </p:txBody>
      </p:sp>
    </p:spTree>
    <p:extLst>
      <p:ext uri="{BB962C8B-B14F-4D97-AF65-F5344CB8AC3E}">
        <p14:creationId xmlns:p14="http://schemas.microsoft.com/office/powerpoint/2010/main" xmlns="" val="42446198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19581124" y="12704533"/>
            <a:ext cx="14446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499" tIns="90227" rIns="180499" bIns="90227" anchor="ctr" anchorCtr="0">
            <a:noAutofit/>
          </a:bodyPr>
          <a:lstStyle/>
          <a:p>
            <a:pPr algn="r"/>
            <a:fld id="{00000000-1234-1234-1234-123412341234}" type="slidenum">
              <a:rPr lang="ru-RU" sz="2358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algn="r"/>
              <a:t>51</a:t>
            </a:fld>
            <a:endParaRPr sz="2358" dirty="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468779" y="2616466"/>
            <a:ext cx="17446442" cy="965126"/>
          </a:xfrm>
          <a:prstGeom prst="rect">
            <a:avLst/>
          </a:prstGeom>
        </p:spPr>
        <p:txBody>
          <a:bodyPr lIns="180546" tIns="90272" rIns="180546" bIns="90272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4353" b="0" dirty="0">
                <a:solidFill>
                  <a:srgbClr val="4CAF90"/>
                </a:solidFill>
              </a:rPr>
              <a:t>Страхование жизни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1564081" y="1810396"/>
            <a:ext cx="21559107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4" dirty="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pic>
        <p:nvPicPr>
          <p:cNvPr id="5" name="image23.png" descr="Страхование жизн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26802" y="3666313"/>
            <a:ext cx="16658141" cy="88082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5860547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19581124" y="12704533"/>
            <a:ext cx="14446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499" tIns="90227" rIns="180499" bIns="90227" anchor="ctr" anchorCtr="0">
            <a:noAutofit/>
          </a:bodyPr>
          <a:lstStyle/>
          <a:p>
            <a:pPr algn="r"/>
            <a:fld id="{00000000-1234-1234-1234-123412341234}" type="slidenum">
              <a:rPr lang="ru-RU" sz="2358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algn="r"/>
              <a:t>52</a:t>
            </a:fld>
            <a:endParaRPr sz="2358" dirty="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468779" y="2616466"/>
            <a:ext cx="17446442" cy="965126"/>
          </a:xfrm>
          <a:prstGeom prst="rect">
            <a:avLst/>
          </a:prstGeom>
        </p:spPr>
        <p:txBody>
          <a:bodyPr lIns="180546" tIns="90272" rIns="180546" bIns="90272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4353" b="0" dirty="0">
                <a:solidFill>
                  <a:srgbClr val="4CAF90"/>
                </a:solidFill>
              </a:rPr>
              <a:t>Страхование имущества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1564081" y="1810396"/>
            <a:ext cx="21559107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4" dirty="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5" name="Shape 476"/>
          <p:cNvSpPr/>
          <p:nvPr/>
        </p:nvSpPr>
        <p:spPr>
          <a:xfrm>
            <a:off x="3878566" y="3928405"/>
            <a:ext cx="16568081" cy="1846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sz="25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Каждая семья мечтает о собственной квартире/доме, даче, машине. Страхование имущества - это надежный и экономичный способ уберечь себя и своих близких от риска лишиться того, что создавалось долгие годы.</a:t>
            </a:r>
          </a:p>
        </p:txBody>
      </p:sp>
      <p:sp>
        <p:nvSpPr>
          <p:cNvPr id="6" name="Shape 477"/>
          <p:cNvSpPr/>
          <p:nvPr/>
        </p:nvSpPr>
        <p:spPr>
          <a:xfrm>
            <a:off x="3989126" y="6138805"/>
            <a:ext cx="17036656" cy="3604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/>
          <a:p>
            <a:pPr marL="3109337" indent="-3627561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Какое имущество необходимо застраховать в первую очередь:</a:t>
            </a:r>
            <a:endParaRPr lang="ru-RU" sz="2539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 Light"/>
            </a:endParaRPr>
          </a:p>
          <a:p>
            <a:pPr marL="518222" indent="-518222"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Потеря которого не может быть восполнена или его восстановление требует очень больших финансовых затрат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Благодаря которому формируется основная часть семейного бюджета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продажей которого связано осуществление других важных целей семьи.</a:t>
            </a:r>
            <a:endParaRPr lang="ru-RU" sz="2539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 Light"/>
            </a:endParaRP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Объектом страхования может быть как движимое, так и недвижимое имущество.</a:t>
            </a:r>
          </a:p>
        </p:txBody>
      </p:sp>
      <p:pic>
        <p:nvPicPr>
          <p:cNvPr id="7" name="image32.png" descr="ОБЪЕКТЫ СТРАХОВАНИЯ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87481" y="10347145"/>
            <a:ext cx="11630662" cy="254335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19358739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19581124" y="12704533"/>
            <a:ext cx="14446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499" tIns="90227" rIns="180499" bIns="90227" anchor="ctr" anchorCtr="0">
            <a:noAutofit/>
          </a:bodyPr>
          <a:lstStyle/>
          <a:p>
            <a:pPr algn="r"/>
            <a:fld id="{00000000-1234-1234-1234-123412341234}" type="slidenum">
              <a:rPr lang="ru-RU" sz="2358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algn="r"/>
              <a:t>53</a:t>
            </a:fld>
            <a:endParaRPr sz="2358" dirty="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468779" y="2616466"/>
            <a:ext cx="17446442" cy="965126"/>
          </a:xfrm>
          <a:prstGeom prst="rect">
            <a:avLst/>
          </a:prstGeom>
        </p:spPr>
        <p:txBody>
          <a:bodyPr lIns="180546" tIns="90272" rIns="180546" bIns="90272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4353" b="0" dirty="0">
                <a:solidFill>
                  <a:srgbClr val="4CAF90"/>
                </a:solidFill>
              </a:rPr>
              <a:t>Что делать?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1564081" y="1810396"/>
            <a:ext cx="21559107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4" dirty="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pic>
        <p:nvPicPr>
          <p:cNvPr id="5" name="image3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8780" y="5084938"/>
            <a:ext cx="6470705" cy="429294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488"/>
          <p:cNvSpPr/>
          <p:nvPr/>
        </p:nvSpPr>
        <p:spPr>
          <a:xfrm>
            <a:off x="10866037" y="4892162"/>
            <a:ext cx="10049185" cy="6535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/>
          <a:p>
            <a:pPr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solidFill>
                  <a:srgbClr val="4CAF90"/>
                </a:solidFill>
              </a:rPr>
              <a:t>Во-первых</a:t>
            </a:r>
            <a:r>
              <a:rPr lang="ru-RU" sz="2539" b="0" dirty="0">
                <a:solidFill>
                  <a:srgbClr val="4D4D4C"/>
                </a:solidFill>
              </a:rPr>
              <a:t>, подумайте о потенциальных рисках, которым подвержены: жизнь, здоровье, трудоспособность, источники дохода  и основные материальные ценности...  </a:t>
            </a:r>
            <a:endParaRPr lang="ru-RU" sz="2539" dirty="0">
              <a:solidFill>
                <a:srgbClr val="4D4D4C"/>
              </a:solidFill>
            </a:endParaRPr>
          </a:p>
          <a:p>
            <a:pPr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solidFill>
                  <a:srgbClr val="4CAF90"/>
                </a:solidFill>
              </a:rPr>
              <a:t>Во-вторых</a:t>
            </a:r>
            <a:r>
              <a:rPr lang="ru-RU" sz="2539" b="0" dirty="0">
                <a:solidFill>
                  <a:srgbClr val="4D4D4C"/>
                </a:solidFill>
              </a:rPr>
              <a:t>, оцените финансовые последствия каждого из рисков, сколько будет стоит потеря имущества и трудоспособности и как это повлияет на ваше будущее. </a:t>
            </a:r>
            <a:endParaRPr lang="ru-RU" sz="2539" dirty="0">
              <a:solidFill>
                <a:srgbClr val="4D4D4C"/>
              </a:solidFill>
            </a:endParaRPr>
          </a:p>
          <a:p>
            <a:pPr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solidFill>
                  <a:srgbClr val="4CAF90"/>
                </a:solidFill>
              </a:rPr>
              <a:t>В-третьих</a:t>
            </a:r>
            <a:r>
              <a:rPr lang="ru-RU" sz="2539" b="0" dirty="0">
                <a:solidFill>
                  <a:srgbClr val="4D4D4C"/>
                </a:solidFill>
              </a:rPr>
              <a:t>, разработайте механизмы защиты от этих рисков: </a:t>
            </a:r>
            <a:endParaRPr lang="ru-RU" sz="2539" dirty="0">
              <a:solidFill>
                <a:srgbClr val="4D4D4C"/>
              </a:solidFill>
            </a:endParaRPr>
          </a:p>
          <a:p>
            <a:pPr marL="518222" indent="-518222" algn="just">
              <a:lnSpc>
                <a:spcPct val="150000"/>
              </a:lnSpc>
              <a:buClr>
                <a:schemeClr val="tx1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Резервный фонд («Подушка финансовой безопасности»)</a:t>
            </a:r>
          </a:p>
          <a:p>
            <a:pPr marL="518222" indent="-518222" algn="just">
              <a:lnSpc>
                <a:spcPct val="150000"/>
              </a:lnSpc>
              <a:buClr>
                <a:schemeClr val="tx1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Страхование жизни и здоровья</a:t>
            </a:r>
          </a:p>
          <a:p>
            <a:pPr marL="518222" indent="-518222" algn="just">
              <a:lnSpc>
                <a:spcPct val="150000"/>
              </a:lnSpc>
              <a:buClr>
                <a:schemeClr val="tx1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Страхование имущества и ответственности. </a:t>
            </a:r>
          </a:p>
        </p:txBody>
      </p:sp>
    </p:spTree>
    <p:extLst>
      <p:ext uri="{BB962C8B-B14F-4D97-AF65-F5344CB8AC3E}">
        <p14:creationId xmlns:p14="http://schemas.microsoft.com/office/powerpoint/2010/main" xmlns="" val="5556514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19581124" y="12704533"/>
            <a:ext cx="14446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499" tIns="90227" rIns="180499" bIns="90227" anchor="ctr" anchorCtr="0">
            <a:noAutofit/>
          </a:bodyPr>
          <a:lstStyle/>
          <a:p>
            <a:pPr algn="r"/>
            <a:fld id="{00000000-1234-1234-1234-123412341234}" type="slidenum">
              <a:rPr lang="ru-RU" sz="2358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algn="r"/>
              <a:t>54</a:t>
            </a:fld>
            <a:endParaRPr sz="2358" dirty="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468779" y="2616466"/>
            <a:ext cx="17446442" cy="965126"/>
          </a:xfrm>
          <a:prstGeom prst="rect">
            <a:avLst/>
          </a:prstGeom>
        </p:spPr>
        <p:txBody>
          <a:bodyPr lIns="180546" tIns="90272" rIns="180546" bIns="90272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4353" b="0" dirty="0">
                <a:solidFill>
                  <a:srgbClr val="4CAF90"/>
                </a:solidFill>
              </a:rPr>
              <a:t>При выборе программы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1564081" y="1810396"/>
            <a:ext cx="21559107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4" dirty="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pic>
        <p:nvPicPr>
          <p:cNvPr id="5" name="image3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0987" y="6037854"/>
            <a:ext cx="4126304" cy="320456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498"/>
          <p:cNvSpPr/>
          <p:nvPr/>
        </p:nvSpPr>
        <p:spPr>
          <a:xfrm>
            <a:off x="3895842" y="3984346"/>
            <a:ext cx="13242735" cy="1260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2914" tIns="82914" rIns="82914" bIns="82914">
            <a:spAutoFit/>
          </a:bodyPr>
          <a:lstStyle>
            <a:lvl1pPr algn="ctr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sz="2539" dirty="0"/>
              <a:t>При выборе программы страхования придерживайтесь следующего алгоритма: </a:t>
            </a:r>
          </a:p>
        </p:txBody>
      </p:sp>
      <p:sp>
        <p:nvSpPr>
          <p:cNvPr id="7" name="Shape 499"/>
          <p:cNvSpPr/>
          <p:nvPr/>
        </p:nvSpPr>
        <p:spPr>
          <a:xfrm>
            <a:off x="8377460" y="5187377"/>
            <a:ext cx="12253450" cy="7121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/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Определите объект страхования: загородный дом, квартира, автомобиль, дача, домашнее имущество и т.д.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Выявите риски, связанные с имуществом 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Выберите страховую компанию, занимающиеся страхованием выбранного имущества, обратив внимание на стаж ее работы, учредителей, филиальную сеть, рейтинги надежности и отзывы клиентов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Выберите несколько страховых программ, покрывающих необходимые вам риски 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Сравните стоимость страхования по выбранным программам при одинаковом «наборе» рисков и сумме возмещения ущерба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Изучите условия и заключите договор страхования.</a:t>
            </a:r>
          </a:p>
        </p:txBody>
      </p:sp>
    </p:spTree>
    <p:extLst>
      <p:ext uri="{BB962C8B-B14F-4D97-AF65-F5344CB8AC3E}">
        <p14:creationId xmlns:p14="http://schemas.microsoft.com/office/powerpoint/2010/main" xmlns="" val="17063716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19581124" y="12704533"/>
            <a:ext cx="1444657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499" tIns="90227" rIns="180499" bIns="90227" anchor="ctr" anchorCtr="0">
            <a:noAutofit/>
          </a:bodyPr>
          <a:lstStyle/>
          <a:p>
            <a:pPr algn="r"/>
            <a:fld id="{00000000-1234-1234-1234-123412341234}" type="slidenum">
              <a:rPr lang="ru-RU" sz="2358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algn="r"/>
              <a:t>55</a:t>
            </a:fld>
            <a:endParaRPr sz="2358" dirty="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468779" y="2616466"/>
            <a:ext cx="17446442" cy="965126"/>
          </a:xfrm>
          <a:prstGeom prst="rect">
            <a:avLst/>
          </a:prstGeom>
        </p:spPr>
        <p:txBody>
          <a:bodyPr lIns="180546" tIns="90272" rIns="180546" bIns="90272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4353" b="0" dirty="0">
                <a:solidFill>
                  <a:srgbClr val="4CAF90"/>
                </a:solidFill>
              </a:rPr>
              <a:t>Онлайн-сервисы страховых компаний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102F2F-FBCA-114A-B93F-E59D112DDB7B}"/>
              </a:ext>
            </a:extLst>
          </p:cNvPr>
          <p:cNvSpPr txBox="1"/>
          <p:nvPr/>
        </p:nvSpPr>
        <p:spPr>
          <a:xfrm>
            <a:off x="1564081" y="1810396"/>
            <a:ext cx="21559107" cy="38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4" dirty="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7" name="Shape 499"/>
          <p:cNvSpPr/>
          <p:nvPr/>
        </p:nvSpPr>
        <p:spPr>
          <a:xfrm>
            <a:off x="9796306" y="4286127"/>
            <a:ext cx="11118915" cy="8293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82914" tIns="82914" rIns="82914" bIns="82914">
            <a:spAutoFit/>
          </a:bodyPr>
          <a:lstStyle/>
          <a:p>
            <a:pPr algn="just">
              <a:lnSpc>
                <a:spcPct val="150000"/>
              </a:lnSpc>
              <a:buClr>
                <a:srgbClr val="0EBACE"/>
              </a:buClr>
              <a:buSzPct val="100000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/>
              <a:t>На сайте страховой компании или в приложении на смартфоне (в личном кабинете):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sym typeface="Tahoma"/>
              </a:rPr>
              <a:t>Клиент видит информацию о своих договорах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sym typeface="Tahoma"/>
              </a:rPr>
              <a:t>Клиент может оплачивать взносы, следить за изменением дохода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sym typeface="Tahoma"/>
              </a:rPr>
              <a:t>Возможность получать информацию о действиях при наступлении страхового случая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sym typeface="Tahoma"/>
              </a:rPr>
              <a:t>Связь со страховой компанией в случае необходимости, кнопка «SOS»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sym typeface="Tahoma"/>
              </a:rPr>
              <a:t>Расчет стоимости страховки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>
                <a:sym typeface="Tahoma"/>
              </a:rPr>
              <a:t>Покупка  туристической страховки</a:t>
            </a:r>
          </a:p>
          <a:p>
            <a:pPr marL="518222" indent="-518222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2539" dirty="0" err="1">
                <a:sym typeface="Tahoma"/>
              </a:rPr>
              <a:t>Push</a:t>
            </a:r>
            <a:r>
              <a:rPr lang="ru-RU" sz="2539" dirty="0">
                <a:sym typeface="Tahoma"/>
              </a:rPr>
              <a:t>-уведомления, которые позволяют напоминать клиентам о новых продуктах или о том, что срок действия </a:t>
            </a:r>
            <a:r>
              <a:rPr lang="ru-RU" sz="2539">
                <a:sym typeface="Tahoma"/>
              </a:rPr>
              <a:t>полиса заканчивается</a:t>
            </a:r>
            <a:endParaRPr lang="ru-RU" sz="2539" dirty="0">
              <a:sym typeface="Tahoma"/>
            </a:endParaRPr>
          </a:p>
        </p:txBody>
      </p:sp>
      <p:pic>
        <p:nvPicPr>
          <p:cNvPr id="8" name="Picture 8" descr="https://im0-tub-ru.yandex.net/i?id=597876393dd6da425faa0a76c924e2c9&amp;n=33&amp;w=480&amp;h=25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5031" y="4394940"/>
            <a:ext cx="6341637" cy="346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07932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F5AEA17-476C-5D49-8553-2091B19CDF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6556" r="-598" b="11928"/>
          <a:stretch/>
        </p:blipFill>
        <p:spPr>
          <a:xfrm>
            <a:off x="977900" y="1268776"/>
            <a:ext cx="6777567" cy="11885218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0F1F859-F900-D948-B7D9-D97D9B3BE0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240" r="-1282" b="6871"/>
          <a:stretch/>
        </p:blipFill>
        <p:spPr>
          <a:xfrm>
            <a:off x="7755468" y="1328946"/>
            <a:ext cx="6434666" cy="11946217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60B373CF-E894-8645-BBC2-919F61B73A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27" r="-1282" b="10344"/>
          <a:stretch/>
        </p:blipFill>
        <p:spPr>
          <a:xfrm>
            <a:off x="14190134" y="1328946"/>
            <a:ext cx="6434665" cy="1151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8320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72794EB-F668-D744-85DD-C016578DB2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5925" r="770" b="4343"/>
          <a:stretch/>
        </p:blipFill>
        <p:spPr>
          <a:xfrm>
            <a:off x="1045633" y="822849"/>
            <a:ext cx="6167967" cy="12070301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CDBDF7CB-8AC7-144C-AD62-E3135B840B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608" r="86" b="4028"/>
          <a:stretch/>
        </p:blipFill>
        <p:spPr>
          <a:xfrm>
            <a:off x="7785100" y="822849"/>
            <a:ext cx="6167967" cy="12072121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ACACFFB4-3049-5F4D-8DBD-6799A552E2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4" t="6384" r="-3334" b="14850"/>
          <a:stretch/>
        </p:blipFill>
        <p:spPr>
          <a:xfrm>
            <a:off x="14524566" y="822849"/>
            <a:ext cx="5897033" cy="979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6087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D2EB21E-F155-C544-A78A-3A78E0F0C2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719" r="770" b="40363"/>
          <a:stretch/>
        </p:blipFill>
        <p:spPr>
          <a:xfrm>
            <a:off x="101600" y="223346"/>
            <a:ext cx="7653868" cy="7330835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BAA4180A-6136-5F47-AE4D-5ABEB23DAF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15087" r="770" b="40679"/>
          <a:stretch/>
        </p:blipFill>
        <p:spPr>
          <a:xfrm>
            <a:off x="7552268" y="3394209"/>
            <a:ext cx="8624510" cy="83199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100EC12-D63E-7444-AB91-9149D9DF17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298" r="2137" b="40048"/>
          <a:stretch/>
        </p:blipFill>
        <p:spPr>
          <a:xfrm>
            <a:off x="16176778" y="5595542"/>
            <a:ext cx="7962901" cy="751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1736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30A7B32-EC6F-A44C-9D91-CCE55497E5D3}"/>
              </a:ext>
            </a:extLst>
          </p:cNvPr>
          <p:cNvSpPr txBox="1"/>
          <p:nvPr/>
        </p:nvSpPr>
        <p:spPr>
          <a:xfrm>
            <a:off x="807244" y="579150"/>
            <a:ext cx="12244386" cy="984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5800" b="0" cap="small" dirty="0">
                <a:solidFill>
                  <a:schemeClr val="tx1"/>
                </a:solidFill>
                <a:latin typeface="Arial"/>
                <a:cs typeface="Arial"/>
              </a:rPr>
              <a:t>МЕТОДЫ ПРОТИВОДЕЙСТВИЯ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BAFAFA-3BCE-4749-807B-EF92A3B39501}"/>
              </a:ext>
            </a:extLst>
          </p:cNvPr>
          <p:cNvSpPr txBox="1"/>
          <p:nvPr/>
        </p:nvSpPr>
        <p:spPr>
          <a:xfrm>
            <a:off x="14647068" y="2837976"/>
            <a:ext cx="9736932" cy="4616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RU" sz="3600" b="0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ЦЕЛЬ МОШЕННИКОВ – ВЫМАНИТЬ ПАРОЛИ И ЛИЧНЫЕ ДАННЫЕ</a:t>
            </a:r>
          </a:p>
          <a:p>
            <a:pPr algn="l"/>
            <a:r>
              <a:rPr lang="ru-RU" sz="36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20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!!! </a:t>
            </a:r>
            <a:r>
              <a:rPr lang="ru-RU" sz="36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Никому не сообщайте коды безопасности из СМС и </a:t>
            </a:r>
            <a:r>
              <a:rPr lang="en-GB" sz="36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PUSH-</a:t>
            </a:r>
            <a:r>
              <a:rPr lang="ru-RU" sz="36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уведомлений, ПИН-код карты, </a:t>
            </a:r>
            <a:r>
              <a:rPr lang="en-GB" sz="36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CVC/CVV-</a:t>
            </a:r>
            <a:r>
              <a:rPr lang="ru-RU" sz="36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код (3 цифры на задней стороне карты), логины и пароли от банковских приложений.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B2FC07D-0723-6349-B88B-18E68AF46AE5}"/>
              </a:ext>
            </a:extLst>
          </p:cNvPr>
          <p:cNvSpPr/>
          <p:nvPr/>
        </p:nvSpPr>
        <p:spPr>
          <a:xfrm>
            <a:off x="17304543" y="8046480"/>
            <a:ext cx="4421981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9600" b="0" dirty="0">
                <a:solidFill>
                  <a:srgbClr val="C00000"/>
                </a:solidFill>
                <a:latin typeface="SuisseIntl"/>
              </a:rPr>
              <a:t>82% </a:t>
            </a:r>
          </a:p>
          <a:p>
            <a:pPr algn="l"/>
            <a:r>
              <a:rPr lang="ru-RU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краж совершаются с использованием банковских карт </a:t>
            </a:r>
          </a:p>
          <a:p>
            <a:pPr algn="l"/>
            <a:endParaRPr lang="ru-RU" sz="4400" dirty="0">
              <a:latin typeface="SuisseIntl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71AB9E7-FC30-1C4B-ACF5-08DD056DACDC}"/>
              </a:ext>
            </a:extLst>
          </p:cNvPr>
          <p:cNvSpPr/>
          <p:nvPr/>
        </p:nvSpPr>
        <p:spPr>
          <a:xfrm>
            <a:off x="735806" y="2088980"/>
            <a:ext cx="1383982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l">
              <a:buFont typeface="Wingdings" pitchFamily="2" charset="2"/>
              <a:buChar char="ü"/>
            </a:pPr>
            <a:r>
              <a:rPr lang="ru-RU" sz="3600" b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0" i="0" u="none" strike="noStrike" dirty="0">
                <a:solidFill>
                  <a:srgbClr val="2B2E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 1 декабря 2021 года Банк России получил право во внесудебном порядке блокировать </a:t>
            </a:r>
          </a:p>
          <a:p>
            <a:pPr algn="l"/>
            <a:r>
              <a:rPr lang="ru-RU" sz="3600" b="0" i="0" u="none" strike="noStrike" dirty="0">
                <a:solidFill>
                  <a:srgbClr val="2B2E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мошеннические сайты</a:t>
            </a:r>
          </a:p>
          <a:p>
            <a:pPr algn="l"/>
            <a:endParaRPr lang="ru-RU" sz="4200" b="0" i="0" u="none" strike="noStrike" dirty="0">
              <a:solidFill>
                <a:srgbClr val="2B2E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700" b="0" i="1" u="none" strike="noStrike" dirty="0">
                <a:solidFill>
                  <a:srgbClr val="2B2E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 5 месяцев действия этого механизма </a:t>
            </a:r>
          </a:p>
          <a:p>
            <a:pPr algn="l"/>
            <a:r>
              <a:rPr lang="ru-RU" sz="2700" b="0" i="1" u="none" strike="noStrike" dirty="0">
                <a:solidFill>
                  <a:srgbClr val="2B2E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инициировали блокировку более </a:t>
            </a:r>
            <a:r>
              <a:rPr lang="ru-RU" sz="2700" i="1" u="none" strike="noStrike" dirty="0">
                <a:solidFill>
                  <a:srgbClr val="2B2E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2,4 тыс.</a:t>
            </a:r>
            <a:r>
              <a:rPr lang="ru-RU" sz="2700" b="0" i="1" u="none" strike="noStrike" dirty="0">
                <a:solidFill>
                  <a:srgbClr val="2B2E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мошеннических сайтов</a:t>
            </a:r>
            <a:endParaRPr lang="ru-RU" sz="2700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E9C5291-991A-AF4B-A9DA-1B764F740AEC}"/>
              </a:ext>
            </a:extLst>
          </p:cNvPr>
          <p:cNvSpPr txBox="1"/>
          <p:nvPr/>
        </p:nvSpPr>
        <p:spPr>
          <a:xfrm>
            <a:off x="735806" y="5623652"/>
            <a:ext cx="12315824" cy="2308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571500" indent="-571500" algn="l">
              <a:buFont typeface="Wingdings" pitchFamily="2" charset="2"/>
              <a:buChar char="ü"/>
            </a:pPr>
            <a:r>
              <a:rPr lang="ru-RU" sz="3600" b="0" dirty="0">
                <a:solidFill>
                  <a:srgbClr val="2B2E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Прорабатывается инициатива по борьбе с телефонными мошенниками, которая предусматривает возврат клиенту украденных денег при соблюдении ряда условий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8037723-6482-C145-AB40-99C9934A991A}"/>
              </a:ext>
            </a:extLst>
          </p:cNvPr>
          <p:cNvSpPr txBox="1"/>
          <p:nvPr/>
        </p:nvSpPr>
        <p:spPr>
          <a:xfrm>
            <a:off x="807244" y="8041423"/>
            <a:ext cx="12315824" cy="1754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514350" indent="-514350" algn="l">
              <a:buFont typeface="Wingdings" pitchFamily="2" charset="2"/>
              <a:buChar char="ü"/>
            </a:pPr>
            <a:r>
              <a:rPr lang="ru-RU" sz="3600" b="0" i="0" u="none" strike="noStrike" dirty="0">
                <a:solidFill>
                  <a:srgbClr val="2B2E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Предложена законодательная инициатива обязать проверять операцию на признаки мошенничества и банк — получатель средств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9CF7AD9-5F1E-9F4E-91C1-850746411980}"/>
              </a:ext>
            </a:extLst>
          </p:cNvPr>
          <p:cNvSpPr txBox="1"/>
          <p:nvPr/>
        </p:nvSpPr>
        <p:spPr>
          <a:xfrm>
            <a:off x="807244" y="10000861"/>
            <a:ext cx="15894844" cy="27238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571500" indent="-571500" algn="l">
              <a:buFont typeface="Wingdings" pitchFamily="2" charset="2"/>
              <a:buChar char="ü"/>
            </a:pPr>
            <a:r>
              <a:rPr lang="ru-RU" sz="3600" b="0" dirty="0">
                <a:solidFill>
                  <a:srgbClr val="2B2E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 России постоянно выявляет используемые мошенниками номера и направляет информацию о них операторам связи для последующей блокировки</a:t>
            </a:r>
          </a:p>
          <a:p>
            <a:pPr algn="l"/>
            <a:endParaRPr lang="ru-RU" sz="3600" b="0" dirty="0">
              <a:solidFill>
                <a:srgbClr val="2B2E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700" b="0" i="1" dirty="0">
                <a:solidFill>
                  <a:srgbClr val="2B2E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2021 году инициирована блокировка более 179 тыс. номеров </a:t>
            </a:r>
          </a:p>
        </p:txBody>
      </p:sp>
    </p:spTree>
    <p:extLst>
      <p:ext uri="{BB962C8B-B14F-4D97-AF65-F5344CB8AC3E}">
        <p14:creationId xmlns:p14="http://schemas.microsoft.com/office/powerpoint/2010/main" xmlns="" val="66324322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20491</TotalTime>
  <Words>3214</Words>
  <Application>Microsoft Office PowerPoint</Application>
  <PresentationFormat>Произвольный</PresentationFormat>
  <Paragraphs>531</Paragraphs>
  <Slides>55</Slides>
  <Notes>34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White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Личный финансовый план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ЗАЩИТА КАПИТАЛА ПРИ СОСТАВЛЕНИИ ЛФП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Anna Kharnas</dc:creator>
  <cp:lastModifiedBy>Пользователь Windows</cp:lastModifiedBy>
  <cp:revision>62</cp:revision>
  <dcterms:modified xsi:type="dcterms:W3CDTF">2023-05-02T11:35:04Z</dcterms:modified>
</cp:coreProperties>
</file>