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257" r:id="rId3"/>
    <p:sldId id="291" r:id="rId4"/>
    <p:sldId id="264" r:id="rId5"/>
    <p:sldId id="285" r:id="rId6"/>
    <p:sldId id="261" r:id="rId7"/>
    <p:sldId id="265" r:id="rId8"/>
    <p:sldId id="279" r:id="rId9"/>
    <p:sldId id="287" r:id="rId10"/>
    <p:sldId id="288" r:id="rId11"/>
    <p:sldId id="295" r:id="rId12"/>
    <p:sldId id="290" r:id="rId13"/>
    <p:sldId id="269" r:id="rId14"/>
    <p:sldId id="292" r:id="rId15"/>
    <p:sldId id="293" r:id="rId16"/>
    <p:sldId id="294" r:id="rId17"/>
    <p:sldId id="283" r:id="rId18"/>
    <p:sldId id="272" r:id="rId19"/>
    <p:sldId id="278" r:id="rId20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18E"/>
    <a:srgbClr val="EF90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25" autoAdjust="0"/>
    <p:restoredTop sz="94820" autoAdjust="0"/>
  </p:normalViewPr>
  <p:slideViewPr>
    <p:cSldViewPr>
      <p:cViewPr>
        <p:scale>
          <a:sx n="110" d="100"/>
          <a:sy n="110" d="100"/>
        </p:scale>
        <p:origin x="-882" y="-22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710118595053933E-2"/>
          <c:y val="3.9364655576993271E-2"/>
          <c:w val="0.68444953742092141"/>
          <c:h val="0.681752706692913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11.1</c:v>
                </c:pt>
                <c:pt idx="1">
                  <c:v>12.7</c:v>
                </c:pt>
                <c:pt idx="2">
                  <c:v>48.8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9140096"/>
        <c:axId val="139158272"/>
      </c:barChart>
      <c:catAx>
        <c:axId val="139140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39158272"/>
        <c:crosses val="autoZero"/>
        <c:auto val="1"/>
        <c:lblAlgn val="ctr"/>
        <c:lblOffset val="100"/>
        <c:noMultiLvlLbl val="0"/>
      </c:catAx>
      <c:valAx>
        <c:axId val="1391582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9140096"/>
        <c:crosses val="autoZero"/>
        <c:crossBetween val="between"/>
      </c:valAx>
      <c:spPr>
        <a:noFill/>
        <a:ln w="25391">
          <a:noFill/>
        </a:ln>
      </c:spPr>
    </c:plotArea>
    <c:plotVisOnly val="1"/>
    <c:dispBlanksAs val="gap"/>
    <c:showDLblsOverMax val="0"/>
  </c:chart>
  <c:txPr>
    <a:bodyPr/>
    <a:lstStyle/>
    <a:p>
      <a:pPr>
        <a:defRPr sz="10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710137795275582E-2"/>
          <c:y val="4.9960875984251973E-2"/>
          <c:w val="0.50969094488188982"/>
          <c:h val="0.681752706692913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601</c:v>
                </c:pt>
                <c:pt idx="1">
                  <c:v>619</c:v>
                </c:pt>
                <c:pt idx="2">
                  <c:v>658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9208576"/>
        <c:axId val="139210112"/>
      </c:barChart>
      <c:catAx>
        <c:axId val="139208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39210112"/>
        <c:crosses val="autoZero"/>
        <c:auto val="1"/>
        <c:lblAlgn val="ctr"/>
        <c:lblOffset val="100"/>
        <c:noMultiLvlLbl val="0"/>
      </c:catAx>
      <c:valAx>
        <c:axId val="139210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9208576"/>
        <c:crosses val="autoZero"/>
        <c:crossBetween val="between"/>
      </c:valAx>
      <c:spPr>
        <a:noFill/>
        <a:ln w="25394">
          <a:noFill/>
        </a:ln>
      </c:spPr>
    </c:plotArea>
    <c:plotVisOnly val="1"/>
    <c:dispBlanksAs val="gap"/>
    <c:showDLblsOverMax val="0"/>
  </c:chart>
  <c:txPr>
    <a:bodyPr/>
    <a:lstStyle/>
    <a:p>
      <a:pPr>
        <a:defRPr sz="1048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pPr>
            <a:r>
              <a:rPr lang="ru-RU" sz="12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Отгружено товаров  собственного </a:t>
            </a:r>
            <a:r>
              <a:rPr lang="ru-RU" sz="12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производства,  </a:t>
            </a:r>
            <a:r>
              <a:rPr lang="ru-RU" sz="12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млрд. руб.</a:t>
            </a:r>
          </a:p>
        </c:rich>
      </c:tx>
      <c:layout>
        <c:manualLayout>
          <c:xMode val="edge"/>
          <c:yMode val="edge"/>
          <c:x val="4.3955401565376286E-2"/>
          <c:y val="0.19844668517970909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559182716674367E-2"/>
          <c:y val="0.21353393438664253"/>
          <c:w val="0.4863849441408874"/>
          <c:h val="0.6943178553132874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Отгружено товаров  собственного производства по кластеру,  млрд. руб.</c:v>
                </c:pt>
              </c:strCache>
            </c:strRef>
          </c:tx>
          <c:explosion val="25"/>
          <c:dPt>
            <c:idx val="0"/>
            <c:bubble3D val="0"/>
            <c:explosion val="0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16,1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4,6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добыча полезных ископаемых</c:v>
                </c:pt>
                <c:pt idx="1">
                  <c:v>обрабатывающие  производства</c:v>
                </c:pt>
                <c:pt idx="2">
                  <c:v>обеспечение  электрической  энергией и паром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6.1</c:v>
                </c:pt>
                <c:pt idx="1">
                  <c:v>1.1000000000000001</c:v>
                </c:pt>
                <c:pt idx="2">
                  <c:v>2.6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7.2744858128621095E-2"/>
          <c:y val="0.73292101078970928"/>
          <c:w val="0.68046693553242843"/>
          <c:h val="0.26668834612922832"/>
        </c:manualLayout>
      </c:layout>
      <c:overlay val="0"/>
      <c:txPr>
        <a:bodyPr/>
        <a:lstStyle/>
        <a:p>
          <a:pPr>
            <a:defRPr sz="1200" b="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0B0EFC7-B82B-4E0E-9666-A54CAA9849C9}" type="datetimeFigureOut">
              <a:rPr lang="ru-RU"/>
              <a:pPr>
                <a:defRPr/>
              </a:pPr>
              <a:t>10.10.2023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C7C7221-57DF-4A44-A40D-9F2B2041C6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7011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0AA58-F237-43FF-AA83-69978BF82CA4}" type="datetime1">
              <a:rPr lang="ru-RU"/>
              <a:pPr>
                <a:defRPr/>
              </a:pPr>
              <a:t>10.10.2023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25534-0D89-438D-803C-0CBE11F015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BE837-D182-4255-8944-0AB481BC9626}" type="datetime1">
              <a:rPr lang="ru-RU"/>
              <a:pPr>
                <a:defRPr/>
              </a:pPr>
              <a:t>10.10.2023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AA97B-15F9-4EED-B38D-4D962915E0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5B018-AB2A-4475-8D4D-AC0AF1F679BD}" type="datetime1">
              <a:rPr lang="ru-RU"/>
              <a:pPr>
                <a:defRPr/>
              </a:pPr>
              <a:t>10.10.2023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8F536-F791-4BCC-A2C5-7FB8E8D961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8FBFC-C045-43BB-81D6-657CFA450308}" type="datetime1">
              <a:rPr lang="ru-RU"/>
              <a:pPr>
                <a:defRPr/>
              </a:pPr>
              <a:t>10.10.2023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6FC4E-61DE-43D9-B070-6B1A0E6796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D782E-0ED4-4120-905E-C9CBA91DBFCF}" type="datetime1">
              <a:rPr lang="ru-RU"/>
              <a:pPr>
                <a:defRPr/>
              </a:pPr>
              <a:t>10.10.2023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314F6-A77D-4636-A6B7-B4D5DACB19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E39B0-F304-4B6A-B85A-53B98D277934}" type="datetime1">
              <a:rPr lang="ru-RU"/>
              <a:pPr>
                <a:defRPr/>
              </a:pPr>
              <a:t>10.10.2023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C5017-A575-4654-92D7-F4982F1956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CDC7A-D2C4-4CAA-9C30-8E8C9624D963}" type="datetime1">
              <a:rPr lang="ru-RU"/>
              <a:pPr>
                <a:defRPr/>
              </a:pPr>
              <a:t>10.10.2023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62DF0-978B-4F14-940F-DD408EB64F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754A1-A608-4B2B-9557-207B7273B5AB}" type="datetime1">
              <a:rPr lang="ru-RU"/>
              <a:pPr>
                <a:defRPr/>
              </a:pPr>
              <a:t>10.10.2023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EC821-4884-4834-9AE7-1537476D54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0DC68-0525-4DC7-B6E5-079D41A3CFF1}" type="datetime1">
              <a:rPr lang="ru-RU"/>
              <a:pPr>
                <a:defRPr/>
              </a:pPr>
              <a:t>10.10.2023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6EB73-4C54-4E97-9DC5-0219D46569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D59BE-132A-4A28-8B54-5FEEEF26CCF6}" type="datetime1">
              <a:rPr lang="ru-RU"/>
              <a:pPr>
                <a:defRPr/>
              </a:pPr>
              <a:t>10.10.2023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A1D43-4250-4473-9DEB-12A3C0EA11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6A464-B74A-4538-B9AD-4CC474CFB729}" type="datetime1">
              <a:rPr lang="ru-RU"/>
              <a:pPr>
                <a:defRPr/>
              </a:pPr>
              <a:t>10.10.2023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F004F-B3F4-4722-9C95-3B1EA27A44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  <a:alpha val="40000"/>
              </a:schemeClr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A979FBB-25F5-45F9-882E-40C0A45DA6A3}" type="datetime1">
              <a:rPr lang="ru-RU"/>
              <a:pPr>
                <a:defRPr/>
              </a:pPr>
              <a:t>10.10.2023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F470A9-582D-44F2-B823-A39636ECE3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crpmelekess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hyperlink" Target="https://adm-melekess.gosuslugi.ru/deyatelnost/investitsii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jpeg"/><Relationship Id="rId4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3.png"/><Relationship Id="rId7" Type="http://schemas.openxmlformats.org/officeDocument/2006/relationships/image" Target="../media/image66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22.png"/><Relationship Id="rId4" Type="http://schemas.openxmlformats.org/officeDocument/2006/relationships/image" Target="../media/image6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image" Target="../media/image70.png"/><Relationship Id="rId4" Type="http://schemas.openxmlformats.org/officeDocument/2006/relationships/image" Target="../media/image6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jpeg"/><Relationship Id="rId4" Type="http://schemas.openxmlformats.org/officeDocument/2006/relationships/image" Target="../media/image6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jpeg"/><Relationship Id="rId4" Type="http://schemas.openxmlformats.org/officeDocument/2006/relationships/image" Target="../media/image6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6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ekonom-mel@mail.ru" TargetMode="External"/><Relationship Id="rId2" Type="http://schemas.openxmlformats.org/officeDocument/2006/relationships/hyperlink" Target="mailto:tallex@list.r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jpeg"/><Relationship Id="rId4" Type="http://schemas.openxmlformats.org/officeDocument/2006/relationships/hyperlink" Target="mailto:centr_rp@mail.ru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png"/><Relationship Id="rId3" Type="http://schemas.openxmlformats.org/officeDocument/2006/relationships/image" Target="../media/image27.jpeg"/><Relationship Id="rId7" Type="http://schemas.openxmlformats.org/officeDocument/2006/relationships/image" Target="../media/image31.emf"/><Relationship Id="rId12" Type="http://schemas.openxmlformats.org/officeDocument/2006/relationships/image" Target="../media/image3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jpeg"/><Relationship Id="rId10" Type="http://schemas.openxmlformats.org/officeDocument/2006/relationships/image" Target="../media/image34.pn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9.jpeg"/><Relationship Id="rId7" Type="http://schemas.openxmlformats.org/officeDocument/2006/relationships/image" Target="../media/image43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Relationship Id="rId9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C:\Users\Равиль\Desktop\хлебороб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12753" y="-20538"/>
            <a:ext cx="2167759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Users\Равиль\Desktop\номотекс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818" y="-20538"/>
            <a:ext cx="338455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027" name="Picture 3" descr="C:\Users\Равиль\Desktop\лазер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139" y="-20538"/>
            <a:ext cx="3529013" cy="2681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6" name="Параллелограмм 5"/>
          <p:cNvSpPr/>
          <p:nvPr/>
        </p:nvSpPr>
        <p:spPr>
          <a:xfrm>
            <a:off x="1545965" y="-20538"/>
            <a:ext cx="2810011" cy="2736751"/>
          </a:xfrm>
          <a:prstGeom prst="parallelogram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337" name="Picture 7" descr="C:\Users\Равиль\Desktop\хмелевское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 bwMode="auto">
          <a:xfrm>
            <a:off x="5786685" y="2400300"/>
            <a:ext cx="339382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Users\Равиль\Desktop\нефть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324" y="2400300"/>
            <a:ext cx="3529012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2" name="Picture 2" descr="C:\Users\Равиль\Desktop\крупский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7409" y="2400301"/>
            <a:ext cx="3522663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35C362-ADFA-429C-A0DF-BB0C481E989A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sp>
        <p:nvSpPr>
          <p:cNvPr id="14" name="Параллелограмм 13"/>
          <p:cNvSpPr/>
          <p:nvPr/>
        </p:nvSpPr>
        <p:spPr>
          <a:xfrm>
            <a:off x="107504" y="-20538"/>
            <a:ext cx="2448272" cy="2420838"/>
          </a:xfrm>
          <a:prstGeom prst="parallelogram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араллелограмм 14"/>
          <p:cNvSpPr/>
          <p:nvPr/>
        </p:nvSpPr>
        <p:spPr>
          <a:xfrm>
            <a:off x="-92838" y="2400300"/>
            <a:ext cx="3043808" cy="2736304"/>
          </a:xfrm>
          <a:prstGeom prst="parallelogram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427635" y="1779662"/>
            <a:ext cx="6732240" cy="648072"/>
          </a:xfrm>
          <a:prstGeom prst="rect">
            <a:avLst/>
          </a:prstGeom>
          <a:solidFill>
            <a:schemeClr val="accent6">
              <a:lumMod val="50000"/>
              <a:alpha val="7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МЕЛЕКЕССКИЙ РАЙОН</a:t>
            </a:r>
            <a:endParaRPr lang="ru-RU" sz="4400" b="1" i="1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79810" y="2427734"/>
            <a:ext cx="4320382" cy="648073"/>
          </a:xfrm>
          <a:prstGeom prst="rect">
            <a:avLst/>
          </a:prstGeom>
          <a:solidFill>
            <a:schemeClr val="tx1">
              <a:alpha val="68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ОТКРЫТ ДЛЯ</a:t>
            </a:r>
            <a:endParaRPr lang="ru-RU" sz="4400" b="1" i="1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07046" y="3075806"/>
            <a:ext cx="4317082" cy="803283"/>
          </a:xfrm>
          <a:prstGeom prst="rect">
            <a:avLst/>
          </a:prstGeom>
          <a:solidFill>
            <a:schemeClr val="accent6">
              <a:lumMod val="50000"/>
              <a:alpha val="7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ИНВЕСТИЦИЙ </a:t>
            </a:r>
            <a:endParaRPr lang="ru-RU" sz="4400" b="1" i="1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D:\Документы\стенд\герб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83" y="19170"/>
            <a:ext cx="1008112" cy="11763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араллелограмм 3"/>
          <p:cNvSpPr/>
          <p:nvPr/>
        </p:nvSpPr>
        <p:spPr>
          <a:xfrm>
            <a:off x="-180528" y="257225"/>
            <a:ext cx="9324528" cy="442317"/>
          </a:xfrm>
          <a:prstGeom prst="parallelogram">
            <a:avLst>
              <a:gd name="adj" fmla="val 35767"/>
            </a:avLst>
          </a:prstGeom>
          <a:solidFill>
            <a:schemeClr val="accent6">
              <a:alpha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«СИЛЬНЫЕ» СТОРОНЫ РАЙОНА</a:t>
            </a:r>
            <a:endParaRPr lang="ru-RU" sz="2800" b="1" i="1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D:\Документы\стенд\герб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50800"/>
            <a:ext cx="625475" cy="8524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25208" y="4793551"/>
            <a:ext cx="2133600" cy="274637"/>
          </a:xfrm>
        </p:spPr>
        <p:txBody>
          <a:bodyPr/>
          <a:lstStyle/>
          <a:p>
            <a:pPr>
              <a:defRPr/>
            </a:pPr>
            <a:fld id="{834E4D83-1F2D-4AC1-91A4-57F7E0EC4499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07950" y="787076"/>
            <a:ext cx="5350743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ru-RU" sz="1100" b="1" dirty="0"/>
              <a:t>Г</a:t>
            </a:r>
            <a:r>
              <a:rPr lang="ru-RU" sz="1100" b="1" dirty="0" smtClean="0"/>
              <a:t>раничит с городами: </a:t>
            </a:r>
            <a:r>
              <a:rPr lang="ru-RU" sz="1100" dirty="0" smtClean="0"/>
              <a:t>Казань, Самара, Ульяновск, Димитровград.</a:t>
            </a:r>
          </a:p>
          <a:p>
            <a:endParaRPr lang="ru-RU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1100" b="1" dirty="0" err="1" smtClean="0"/>
              <a:t>Ресурная</a:t>
            </a:r>
            <a:r>
              <a:rPr lang="ru-RU" sz="1100" b="1" dirty="0" smtClean="0"/>
              <a:t>  и </a:t>
            </a:r>
            <a:r>
              <a:rPr lang="ru-RU" sz="1100" b="1" dirty="0" err="1" smtClean="0"/>
              <a:t>георафическая</a:t>
            </a:r>
            <a:r>
              <a:rPr lang="ru-RU" sz="1100" b="1" dirty="0" smtClean="0"/>
              <a:t> возможность</a:t>
            </a:r>
            <a:r>
              <a:rPr lang="ru-RU" sz="1100" dirty="0" smtClean="0"/>
              <a:t> участия  района  в</a:t>
            </a:r>
          </a:p>
          <a:p>
            <a:r>
              <a:rPr lang="ru-RU" sz="1100" dirty="0" smtClean="0"/>
              <a:t> </a:t>
            </a:r>
            <a:r>
              <a:rPr lang="ru-RU" sz="1100" b="1" dirty="0" smtClean="0"/>
              <a:t>Каспийском экспортном  </a:t>
            </a:r>
            <a:r>
              <a:rPr lang="ru-RU" sz="1100" b="1" dirty="0" err="1" smtClean="0"/>
              <a:t>хабе</a:t>
            </a:r>
            <a:r>
              <a:rPr lang="ru-RU" sz="1100" b="1" dirty="0" smtClean="0"/>
              <a:t>.</a:t>
            </a:r>
          </a:p>
          <a:p>
            <a:endParaRPr lang="ru-RU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1100" b="1" dirty="0" smtClean="0"/>
              <a:t>Региональный  инвестиционный Стандарт – </a:t>
            </a:r>
            <a:r>
              <a:rPr lang="ru-RU" sz="1100" dirty="0" smtClean="0"/>
              <a:t>основа</a:t>
            </a:r>
            <a:r>
              <a:rPr lang="ru-RU" sz="1100" b="1" dirty="0" smtClean="0"/>
              <a:t> </a:t>
            </a:r>
            <a:r>
              <a:rPr lang="ru-RU" sz="1100" dirty="0" smtClean="0"/>
              <a:t>инвестиционной  деятельности района.</a:t>
            </a:r>
          </a:p>
          <a:p>
            <a:endParaRPr lang="ru-RU" sz="1100" dirty="0"/>
          </a:p>
          <a:p>
            <a:pPr marL="171450" indent="-171450">
              <a:buFont typeface="Arial" pitchFamily="34" charset="0"/>
              <a:buChar char="•"/>
            </a:pPr>
            <a:r>
              <a:rPr lang="ru-RU" sz="1100" dirty="0" smtClean="0"/>
              <a:t>Режим </a:t>
            </a:r>
            <a:r>
              <a:rPr lang="ru-RU" sz="1100" b="1" dirty="0" smtClean="0"/>
              <a:t>«Единого окна» - </a:t>
            </a:r>
            <a:r>
              <a:rPr lang="ru-RU" sz="1100" dirty="0" smtClean="0"/>
              <a:t>принцип  работы  с инвестором, АНО «Центр развития и  сопровождения  предпринимательства» (</a:t>
            </a:r>
            <a:r>
              <a:rPr lang="en-US" sz="1100" b="1" dirty="0" smtClean="0">
                <a:hlinkClick r:id="rId3"/>
              </a:rPr>
              <a:t>https</a:t>
            </a:r>
            <a:r>
              <a:rPr lang="en-US" sz="1100" b="1" dirty="0">
                <a:hlinkClick r:id="rId3"/>
              </a:rPr>
              <a:t>://</a:t>
            </a:r>
            <a:r>
              <a:rPr lang="en-US" sz="1100" b="1" dirty="0" smtClean="0">
                <a:hlinkClick r:id="rId3"/>
              </a:rPr>
              <a:t>vk.com/crpmelekess</a:t>
            </a:r>
            <a:r>
              <a:rPr lang="ru-RU" sz="1100" b="1" dirty="0" smtClean="0"/>
              <a:t>).</a:t>
            </a:r>
          </a:p>
          <a:p>
            <a:endParaRPr lang="ru-RU" sz="1100" b="1" dirty="0"/>
          </a:p>
          <a:p>
            <a:pPr marL="171450" indent="-171450">
              <a:buFont typeface="Arial" pitchFamily="34" charset="0"/>
              <a:buChar char="•"/>
            </a:pPr>
            <a:r>
              <a:rPr lang="ru-RU" sz="1100" b="1" dirty="0" smtClean="0"/>
              <a:t>Актуальная  лента  инвестиционного раздела</a:t>
            </a:r>
          </a:p>
          <a:p>
            <a:pPr marL="171450" indent="-171450">
              <a:buFont typeface="Arial" pitchFamily="34" charset="0"/>
              <a:buChar char="•"/>
            </a:pPr>
            <a:endParaRPr lang="ru-RU" sz="1100" b="1" dirty="0" smtClean="0"/>
          </a:p>
          <a:p>
            <a:r>
              <a:rPr lang="ru-RU" sz="1100" b="1" dirty="0" smtClean="0"/>
              <a:t>(</a:t>
            </a:r>
            <a:r>
              <a:rPr lang="en-US" sz="1100" b="1" dirty="0" smtClean="0">
                <a:hlinkClick r:id="rId4"/>
              </a:rPr>
              <a:t>https</a:t>
            </a:r>
            <a:r>
              <a:rPr lang="en-US" sz="1100" b="1" dirty="0">
                <a:hlinkClick r:id="rId4"/>
              </a:rPr>
              <a:t>://</a:t>
            </a:r>
            <a:r>
              <a:rPr lang="en-US" sz="1100" b="1" dirty="0" smtClean="0">
                <a:hlinkClick r:id="rId4"/>
              </a:rPr>
              <a:t>adm-melekess.gosuslugi.ru/deyatelnost/investitsii</a:t>
            </a:r>
            <a:r>
              <a:rPr lang="ru-RU" sz="1100" b="1" dirty="0" smtClean="0"/>
              <a:t>).</a:t>
            </a:r>
          </a:p>
          <a:p>
            <a:endParaRPr lang="ru-RU" sz="1100" b="1" dirty="0"/>
          </a:p>
          <a:p>
            <a:pPr marL="171450" indent="-171450">
              <a:buFont typeface="Arial" pitchFamily="34" charset="0"/>
              <a:buChar char="•"/>
            </a:pPr>
            <a:r>
              <a:rPr lang="ru-RU" sz="1100" b="1" dirty="0" smtClean="0"/>
              <a:t>Межмуниципальное  сотрудничество  в  рамках  Агломерации.</a:t>
            </a:r>
          </a:p>
          <a:p>
            <a:pPr marL="171450" indent="-171450">
              <a:buFont typeface="Arial" pitchFamily="34" charset="0"/>
              <a:buChar char="•"/>
            </a:pPr>
            <a:endParaRPr lang="ru-RU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1100" b="1" dirty="0"/>
              <a:t>Новый Великий шелковый путь «Ульяновск – Самара» </a:t>
            </a:r>
            <a:r>
              <a:rPr lang="ru-RU" sz="1100" dirty="0"/>
              <a:t>т</a:t>
            </a:r>
            <a:r>
              <a:rPr lang="ru-RU" sz="1100" dirty="0" smtClean="0"/>
              <a:t>ранспортный </a:t>
            </a:r>
            <a:r>
              <a:rPr lang="ru-RU" sz="1100" dirty="0"/>
              <a:t>коридор Европа—Западный Китай —  крупнейший международный инфраструктурный проект современности.</a:t>
            </a:r>
          </a:p>
          <a:p>
            <a:pPr marL="171450" indent="-171450">
              <a:buFont typeface="Arial" pitchFamily="34" charset="0"/>
              <a:buChar char="•"/>
            </a:pPr>
            <a:endParaRPr lang="ru-RU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Arial" pitchFamily="34" charset="0"/>
              <a:buChar char="•"/>
            </a:pPr>
            <a:endParaRPr lang="ru-RU" sz="1100" dirty="0" smtClean="0"/>
          </a:p>
          <a:p>
            <a:r>
              <a:rPr lang="ru-RU" sz="1100" dirty="0" smtClean="0"/>
              <a:t> </a:t>
            </a:r>
            <a:endParaRPr lang="ru-RU" sz="11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787076"/>
            <a:ext cx="3492870" cy="3728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4731990"/>
            <a:ext cx="2133600" cy="274637"/>
          </a:xfrm>
        </p:spPr>
        <p:txBody>
          <a:bodyPr/>
          <a:lstStyle/>
          <a:p>
            <a:pPr>
              <a:defRPr/>
            </a:pPr>
            <a:fld id="{74D6FC4E-61DE-43D9-B070-6B1A0E679659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5" name="Параллелограмм 4"/>
          <p:cNvSpPr/>
          <p:nvPr/>
        </p:nvSpPr>
        <p:spPr>
          <a:xfrm>
            <a:off x="-180528" y="257225"/>
            <a:ext cx="9324528" cy="442317"/>
          </a:xfrm>
          <a:prstGeom prst="parallelogram">
            <a:avLst>
              <a:gd name="adj" fmla="val 35767"/>
            </a:avLst>
          </a:prstGeom>
          <a:solidFill>
            <a:schemeClr val="accent6">
              <a:alpha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-92546"/>
            <a:ext cx="1011238" cy="124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60657" y="293717"/>
            <a:ext cx="2533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МЕРЫ ПОДДЕРЖКИ </a:t>
            </a:r>
            <a:endParaRPr lang="ru-RU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69134" y="914229"/>
            <a:ext cx="7338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НАЛОГОВЫЕ ЛЬГОТЫ </a:t>
            </a:r>
            <a:r>
              <a:rPr lang="ru-RU" sz="1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Льготы на земельный налог для приоритетных инвестиционных</a:t>
            </a:r>
          </a:p>
          <a:p>
            <a:r>
              <a:rPr lang="ru-RU" sz="1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проектов )</a:t>
            </a:r>
            <a:endParaRPr lang="ru-RU" sz="1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0669" y="1842856"/>
            <a:ext cx="69547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БИЗНЕС – ОБРАЗОВАНИЕ </a:t>
            </a:r>
            <a:r>
              <a:rPr lang="ru-RU" sz="1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(Академия  женского бизнеса, обучающие семинары для </a:t>
            </a:r>
          </a:p>
          <a:p>
            <a:r>
              <a:rPr lang="ru-RU" sz="1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плательщиков НПД И МСП)</a:t>
            </a:r>
            <a:endParaRPr lang="ru-RU" sz="1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9" name="Picture 5" descr="D:\Рабочий стол 2023\НАЛОГИ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101" y="748892"/>
            <a:ext cx="561056" cy="700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Рабочий стол 2023\ОБРАЗОВАНИЕ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848" y="1581246"/>
            <a:ext cx="482535" cy="482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D:\Рабочий стол 2023\КРЕДИТ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21231" y="2585156"/>
            <a:ext cx="600796" cy="44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173221" y="2743090"/>
            <a:ext cx="7846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ЛЬГОТНОЕ КРЕДИТОВАНИЕ </a:t>
            </a:r>
            <a:r>
              <a:rPr lang="ru-RU" sz="1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(Предоставлением </a:t>
            </a:r>
            <a:r>
              <a:rPr lang="ru-RU" sz="1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целевых займов субъектам малого и </a:t>
            </a:r>
            <a:r>
              <a:rPr lang="ru-RU" sz="1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среднего</a:t>
            </a:r>
          </a:p>
          <a:p>
            <a:r>
              <a:rPr lang="ru-RU" sz="1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предпринимательства Ульяновской области по льготным процентным ставкам.</a:t>
            </a:r>
            <a:r>
              <a:rPr lang="ru-RU" sz="1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endParaRPr lang="ru-RU" sz="1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7632" y="3788850"/>
            <a:ext cx="817723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ГРАНТОВАЯ ПОДДЕРЖКА</a:t>
            </a:r>
            <a:r>
              <a:rPr lang="ru-RU" sz="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1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(«</a:t>
            </a:r>
            <a:r>
              <a:rPr lang="ru-RU" sz="1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Агростартап</a:t>
            </a:r>
            <a:r>
              <a:rPr lang="ru-RU" sz="1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</a:t>
            </a:r>
            <a:r>
              <a:rPr lang="ru-RU" sz="1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«Семейная </a:t>
            </a:r>
            <a:r>
              <a:rPr lang="ru-RU" sz="1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ферма», «</a:t>
            </a:r>
            <a:r>
              <a:rPr lang="ru-RU" sz="1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Агропрогресс</a:t>
            </a:r>
            <a:r>
              <a:rPr lang="ru-RU" sz="1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грант</a:t>
            </a:r>
            <a:r>
              <a:rPr lang="ru-RU" sz="1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на развитие </a:t>
            </a:r>
            <a:endParaRPr lang="ru-RU" sz="1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материально-технической </a:t>
            </a:r>
            <a:r>
              <a:rPr lang="ru-RU" sz="1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базы сельскохозяйственных потребительских </a:t>
            </a:r>
            <a:r>
              <a:rPr lang="ru-RU" sz="1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кооперативов</a:t>
            </a:r>
            <a:r>
              <a:rPr lang="ru-RU" sz="1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строительство мини-фермы</a:t>
            </a:r>
          </a:p>
          <a:p>
            <a:r>
              <a:rPr lang="ru-RU" sz="1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«Молодой предприниматель» «Социальное предпринимательство»</a:t>
            </a:r>
            <a:endParaRPr lang="ru-RU" sz="1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6" name="Picture 12" descr="D:\Рабочий стол 2023\ГРАНТ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231" y="3718394"/>
            <a:ext cx="594273" cy="72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90750" y="3288158"/>
            <a:ext cx="748570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err="1" smtClean="0">
                <a:latin typeface="Arial" pitchFamily="34" charset="0"/>
                <a:cs typeface="Arial" pitchFamily="34" charset="0"/>
              </a:rPr>
              <a:t>Микрокредитная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 компания  фонд «Фонд финансирования промышленности и 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предпринимательства» Креативное бизнес-пространство «ГОРИЗОНТ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» г. 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Димитровград 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тел:</a:t>
            </a:r>
          </a:p>
          <a:p>
            <a:pPr algn="ctr"/>
            <a:r>
              <a:rPr lang="ru-RU" sz="1100" dirty="0" smtClean="0">
                <a:latin typeface="Arial" pitchFamily="34" charset="0"/>
                <a:cs typeface="Arial" pitchFamily="34" charset="0"/>
              </a:rPr>
              <a:t> +7 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(927) 830-43-00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1115" y="4443958"/>
            <a:ext cx="7484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1100" dirty="0" smtClean="0"/>
              <a:t>МКУ «Управление сельского хозяйства </a:t>
            </a:r>
            <a:r>
              <a:rPr lang="ru-RU" sz="1100" dirty="0" err="1" smtClean="0"/>
              <a:t>Мелекесского</a:t>
            </a:r>
            <a:r>
              <a:rPr lang="ru-RU" sz="1100" dirty="0" smtClean="0"/>
              <a:t> </a:t>
            </a:r>
            <a:r>
              <a:rPr lang="ru-RU" sz="1100" dirty="0"/>
              <a:t>района» 7 (84235) </a:t>
            </a:r>
            <a:r>
              <a:rPr lang="ru-RU" sz="1100" dirty="0" smtClean="0"/>
              <a:t>2-45-52</a:t>
            </a:r>
          </a:p>
          <a:p>
            <a:pPr algn="ctr"/>
            <a:r>
              <a:rPr lang="ru-RU" sz="1100" dirty="0" smtClean="0"/>
              <a:t>АНО </a:t>
            </a:r>
            <a:r>
              <a:rPr lang="ru-RU" sz="1100" dirty="0"/>
              <a:t>«Центр развития </a:t>
            </a:r>
            <a:r>
              <a:rPr lang="ru-RU" sz="1100" dirty="0" smtClean="0"/>
              <a:t>предпринимательства </a:t>
            </a:r>
            <a:r>
              <a:rPr lang="ru-RU" sz="1100" dirty="0" err="1" smtClean="0"/>
              <a:t>Мелекесского</a:t>
            </a:r>
            <a:r>
              <a:rPr lang="ru-RU" sz="1100" dirty="0" smtClean="0"/>
              <a:t> района Ульяновской </a:t>
            </a:r>
            <a:r>
              <a:rPr lang="ru-RU" sz="1100" dirty="0"/>
              <a:t>области» </a:t>
            </a:r>
            <a:r>
              <a:rPr lang="ru-RU" sz="1100" dirty="0" smtClean="0"/>
              <a:t> г. Димитровград </a:t>
            </a:r>
          </a:p>
          <a:p>
            <a:pPr algn="ctr"/>
            <a:r>
              <a:rPr lang="ru-RU" sz="1100" dirty="0" smtClean="0"/>
              <a:t>+7 </a:t>
            </a:r>
            <a:r>
              <a:rPr lang="ru-RU" sz="1100" dirty="0"/>
              <a:t>(</a:t>
            </a:r>
            <a:r>
              <a:rPr lang="ru-RU" sz="1100" dirty="0" smtClean="0"/>
              <a:t>84235) 2-53-13</a:t>
            </a:r>
            <a:endParaRPr lang="ru-RU" sz="1100" dirty="0"/>
          </a:p>
        </p:txBody>
      </p:sp>
      <p:sp>
        <p:nvSpPr>
          <p:cNvPr id="19" name="TextBox 18"/>
          <p:cNvSpPr txBox="1"/>
          <p:nvPr/>
        </p:nvSpPr>
        <p:spPr>
          <a:xfrm>
            <a:off x="965471" y="2356645"/>
            <a:ext cx="77829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/>
              <a:t> </a:t>
            </a:r>
            <a:r>
              <a:rPr lang="ru-RU" sz="1100" dirty="0"/>
              <a:t>АНО «Центр развития </a:t>
            </a:r>
            <a:r>
              <a:rPr lang="ru-RU" sz="1100" dirty="0" smtClean="0"/>
              <a:t>предпринимательства </a:t>
            </a:r>
            <a:r>
              <a:rPr lang="ru-RU" sz="1100" dirty="0" err="1" smtClean="0"/>
              <a:t>Мелекесского</a:t>
            </a:r>
            <a:r>
              <a:rPr lang="ru-RU" sz="1100" dirty="0" smtClean="0"/>
              <a:t> района Ульяновской </a:t>
            </a:r>
            <a:r>
              <a:rPr lang="ru-RU" sz="1100" dirty="0"/>
              <a:t>области» </a:t>
            </a:r>
            <a:r>
              <a:rPr lang="ru-RU" sz="1100" dirty="0" smtClean="0"/>
              <a:t> г. Димитровград </a:t>
            </a:r>
          </a:p>
          <a:p>
            <a:pPr algn="ctr"/>
            <a:r>
              <a:rPr lang="ru-RU" sz="1100" dirty="0" smtClean="0"/>
              <a:t>+7 </a:t>
            </a:r>
            <a:r>
              <a:rPr lang="ru-RU" sz="1100" dirty="0"/>
              <a:t>(</a:t>
            </a:r>
            <a:r>
              <a:rPr lang="ru-RU" sz="1100" dirty="0" smtClean="0"/>
              <a:t>84235) 2-53-13</a:t>
            </a:r>
            <a:endParaRPr lang="ru-RU" sz="1100" dirty="0"/>
          </a:p>
        </p:txBody>
      </p:sp>
      <p:sp>
        <p:nvSpPr>
          <p:cNvPr id="13" name="TextBox 12"/>
          <p:cNvSpPr txBox="1"/>
          <p:nvPr/>
        </p:nvSpPr>
        <p:spPr>
          <a:xfrm>
            <a:off x="1604150" y="1396580"/>
            <a:ext cx="69847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Управление экономики</a:t>
            </a:r>
            <a:r>
              <a:rPr lang="ru-RU" sz="1100" dirty="0"/>
              <a:t> администрации муниципального образования «</a:t>
            </a:r>
            <a:r>
              <a:rPr lang="ru-RU" sz="1100" dirty="0" err="1"/>
              <a:t>Мелекесский</a:t>
            </a:r>
            <a:r>
              <a:rPr lang="ru-RU" sz="1100" dirty="0"/>
              <a:t> район» Ульяновской </a:t>
            </a:r>
            <a:r>
              <a:rPr lang="ru-RU" sz="1100" dirty="0" smtClean="0"/>
              <a:t>области</a:t>
            </a:r>
          </a:p>
          <a:p>
            <a:pPr algn="ctr"/>
            <a:r>
              <a:rPr lang="ru-RU" sz="1100" dirty="0"/>
              <a:t>+7 (84235) </a:t>
            </a:r>
            <a:r>
              <a:rPr lang="ru-RU" sz="1100" dirty="0" smtClean="0"/>
              <a:t>2-60-35</a:t>
            </a:r>
            <a:endParaRPr lang="ru-RU" sz="1100" dirty="0"/>
          </a:p>
          <a:p>
            <a:pPr algn="ctr"/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2556119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660409" y="-20538"/>
            <a:ext cx="3891444" cy="2595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1269" name="Picture 5" descr="C:\Users\Равиль\Desktop\У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-20538"/>
            <a:ext cx="3894137" cy="2595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1266" name="Picture 2" descr="C:\Users\Равиль\Desktop\Й.gif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0538"/>
            <a:ext cx="3565153" cy="2595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4" name="Параллелограмм 3"/>
          <p:cNvSpPr/>
          <p:nvPr/>
        </p:nvSpPr>
        <p:spPr>
          <a:xfrm>
            <a:off x="-324544" y="257225"/>
            <a:ext cx="9073008" cy="442317"/>
          </a:xfrm>
          <a:prstGeom prst="parallelogram">
            <a:avLst>
              <a:gd name="adj" fmla="val 35767"/>
            </a:avLst>
          </a:prstGeom>
          <a:solidFill>
            <a:schemeClr val="accent6">
              <a:alpha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ПЕРСПЕКТИВЫ РАЗВИТИЯ РАЙОНА</a:t>
            </a:r>
          </a:p>
        </p:txBody>
      </p:sp>
      <p:pic>
        <p:nvPicPr>
          <p:cNvPr id="5" name="Picture 2" descr="D:\Документы\стенд\герб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50800"/>
            <a:ext cx="625475" cy="8524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2970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70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703" name="Rectangle 6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704" name="Rectangle 2"/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70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70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1268" name="Picture 4" descr="C:\Users\Равиль\Desktop\Ц.gif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643188"/>
            <a:ext cx="3073574" cy="2547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1270" name="Picture 6" descr="C:\Users\Равиль\Desktop\К.gif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2188" y="2643188"/>
            <a:ext cx="3822700" cy="2547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1271" name="Picture 7" descr="C:\Users\Равиль\Desktop\Е.gif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2643188"/>
            <a:ext cx="3960441" cy="2568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7" name="TextBox 16"/>
          <p:cNvSpPr txBox="1"/>
          <p:nvPr/>
        </p:nvSpPr>
        <p:spPr>
          <a:xfrm>
            <a:off x="35496" y="1635646"/>
            <a:ext cx="2592288" cy="900246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Развитие  туристической  деятельности  на основе  межмуниципального сотрудничества проект «Никольское раздолье»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213" y="2716213"/>
            <a:ext cx="2722562" cy="414337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Глубокая переработка сельскохозяйственной  продукции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32138" y="2787650"/>
            <a:ext cx="2722562" cy="25400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Жилищное  строительство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00192" y="1795463"/>
            <a:ext cx="2722562" cy="25400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Переработка  деловой  древесины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72225" y="2732088"/>
            <a:ext cx="2722563" cy="415925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Внедрение  энергосберегающих технологий  в  бюджетной  сфере</a:t>
            </a:r>
          </a:p>
        </p:txBody>
      </p:sp>
      <p:sp>
        <p:nvSpPr>
          <p:cNvPr id="2" name="Номер слайда 1"/>
          <p:cNvSpPr txBox="1">
            <a:spLocks noGrp="1"/>
          </p:cNvSpPr>
          <p:nvPr/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1BD6B7E-EB82-4E44-AF41-B6592D543606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73574" y="1779662"/>
            <a:ext cx="2722562" cy="25400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Альтернативная  энергетика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араллелограмм 3"/>
          <p:cNvSpPr/>
          <p:nvPr/>
        </p:nvSpPr>
        <p:spPr>
          <a:xfrm>
            <a:off x="-324544" y="257225"/>
            <a:ext cx="9073008" cy="442317"/>
          </a:xfrm>
          <a:prstGeom prst="parallelogram">
            <a:avLst>
              <a:gd name="adj" fmla="val 35767"/>
            </a:avLst>
          </a:prstGeom>
          <a:solidFill>
            <a:schemeClr val="accent6">
              <a:alpha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ИНВЕСТИЦИОННАЯ ПЛОЩАДКА ГРИНФИЛД Р.П. МУЛЛОВКА</a:t>
            </a:r>
          </a:p>
        </p:txBody>
      </p:sp>
      <p:pic>
        <p:nvPicPr>
          <p:cNvPr id="5" name="Picture 2" descr="D:\Документы\стенд\герб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50800"/>
            <a:ext cx="625475" cy="8524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49" name="Rectangle 6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50" name="Прямоугольник 3"/>
          <p:cNvSpPr>
            <a:spLocks noChangeArrowheads="1"/>
          </p:cNvSpPr>
          <p:nvPr/>
        </p:nvSpPr>
        <p:spPr bwMode="auto">
          <a:xfrm>
            <a:off x="354093" y="4717304"/>
            <a:ext cx="88471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/>
              <a:t>Предполагаемое  назначение  площадки – </a:t>
            </a:r>
            <a:r>
              <a:rPr lang="ru-RU" sz="1400" b="1" dirty="0" smtClean="0"/>
              <a:t> промышленное  производство</a:t>
            </a:r>
            <a:endParaRPr lang="ru-RU" sz="14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795963" y="903288"/>
            <a:ext cx="3175000" cy="360362"/>
          </a:xfrm>
          <a:prstGeom prst="rect">
            <a:avLst/>
          </a:prstGeom>
          <a:solidFill>
            <a:schemeClr val="accent6">
              <a:alpha val="7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Arial" pitchFamily="34" charset="0"/>
                <a:cs typeface="Arial" pitchFamily="34" charset="0"/>
              </a:rPr>
              <a:t>ГОТОВАЯ ИНФРАСТРУКТУРА</a:t>
            </a:r>
          </a:p>
        </p:txBody>
      </p:sp>
      <p:pic>
        <p:nvPicPr>
          <p:cNvPr id="31752" name="Picture 9" descr="C:\Users\Равиль\Desktop\Безимени-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72138" y="1806575"/>
            <a:ext cx="6286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6256338" y="1851025"/>
            <a:ext cx="2924175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bg1"/>
                </a:solidFill>
              </a:rPr>
              <a:t>Электроснабжение – 5</a:t>
            </a:r>
            <a:r>
              <a:rPr lang="ru-RU" sz="1400" dirty="0" smtClean="0">
                <a:solidFill>
                  <a:schemeClr val="bg1"/>
                </a:solidFill>
              </a:rPr>
              <a:t>0 </a:t>
            </a:r>
            <a:r>
              <a:rPr lang="ru-RU" sz="1400" dirty="0">
                <a:solidFill>
                  <a:schemeClr val="bg1"/>
                </a:solidFill>
              </a:rPr>
              <a:t>м. до точки  подключения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256338" y="2481263"/>
            <a:ext cx="2924175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bg1"/>
                </a:solidFill>
              </a:rPr>
              <a:t>Газоснабжение –  1</a:t>
            </a:r>
            <a:r>
              <a:rPr lang="ru-RU" sz="1400" dirty="0" smtClean="0">
                <a:solidFill>
                  <a:schemeClr val="bg1"/>
                </a:solidFill>
              </a:rPr>
              <a:t>00 </a:t>
            </a:r>
            <a:r>
              <a:rPr lang="ru-RU" sz="1400" dirty="0">
                <a:solidFill>
                  <a:schemeClr val="bg1"/>
                </a:solidFill>
              </a:rPr>
              <a:t>м. до точки  подключения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256338" y="3128963"/>
            <a:ext cx="2924175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bg1"/>
                </a:solidFill>
              </a:rPr>
              <a:t>Водоснабжение -  5</a:t>
            </a:r>
            <a:r>
              <a:rPr lang="ru-RU" sz="1400" dirty="0" smtClean="0">
                <a:solidFill>
                  <a:schemeClr val="bg1"/>
                </a:solidFill>
              </a:rPr>
              <a:t>0 </a:t>
            </a:r>
            <a:r>
              <a:rPr lang="ru-RU" sz="1400" dirty="0">
                <a:solidFill>
                  <a:schemeClr val="bg1"/>
                </a:solidFill>
              </a:rPr>
              <a:t>м. до точки  подключения</a:t>
            </a:r>
          </a:p>
        </p:txBody>
      </p:sp>
      <p:pic>
        <p:nvPicPr>
          <p:cNvPr id="31756" name="Picture 1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2413" y="22013863"/>
            <a:ext cx="1944688" cy="1092200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  <p:pic>
        <p:nvPicPr>
          <p:cNvPr id="31757" name="Picture 1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22229763"/>
            <a:ext cx="1944688" cy="1092200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  <p:sp>
        <p:nvSpPr>
          <p:cNvPr id="3175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51758-DDD0-4679-AB51-56F499620027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412868"/>
              </p:ext>
            </p:extLst>
          </p:nvPr>
        </p:nvGraphicFramePr>
        <p:xfrm>
          <a:off x="-3132856" y="806450"/>
          <a:ext cx="7416824" cy="914400"/>
        </p:xfrm>
        <a:graphic>
          <a:graphicData uri="http://schemas.openxmlformats.org/drawingml/2006/table">
            <a:tbl>
              <a:tblPr/>
              <a:tblGrid>
                <a:gridCol w="3708412"/>
                <a:gridCol w="3708412"/>
              </a:tblGrid>
              <a:tr h="88186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/>
                        <a:t>Ульяновская область, </a:t>
                      </a:r>
                      <a:r>
                        <a:rPr lang="ru-RU" b="1" dirty="0" err="1"/>
                        <a:t>Мелекесский</a:t>
                      </a:r>
                      <a:r>
                        <a:rPr lang="ru-RU" b="1" dirty="0"/>
                        <a:t> район, </a:t>
                      </a:r>
                      <a:r>
                        <a:rPr lang="ru-RU" b="1" dirty="0" err="1"/>
                        <a:t>р.п.Мулловка</a:t>
                      </a:r>
                      <a:r>
                        <a:rPr lang="ru-RU" b="1" dirty="0"/>
                        <a:t>, </a:t>
                      </a:r>
                      <a:r>
                        <a:rPr lang="ru-RU" b="1" dirty="0" err="1"/>
                        <a:t>ул.Фабричная</a:t>
                      </a:r>
                      <a:r>
                        <a:rPr lang="ru-RU" b="1" dirty="0"/>
                        <a:t>, </a:t>
                      </a:r>
                      <a:r>
                        <a:rPr lang="ru-RU" b="1" dirty="0" smtClean="0"/>
                        <a:t>д.17/10 – 4,9 га</a:t>
                      </a:r>
                      <a:endParaRPr lang="ru-RU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965" y="1827403"/>
            <a:ext cx="5070468" cy="284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араллелограмм 3"/>
          <p:cNvSpPr/>
          <p:nvPr/>
        </p:nvSpPr>
        <p:spPr>
          <a:xfrm>
            <a:off x="-324544" y="257225"/>
            <a:ext cx="9073008" cy="442317"/>
          </a:xfrm>
          <a:prstGeom prst="parallelogram">
            <a:avLst>
              <a:gd name="adj" fmla="val 35767"/>
            </a:avLst>
          </a:prstGeom>
          <a:solidFill>
            <a:schemeClr val="accent6">
              <a:alpha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ИНВЕСТИЦИОННАЯ ПЛОЩАДКА </a:t>
            </a:r>
            <a:r>
              <a:rPr lang="ru-RU" b="1" i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БРАУНФИЛД                                       Р.П</a:t>
            </a:r>
            <a:r>
              <a:rPr lang="ru-RU" b="1" i="1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МУЛЛОВКА</a:t>
            </a:r>
          </a:p>
        </p:txBody>
      </p:sp>
      <p:pic>
        <p:nvPicPr>
          <p:cNvPr id="5" name="Picture 2" descr="D:\Документы\стенд\герб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50800"/>
            <a:ext cx="625475" cy="8524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49" name="Rectangle 6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50" name="Прямоугольник 3"/>
          <p:cNvSpPr>
            <a:spLocks noChangeArrowheads="1"/>
          </p:cNvSpPr>
          <p:nvPr/>
        </p:nvSpPr>
        <p:spPr bwMode="auto">
          <a:xfrm>
            <a:off x="296863" y="4443413"/>
            <a:ext cx="884713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/>
              <a:t>Предполагаемое  назначение  площадки – строительство  технопарка  по   альтернативной  энергетике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795963" y="903288"/>
            <a:ext cx="3175000" cy="360362"/>
          </a:xfrm>
          <a:prstGeom prst="rect">
            <a:avLst/>
          </a:prstGeom>
          <a:solidFill>
            <a:schemeClr val="accent6">
              <a:alpha val="7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Arial" pitchFamily="34" charset="0"/>
                <a:cs typeface="Arial" pitchFamily="34" charset="0"/>
              </a:rPr>
              <a:t>ГОТОВАЯ ИНФРАСТРУКТУРА</a:t>
            </a:r>
          </a:p>
        </p:txBody>
      </p:sp>
      <p:pic>
        <p:nvPicPr>
          <p:cNvPr id="31752" name="Picture 9" descr="C:\Users\Равиль\Desktop\Безимени-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72138" y="1806575"/>
            <a:ext cx="6286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6256338" y="1851025"/>
            <a:ext cx="2924175" cy="5175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1400">
                <a:solidFill>
                  <a:schemeClr val="bg1"/>
                </a:solidFill>
              </a:rPr>
              <a:t>Электроснабжение – 200 м. до точки  подключения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256338" y="2481263"/>
            <a:ext cx="2924175" cy="5175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1400">
                <a:solidFill>
                  <a:schemeClr val="bg1"/>
                </a:solidFill>
              </a:rPr>
              <a:t>Газоснабжение –  1000 м. до точки  подключения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256338" y="3128963"/>
            <a:ext cx="2924175" cy="5175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1400">
                <a:solidFill>
                  <a:schemeClr val="bg1"/>
                </a:solidFill>
              </a:rPr>
              <a:t>Водоснабжение -  200 м. до точки  подключения</a:t>
            </a:r>
          </a:p>
        </p:txBody>
      </p:sp>
      <p:pic>
        <p:nvPicPr>
          <p:cNvPr id="31756" name="Picture 1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2413" y="22013863"/>
            <a:ext cx="1944688" cy="1092200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  <p:pic>
        <p:nvPicPr>
          <p:cNvPr id="31757" name="Picture 1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22229763"/>
            <a:ext cx="1944688" cy="1092200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  <p:sp>
        <p:nvSpPr>
          <p:cNvPr id="31758" name="Прямоугольник 3"/>
          <p:cNvSpPr>
            <a:spLocks noChangeArrowheads="1"/>
          </p:cNvSpPr>
          <p:nvPr/>
        </p:nvSpPr>
        <p:spPr bwMode="auto">
          <a:xfrm>
            <a:off x="0" y="915988"/>
            <a:ext cx="56165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/>
              <a:t>Инвестиционная  площадка (</a:t>
            </a:r>
            <a:r>
              <a:rPr lang="ru-RU" sz="1400" b="1" dirty="0" err="1"/>
              <a:t>greenfield</a:t>
            </a:r>
            <a:r>
              <a:rPr lang="ru-RU" sz="1400" b="1" dirty="0"/>
              <a:t>) </a:t>
            </a:r>
            <a:r>
              <a:rPr lang="ru-RU" sz="1400" b="1" dirty="0" err="1"/>
              <a:t>р.п.Мулловка</a:t>
            </a:r>
            <a:r>
              <a:rPr lang="ru-RU" sz="1400" b="1" dirty="0"/>
              <a:t>  общей  площадью  41 га из состава  земель  сельскохозяйственного назначения (вдоль региональной  трассы Ульяновск – Димитровград)</a:t>
            </a:r>
          </a:p>
        </p:txBody>
      </p:sp>
      <p:sp>
        <p:nvSpPr>
          <p:cNvPr id="3175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8433" name="Picture 1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1858963"/>
            <a:ext cx="4752975" cy="2487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51758-DDD0-4679-AB51-56F499620027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23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араллелограмм 3"/>
          <p:cNvSpPr/>
          <p:nvPr/>
        </p:nvSpPr>
        <p:spPr>
          <a:xfrm>
            <a:off x="-324544" y="257225"/>
            <a:ext cx="9073008" cy="442317"/>
          </a:xfrm>
          <a:prstGeom prst="parallelogram">
            <a:avLst>
              <a:gd name="adj" fmla="val 35767"/>
            </a:avLst>
          </a:prstGeom>
          <a:solidFill>
            <a:schemeClr val="accent6">
              <a:alpha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ИНВЕСТИЦИОННАЯ ПЛОЩАДКА </a:t>
            </a:r>
            <a:r>
              <a:rPr lang="ru-RU" b="1" i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БРАУНФИЛД                                       Р.П</a:t>
            </a:r>
            <a:r>
              <a:rPr lang="ru-RU" b="1" i="1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МУЛЛОВКА</a:t>
            </a:r>
          </a:p>
        </p:txBody>
      </p:sp>
      <p:pic>
        <p:nvPicPr>
          <p:cNvPr id="5" name="Picture 2" descr="D:\Документы\стенд\герб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50800"/>
            <a:ext cx="625475" cy="8524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49" name="Rectangle 6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50" name="Прямоугольник 3"/>
          <p:cNvSpPr>
            <a:spLocks noChangeArrowheads="1"/>
          </p:cNvSpPr>
          <p:nvPr/>
        </p:nvSpPr>
        <p:spPr bwMode="auto">
          <a:xfrm>
            <a:off x="296863" y="4443413"/>
            <a:ext cx="88471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/>
              <a:t>Предполагаемое  назначение  площадки – размещение речного порта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795963" y="903288"/>
            <a:ext cx="3175000" cy="360362"/>
          </a:xfrm>
          <a:prstGeom prst="rect">
            <a:avLst/>
          </a:prstGeom>
          <a:solidFill>
            <a:schemeClr val="accent6">
              <a:alpha val="7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Arial" pitchFamily="34" charset="0"/>
                <a:cs typeface="Arial" pitchFamily="34" charset="0"/>
              </a:rPr>
              <a:t>ГОТОВАЯ ИНФРАСТРУКТУРА</a:t>
            </a:r>
          </a:p>
        </p:txBody>
      </p:sp>
      <p:pic>
        <p:nvPicPr>
          <p:cNvPr id="31752" name="Picture 9" descr="C:\Users\Равиль\Desktop\Безимени-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72138" y="1806575"/>
            <a:ext cx="6286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6256338" y="1851025"/>
            <a:ext cx="2924175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bg1"/>
                </a:solidFill>
              </a:rPr>
              <a:t>Электроснабжение – </a:t>
            </a:r>
            <a:r>
              <a:rPr lang="ru-RU" sz="1400" dirty="0" smtClean="0">
                <a:solidFill>
                  <a:schemeClr val="bg1"/>
                </a:solidFill>
              </a:rPr>
              <a:t>960 </a:t>
            </a:r>
            <a:r>
              <a:rPr lang="ru-RU" sz="1400" dirty="0">
                <a:solidFill>
                  <a:schemeClr val="bg1"/>
                </a:solidFill>
              </a:rPr>
              <a:t>м. до точки  подключения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256338" y="2481263"/>
            <a:ext cx="2924175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bg1"/>
                </a:solidFill>
              </a:rPr>
              <a:t>Газоснабжение –  </a:t>
            </a:r>
            <a:r>
              <a:rPr lang="ru-RU" sz="1400" dirty="0" smtClean="0">
                <a:solidFill>
                  <a:schemeClr val="bg1"/>
                </a:solidFill>
              </a:rPr>
              <a:t>30 </a:t>
            </a:r>
            <a:r>
              <a:rPr lang="ru-RU" sz="1400" dirty="0">
                <a:solidFill>
                  <a:schemeClr val="bg1"/>
                </a:solidFill>
              </a:rPr>
              <a:t>м. до точки  подключения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256338" y="3128963"/>
            <a:ext cx="2924175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bg1"/>
                </a:solidFill>
              </a:rPr>
              <a:t>Водоснабжение -  </a:t>
            </a:r>
            <a:r>
              <a:rPr lang="ru-RU" sz="1400" dirty="0" smtClean="0">
                <a:solidFill>
                  <a:schemeClr val="bg1"/>
                </a:solidFill>
              </a:rPr>
              <a:t>27 </a:t>
            </a:r>
            <a:r>
              <a:rPr lang="ru-RU" sz="1400" dirty="0">
                <a:solidFill>
                  <a:schemeClr val="bg1"/>
                </a:solidFill>
              </a:rPr>
              <a:t>м. до точки  подключения</a:t>
            </a:r>
          </a:p>
        </p:txBody>
      </p:sp>
      <p:pic>
        <p:nvPicPr>
          <p:cNvPr id="31756" name="Picture 1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2413" y="22013863"/>
            <a:ext cx="1944688" cy="1092200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  <p:pic>
        <p:nvPicPr>
          <p:cNvPr id="31757" name="Picture 1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22229763"/>
            <a:ext cx="1944688" cy="1092200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  <p:sp>
        <p:nvSpPr>
          <p:cNvPr id="31758" name="Прямоугольник 3"/>
          <p:cNvSpPr>
            <a:spLocks noChangeArrowheads="1"/>
          </p:cNvSpPr>
          <p:nvPr/>
        </p:nvSpPr>
        <p:spPr bwMode="auto">
          <a:xfrm>
            <a:off x="0" y="915988"/>
            <a:ext cx="56165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/>
              <a:t>Инвестиционная  площадка </a:t>
            </a:r>
            <a:r>
              <a:rPr lang="ru-RU" sz="1400" b="1" dirty="0" smtClean="0"/>
              <a:t>в </a:t>
            </a:r>
            <a:r>
              <a:rPr lang="ru-RU" sz="1400" b="1" dirty="0" err="1" smtClean="0"/>
              <a:t>с.Никольское</a:t>
            </a:r>
            <a:r>
              <a:rPr lang="ru-RU" sz="1400" b="1" dirty="0" smtClean="0"/>
              <a:t>-на-Черемшане общей  </a:t>
            </a:r>
            <a:r>
              <a:rPr lang="ru-RU" sz="1400" b="1" dirty="0"/>
              <a:t>площадью  </a:t>
            </a:r>
            <a:r>
              <a:rPr lang="ru-RU" sz="1400" b="1" dirty="0" smtClean="0"/>
              <a:t>206 </a:t>
            </a:r>
            <a:r>
              <a:rPr lang="ru-RU" sz="1400" b="1" dirty="0"/>
              <a:t>га для туристического обслуживания. Земельный участок расположен в самом живописном месте - на берегу Куйбышевского водохранилища </a:t>
            </a:r>
          </a:p>
        </p:txBody>
      </p:sp>
      <p:sp>
        <p:nvSpPr>
          <p:cNvPr id="3175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51758-DDD0-4679-AB51-56F499620027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pic>
        <p:nvPicPr>
          <p:cNvPr id="22530" name="Picture 2" descr="ФОТО_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3425" y="1829896"/>
            <a:ext cx="4270623" cy="266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240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араллелограмм 3"/>
          <p:cNvSpPr/>
          <p:nvPr/>
        </p:nvSpPr>
        <p:spPr>
          <a:xfrm>
            <a:off x="-324544" y="257225"/>
            <a:ext cx="9073008" cy="442317"/>
          </a:xfrm>
          <a:prstGeom prst="parallelogram">
            <a:avLst>
              <a:gd name="adj" fmla="val 35767"/>
            </a:avLst>
          </a:prstGeom>
          <a:solidFill>
            <a:schemeClr val="accent6">
              <a:alpha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ИНВЕСТИЦИОННАЯ ПЛОЩАДКА </a:t>
            </a:r>
            <a:r>
              <a:rPr lang="ru-RU" b="1" i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БРАУНФИЛД                                       Р.П</a:t>
            </a:r>
            <a:r>
              <a:rPr lang="ru-RU" b="1" i="1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МУЛЛОВКА</a:t>
            </a:r>
          </a:p>
        </p:txBody>
      </p:sp>
      <p:pic>
        <p:nvPicPr>
          <p:cNvPr id="5" name="Picture 2" descr="D:\Документы\стенд\герб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50800"/>
            <a:ext cx="625475" cy="8524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49" name="Rectangle 6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50" name="Прямоугольник 3"/>
          <p:cNvSpPr>
            <a:spLocks noChangeArrowheads="1"/>
          </p:cNvSpPr>
          <p:nvPr/>
        </p:nvSpPr>
        <p:spPr bwMode="auto">
          <a:xfrm>
            <a:off x="296863" y="4443413"/>
            <a:ext cx="88471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/>
              <a:t>Предполагаемое  назначение  площадки – размещение </a:t>
            </a:r>
            <a:r>
              <a:rPr lang="ru-RU" sz="1400" b="1" dirty="0" smtClean="0"/>
              <a:t>складских помещений</a:t>
            </a:r>
            <a:endParaRPr lang="ru-RU" sz="14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795963" y="903288"/>
            <a:ext cx="3175000" cy="360362"/>
          </a:xfrm>
          <a:prstGeom prst="rect">
            <a:avLst/>
          </a:prstGeom>
          <a:solidFill>
            <a:schemeClr val="accent6">
              <a:alpha val="7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Arial" pitchFamily="34" charset="0"/>
                <a:cs typeface="Arial" pitchFamily="34" charset="0"/>
              </a:rPr>
              <a:t>ГОТОВАЯ ИНФРАСТРУКТУРА</a:t>
            </a:r>
          </a:p>
        </p:txBody>
      </p:sp>
      <p:pic>
        <p:nvPicPr>
          <p:cNvPr id="31752" name="Picture 9" descr="C:\Users\Равиль\Desktop\Безимени-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72138" y="1806575"/>
            <a:ext cx="6286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6256338" y="1851025"/>
            <a:ext cx="2924175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bg1"/>
                </a:solidFill>
              </a:rPr>
              <a:t>Электроснабжение – </a:t>
            </a:r>
            <a:r>
              <a:rPr lang="ru-RU" sz="1400" dirty="0" smtClean="0">
                <a:solidFill>
                  <a:schemeClr val="bg1"/>
                </a:solidFill>
              </a:rPr>
              <a:t>подведено к площадке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256338" y="2481263"/>
            <a:ext cx="2924175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bg1"/>
                </a:solidFill>
              </a:rPr>
              <a:t>Газоснабжение –  </a:t>
            </a:r>
            <a:r>
              <a:rPr lang="ru-RU" sz="1400" dirty="0" smtClean="0">
                <a:solidFill>
                  <a:schemeClr val="bg1"/>
                </a:solidFill>
              </a:rPr>
              <a:t>расположен рядом с площадкой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256338" y="3128963"/>
            <a:ext cx="2924175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bg1"/>
                </a:solidFill>
              </a:rPr>
              <a:t>Водоснабжение -  </a:t>
            </a:r>
            <a:r>
              <a:rPr lang="ru-RU" sz="1400" dirty="0" smtClean="0">
                <a:solidFill>
                  <a:schemeClr val="bg1"/>
                </a:solidFill>
              </a:rPr>
              <a:t>150 </a:t>
            </a:r>
            <a:r>
              <a:rPr lang="ru-RU" sz="1400" dirty="0">
                <a:solidFill>
                  <a:schemeClr val="bg1"/>
                </a:solidFill>
              </a:rPr>
              <a:t>м. до точки  подключения</a:t>
            </a:r>
          </a:p>
        </p:txBody>
      </p:sp>
      <p:pic>
        <p:nvPicPr>
          <p:cNvPr id="31756" name="Picture 1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2413" y="22013863"/>
            <a:ext cx="1944688" cy="1092200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  <p:pic>
        <p:nvPicPr>
          <p:cNvPr id="31757" name="Picture 1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22229763"/>
            <a:ext cx="1944688" cy="1092200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  <p:sp>
        <p:nvSpPr>
          <p:cNvPr id="31758" name="Прямоугольник 3"/>
          <p:cNvSpPr>
            <a:spLocks noChangeArrowheads="1"/>
          </p:cNvSpPr>
          <p:nvPr/>
        </p:nvSpPr>
        <p:spPr bwMode="auto">
          <a:xfrm>
            <a:off x="0" y="915988"/>
            <a:ext cx="56165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/>
              <a:t>Инвестиционная  площадка </a:t>
            </a:r>
            <a:r>
              <a:rPr lang="ru-RU" sz="1400" b="1" dirty="0" smtClean="0"/>
              <a:t>в </a:t>
            </a:r>
            <a:r>
              <a:rPr lang="ru-RU" sz="1400" b="1" dirty="0" err="1" smtClean="0"/>
              <a:t>с.Чувашский</a:t>
            </a:r>
            <a:r>
              <a:rPr lang="ru-RU" sz="1400" b="1" dirty="0" smtClean="0"/>
              <a:t> Сускан общей  </a:t>
            </a:r>
            <a:r>
              <a:rPr lang="ru-RU" sz="1400" b="1" dirty="0"/>
              <a:t>площадью  </a:t>
            </a:r>
            <a:r>
              <a:rPr lang="ru-RU" sz="1400" b="1" dirty="0" smtClean="0"/>
              <a:t>2718 </a:t>
            </a:r>
            <a:r>
              <a:rPr lang="ru-RU" sz="1400" b="1" dirty="0" err="1" smtClean="0"/>
              <a:t>кв.м</a:t>
            </a:r>
            <a:r>
              <a:rPr lang="ru-RU" sz="1400" b="1" dirty="0" smtClean="0"/>
              <a:t>. под складские помещения из состава </a:t>
            </a:r>
            <a:r>
              <a:rPr lang="ru-RU" sz="1400" b="1" dirty="0"/>
              <a:t>земель населенных пунктов. Нежилое помещение не отапливаемое, высота потолков более 4 метров</a:t>
            </a:r>
          </a:p>
        </p:txBody>
      </p:sp>
      <p:sp>
        <p:nvSpPr>
          <p:cNvPr id="3175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51758-DDD0-4679-AB51-56F499620027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765" y="1948074"/>
            <a:ext cx="4840089" cy="2361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13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араллелограмм 3"/>
          <p:cNvSpPr/>
          <p:nvPr/>
        </p:nvSpPr>
        <p:spPr>
          <a:xfrm>
            <a:off x="-324544" y="257225"/>
            <a:ext cx="9145016" cy="442317"/>
          </a:xfrm>
          <a:prstGeom prst="parallelogram">
            <a:avLst>
              <a:gd name="adj" fmla="val 35767"/>
            </a:avLst>
          </a:prstGeom>
          <a:solidFill>
            <a:schemeClr val="accent6">
              <a:alpha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265113" indent="-2651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i="1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ГОСУДАРСТВЕННО-ЧАСТНОЕ ПАРТНЕРСТВО </a:t>
            </a:r>
            <a:br>
              <a:rPr lang="ru-RU" sz="1700" b="1" i="1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700" b="1" i="1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			            В МЕЛЕКЕССКОМ РАЙОНЕ</a:t>
            </a:r>
          </a:p>
        </p:txBody>
      </p:sp>
      <p:pic>
        <p:nvPicPr>
          <p:cNvPr id="5" name="Picture 2" descr="D:\Документы\стенд\герб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50800"/>
            <a:ext cx="625475" cy="8524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3797" name="Rectangle 6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3798" name="Rectangle 2"/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379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38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3801" name="TextBox 10"/>
          <p:cNvSpPr txBox="1">
            <a:spLocks noChangeArrowheads="1"/>
          </p:cNvSpPr>
          <p:nvPr/>
        </p:nvSpPr>
        <p:spPr bwMode="auto">
          <a:xfrm>
            <a:off x="179388" y="3642255"/>
            <a:ext cx="872331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200" dirty="0"/>
              <a:t>Перечень недвижимого </a:t>
            </a:r>
            <a:r>
              <a:rPr lang="ru-RU" sz="1200" dirty="0" smtClean="0"/>
              <a:t>имущества </a:t>
            </a:r>
            <a:r>
              <a:rPr lang="ru-RU" sz="1200" dirty="0"/>
              <a:t>муниципальной </a:t>
            </a:r>
            <a:r>
              <a:rPr lang="ru-RU" sz="1200" dirty="0" smtClean="0"/>
              <a:t>собственности – 38 объектов , </a:t>
            </a:r>
            <a:r>
              <a:rPr lang="ru-RU" sz="1200" dirty="0"/>
              <a:t>в отношении которых целесообразна реализация </a:t>
            </a:r>
            <a:r>
              <a:rPr lang="ru-RU" sz="1200" dirty="0" smtClean="0"/>
              <a:t>проектов на основе концессионных соглашений.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b="1" i="1" dirty="0"/>
              <a:t>Уполномоченный  орган     на  подготовку  и  сопровождение  инвестиционных  проектов</a:t>
            </a:r>
          </a:p>
          <a:p>
            <a:pPr algn="just"/>
            <a:r>
              <a:rPr lang="ru-RU" sz="1200" b="1" i="1" dirty="0"/>
              <a:t>в сфере ГЧП – Комитет  по  управлению муниципальным имуществом  и  земельными отношениями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20687" y="881422"/>
            <a:ext cx="3175000" cy="360363"/>
          </a:xfrm>
          <a:prstGeom prst="rect">
            <a:avLst/>
          </a:pr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Arial" pitchFamily="34" charset="0"/>
                <a:cs typeface="Arial" pitchFamily="34" charset="0"/>
              </a:rPr>
              <a:t>СОЦИАЛЬНАЯ СФЕРА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572000" y="987425"/>
            <a:ext cx="4248150" cy="360363"/>
          </a:xfrm>
          <a:prstGeom prst="rect">
            <a:avLst/>
          </a:pr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Arial" pitchFamily="34" charset="0"/>
                <a:cs typeface="Arial" pitchFamily="34" charset="0"/>
              </a:rPr>
              <a:t>ЖИЛИЩНО-КОММУНАЛЬНОЕ ХОЗЯЙСТВО</a:t>
            </a:r>
          </a:p>
        </p:txBody>
      </p:sp>
      <p:pic>
        <p:nvPicPr>
          <p:cNvPr id="1026" name="Picture 2" descr="Insuranc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287" y="1412196"/>
            <a:ext cx="2971800" cy="1876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D77117-7926-49A6-905A-447474C88955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pic>
        <p:nvPicPr>
          <p:cNvPr id="16" name="Picture 3" descr="tarify-zhkx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9003" y="1347788"/>
            <a:ext cx="3946562" cy="20052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араллелограмм 3"/>
          <p:cNvSpPr/>
          <p:nvPr/>
        </p:nvSpPr>
        <p:spPr>
          <a:xfrm>
            <a:off x="-324544" y="257225"/>
            <a:ext cx="9001000" cy="442317"/>
          </a:xfrm>
          <a:prstGeom prst="parallelogram">
            <a:avLst>
              <a:gd name="adj" fmla="val 35767"/>
            </a:avLst>
          </a:prstGeom>
          <a:solidFill>
            <a:schemeClr val="accent6">
              <a:alpha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ИНВЕСТИЦИОННАЯ КАРТА РАЙОНА</a:t>
            </a:r>
          </a:p>
        </p:txBody>
      </p:sp>
      <p:pic>
        <p:nvPicPr>
          <p:cNvPr id="5" name="Picture 2" descr="D:\Документы\стенд\герб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50800"/>
            <a:ext cx="625475" cy="8524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4821" name="Rectangle 6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4822" name="Rectangle 2"/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4823" name="Rectangle 4"/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4824" name="Прямоугольник 3"/>
          <p:cNvSpPr>
            <a:spLocks noChangeArrowheads="1"/>
          </p:cNvSpPr>
          <p:nvPr/>
        </p:nvSpPr>
        <p:spPr bwMode="auto">
          <a:xfrm>
            <a:off x="152400" y="903288"/>
            <a:ext cx="8812213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/>
              <a:t>На   официальном сайте МО «Мелекесский  район»    разработана виртуальная  инвестиционная карта, на  которой  размещены данные о свободных  инвестиционных площадках, трудовых ресурсах, объектах социальной  инфраструктуры.</a:t>
            </a:r>
          </a:p>
        </p:txBody>
      </p:sp>
      <p:sp>
        <p:nvSpPr>
          <p:cNvPr id="3482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950" y="1862138"/>
            <a:ext cx="4754563" cy="3013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3482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263" y="1870075"/>
            <a:ext cx="3629025" cy="3005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191CB3-5233-4ED2-85AF-BC11AAB98797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993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993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9940" name="TextBox 7"/>
          <p:cNvSpPr txBox="1">
            <a:spLocks noChangeArrowheads="1"/>
          </p:cNvSpPr>
          <p:nvPr/>
        </p:nvSpPr>
        <p:spPr bwMode="auto">
          <a:xfrm>
            <a:off x="3492500" y="123825"/>
            <a:ext cx="565150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200" i="1" dirty="0">
                <a:solidFill>
                  <a:srgbClr val="404040"/>
                </a:solidFill>
              </a:rPr>
              <a:t>Глава администрации </a:t>
            </a:r>
          </a:p>
          <a:p>
            <a:pPr algn="just"/>
            <a:r>
              <a:rPr lang="ru-RU" sz="1200" i="1" dirty="0">
                <a:solidFill>
                  <a:srgbClr val="404040"/>
                </a:solidFill>
              </a:rPr>
              <a:t>МО «</a:t>
            </a:r>
            <a:r>
              <a:rPr lang="ru-RU" sz="1200" i="1" dirty="0" err="1">
                <a:solidFill>
                  <a:srgbClr val="404040"/>
                </a:solidFill>
              </a:rPr>
              <a:t>Мелекесский</a:t>
            </a:r>
            <a:r>
              <a:rPr lang="ru-RU" sz="1200" i="1" dirty="0">
                <a:solidFill>
                  <a:srgbClr val="404040"/>
                </a:solidFill>
              </a:rPr>
              <a:t> район»  Ульяновской области</a:t>
            </a:r>
          </a:p>
          <a:p>
            <a:pPr algn="just"/>
            <a:r>
              <a:rPr lang="ru-RU" sz="1200" i="1" dirty="0" err="1">
                <a:solidFill>
                  <a:srgbClr val="404040"/>
                </a:solidFill>
              </a:rPr>
              <a:t>Сандрюков</a:t>
            </a:r>
            <a:r>
              <a:rPr lang="ru-RU" sz="1200" i="1" dirty="0">
                <a:solidFill>
                  <a:srgbClr val="404040"/>
                </a:solidFill>
              </a:rPr>
              <a:t> Сергей Александрович</a:t>
            </a:r>
          </a:p>
          <a:p>
            <a:pPr algn="just"/>
            <a:r>
              <a:rPr lang="ru-RU" sz="1200" i="1" dirty="0">
                <a:solidFill>
                  <a:srgbClr val="404040"/>
                </a:solidFill>
              </a:rPr>
              <a:t>г. Димитровград</a:t>
            </a:r>
          </a:p>
          <a:p>
            <a:pPr algn="just"/>
            <a:r>
              <a:rPr lang="ru-RU" sz="1200" i="1" dirty="0">
                <a:solidFill>
                  <a:srgbClr val="404040"/>
                </a:solidFill>
              </a:rPr>
              <a:t>Ул. Б. Хмельницкого, д.93</a:t>
            </a:r>
          </a:p>
          <a:p>
            <a:pPr algn="just"/>
            <a:r>
              <a:rPr lang="ru-RU" sz="1200" i="1" dirty="0">
                <a:solidFill>
                  <a:srgbClr val="404040"/>
                </a:solidFill>
              </a:rPr>
              <a:t>Тел/факс: 884-235- 2-62-90</a:t>
            </a:r>
          </a:p>
          <a:p>
            <a:pPr algn="just"/>
            <a:r>
              <a:rPr lang="ru-RU" sz="1200" i="1" dirty="0">
                <a:solidFill>
                  <a:srgbClr val="404040"/>
                </a:solidFill>
                <a:hlinkClick r:id="rId2"/>
              </a:rPr>
              <a:t>tallex@list.ru</a:t>
            </a:r>
            <a:endParaRPr lang="ru-RU" sz="1200" i="1" dirty="0">
              <a:solidFill>
                <a:srgbClr val="404040"/>
              </a:solidFill>
            </a:endParaRPr>
          </a:p>
          <a:p>
            <a:pPr algn="just"/>
            <a:endParaRPr lang="ru-RU" sz="1200" i="1" dirty="0">
              <a:solidFill>
                <a:srgbClr val="404040"/>
              </a:solidFill>
            </a:endParaRPr>
          </a:p>
          <a:p>
            <a:pPr algn="just"/>
            <a:r>
              <a:rPr lang="ru-RU" sz="1200" i="1" dirty="0">
                <a:solidFill>
                  <a:srgbClr val="404040"/>
                </a:solidFill>
              </a:rPr>
              <a:t>Заместитель Главы  администрации  - начальник управления  экономики Костик Людмила  Александровна</a:t>
            </a:r>
          </a:p>
          <a:p>
            <a:r>
              <a:rPr lang="ru-RU" sz="1200" i="1" dirty="0">
                <a:solidFill>
                  <a:srgbClr val="404040"/>
                </a:solidFill>
              </a:rPr>
              <a:t>г. Димитровград</a:t>
            </a:r>
          </a:p>
          <a:p>
            <a:r>
              <a:rPr lang="ru-RU" sz="1200" i="1" dirty="0">
                <a:solidFill>
                  <a:srgbClr val="404040"/>
                </a:solidFill>
              </a:rPr>
              <a:t>Ул. Б. Хмельницкого, д.93</a:t>
            </a:r>
          </a:p>
          <a:p>
            <a:r>
              <a:rPr lang="ru-RU" sz="1200" i="1" dirty="0">
                <a:solidFill>
                  <a:srgbClr val="404040"/>
                </a:solidFill>
              </a:rPr>
              <a:t>Тел/факс: 884-235- 2-65-89</a:t>
            </a:r>
          </a:p>
          <a:p>
            <a:r>
              <a:rPr lang="en-US" sz="1200" i="1" dirty="0">
                <a:solidFill>
                  <a:srgbClr val="404040"/>
                </a:solidFill>
                <a:hlinkClick r:id="rId3"/>
              </a:rPr>
              <a:t>ekonom-mel@mail.ru</a:t>
            </a:r>
            <a:endParaRPr lang="en-US" sz="1200" i="1" dirty="0">
              <a:solidFill>
                <a:srgbClr val="404040"/>
              </a:solidFill>
            </a:endParaRPr>
          </a:p>
          <a:p>
            <a:endParaRPr lang="en-US" sz="1200" i="1" dirty="0">
              <a:solidFill>
                <a:srgbClr val="404040"/>
              </a:solidFill>
            </a:endParaRPr>
          </a:p>
          <a:p>
            <a:r>
              <a:rPr lang="ru-RU" sz="1200" i="1" dirty="0">
                <a:solidFill>
                  <a:srgbClr val="404040"/>
                </a:solidFill>
              </a:rPr>
              <a:t>Директор АНО «Центр развития  предпринимательства  </a:t>
            </a:r>
            <a:r>
              <a:rPr lang="ru-RU" sz="1200" i="1" dirty="0" err="1">
                <a:solidFill>
                  <a:srgbClr val="404040"/>
                </a:solidFill>
              </a:rPr>
              <a:t>Мелекесского</a:t>
            </a:r>
            <a:r>
              <a:rPr lang="ru-RU" sz="1200" i="1" dirty="0">
                <a:solidFill>
                  <a:srgbClr val="404040"/>
                </a:solidFill>
              </a:rPr>
              <a:t> района» Волкова Татьяна Александровна</a:t>
            </a:r>
          </a:p>
          <a:p>
            <a:r>
              <a:rPr lang="ru-RU" sz="1200" i="1" dirty="0">
                <a:solidFill>
                  <a:srgbClr val="404040"/>
                </a:solidFill>
              </a:rPr>
              <a:t>г. Димитровград</a:t>
            </a:r>
          </a:p>
          <a:p>
            <a:r>
              <a:rPr lang="ru-RU" sz="1200" i="1" dirty="0">
                <a:solidFill>
                  <a:srgbClr val="404040"/>
                </a:solidFill>
              </a:rPr>
              <a:t>Ул. Б. Хмельницкого, д.</a:t>
            </a:r>
            <a:r>
              <a:rPr lang="en-US" sz="1200" i="1" dirty="0">
                <a:solidFill>
                  <a:srgbClr val="404040"/>
                </a:solidFill>
              </a:rPr>
              <a:t>87</a:t>
            </a:r>
            <a:endParaRPr lang="ru-RU" sz="1200" i="1" dirty="0">
              <a:solidFill>
                <a:srgbClr val="404040"/>
              </a:solidFill>
            </a:endParaRPr>
          </a:p>
          <a:p>
            <a:r>
              <a:rPr lang="ru-RU" sz="1200" i="1" dirty="0">
                <a:solidFill>
                  <a:srgbClr val="404040"/>
                </a:solidFill>
              </a:rPr>
              <a:t>Тел/факс: 884-235- 2-53-13</a:t>
            </a:r>
          </a:p>
          <a:p>
            <a:r>
              <a:rPr lang="en-US" sz="1200" i="1" dirty="0" err="1" smtClean="0">
                <a:solidFill>
                  <a:srgbClr val="404040"/>
                </a:solidFill>
                <a:hlinkClick r:id="rId4"/>
              </a:rPr>
              <a:t>centr</a:t>
            </a:r>
            <a:r>
              <a:rPr lang="ru-RU" sz="1200" i="1" dirty="0" smtClean="0">
                <a:solidFill>
                  <a:srgbClr val="404040"/>
                </a:solidFill>
                <a:hlinkClick r:id="rId4"/>
              </a:rPr>
              <a:t>_</a:t>
            </a:r>
            <a:r>
              <a:rPr lang="en-US" sz="1200" i="1" dirty="0" smtClean="0">
                <a:solidFill>
                  <a:srgbClr val="404040"/>
                </a:solidFill>
                <a:hlinkClick r:id="rId4"/>
              </a:rPr>
              <a:t>rp@mail.ru</a:t>
            </a:r>
            <a:r>
              <a:rPr lang="ru-RU" sz="1200" i="1" dirty="0" smtClean="0">
                <a:solidFill>
                  <a:srgbClr val="404040"/>
                </a:solidFill>
              </a:rPr>
              <a:t> </a:t>
            </a:r>
            <a:endParaRPr lang="en-US" sz="1200" i="1" dirty="0">
              <a:solidFill>
                <a:srgbClr val="404040"/>
              </a:solidFill>
            </a:endParaRPr>
          </a:p>
          <a:p>
            <a:pPr algn="just"/>
            <a:endParaRPr lang="ru-RU" sz="1200" i="1" dirty="0">
              <a:solidFill>
                <a:srgbClr val="404040"/>
              </a:solidFill>
            </a:endParaRPr>
          </a:p>
          <a:p>
            <a:pPr algn="just"/>
            <a:endParaRPr lang="ru-RU" sz="1200" i="1" dirty="0">
              <a:solidFill>
                <a:srgbClr val="404040"/>
              </a:solidFill>
            </a:endParaRPr>
          </a:p>
          <a:p>
            <a:pPr algn="just"/>
            <a:r>
              <a:rPr lang="ru-RU" sz="2800" b="1" i="1" dirty="0">
                <a:solidFill>
                  <a:srgbClr val="404040"/>
                </a:solidFill>
              </a:rPr>
              <a:t>Приглашаем быть вместе!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781A89-734F-49E0-A2F1-60AC6A584150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915566"/>
            <a:ext cx="2455837" cy="29106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9" descr="C:\Users\Равиль\Desktop\HTB1ZVr1RFXXXXaTXFXXq6xXFXXX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725" y="2859088"/>
            <a:ext cx="10080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55875" y="3867150"/>
            <a:ext cx="1960563" cy="1308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68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42988" y="3867150"/>
            <a:ext cx="1960562" cy="1308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2052" name="Picture 4" descr="C:\Users\Равиль\Desktop\sign-2340072__480.png"/>
          <p:cNvPicPr>
            <a:picLocks noChangeAspect="1" noChangeArrowheads="1"/>
          </p:cNvPicPr>
          <p:nvPr/>
        </p:nvPicPr>
        <p:blipFill>
          <a:blip r:embed="rId5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843558"/>
            <a:ext cx="642020" cy="429022"/>
          </a:xfrm>
          <a:prstGeom prst="rect">
            <a:avLst/>
          </a:prstGeom>
          <a:noFill/>
          <a:extLst/>
        </p:spPr>
      </p:pic>
      <p:pic>
        <p:nvPicPr>
          <p:cNvPr id="16389" name="Picture 5" descr="C:\Users\Равиль\Desktop\TCT-Icons_Public_TRANSPORT_resize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5600" y="1419225"/>
            <a:ext cx="725488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Равиль\Desktop\карта.gif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65" y="-24981"/>
            <a:ext cx="5802313" cy="3868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5" name="Параллелограмм 4"/>
          <p:cNvSpPr/>
          <p:nvPr/>
        </p:nvSpPr>
        <p:spPr>
          <a:xfrm>
            <a:off x="-180528" y="473249"/>
            <a:ext cx="5832648" cy="442317"/>
          </a:xfrm>
          <a:prstGeom prst="parallelogram">
            <a:avLst>
              <a:gd name="adj" fmla="val 35767"/>
            </a:avLst>
          </a:prstGeom>
          <a:solidFill>
            <a:schemeClr val="accent6">
              <a:alpha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МЕЛЕКЕССКИЙ РАЙОН</a:t>
            </a:r>
          </a:p>
        </p:txBody>
      </p:sp>
      <p:pic>
        <p:nvPicPr>
          <p:cNvPr id="9" name="Picture 2" descr="D:\Документы\стенд\герб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75" y="-31000"/>
            <a:ext cx="655630" cy="8524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7" name="Прямоугольник 6"/>
          <p:cNvSpPr/>
          <p:nvPr/>
        </p:nvSpPr>
        <p:spPr>
          <a:xfrm>
            <a:off x="6299158" y="88106"/>
            <a:ext cx="2803525" cy="360363"/>
          </a:xfrm>
          <a:prstGeom prst="rect">
            <a:avLst/>
          </a:prstGeom>
          <a:solidFill>
            <a:schemeClr val="accent6">
              <a:alpha val="7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latin typeface="Arial" pitchFamily="34" charset="0"/>
                <a:cs typeface="Arial" pitchFamily="34" charset="0"/>
              </a:rPr>
              <a:t>МУНИЦИПАЛЬНО-ТЕРРИТОРИАЛЬНОЕ УСТРОЙСТВО</a:t>
            </a:r>
          </a:p>
        </p:txBody>
      </p:sp>
      <p:sp>
        <p:nvSpPr>
          <p:cNvPr id="16394" name="TextBox 7"/>
          <p:cNvSpPr txBox="1">
            <a:spLocks noChangeArrowheads="1"/>
          </p:cNvSpPr>
          <p:nvPr/>
        </p:nvSpPr>
        <p:spPr bwMode="auto">
          <a:xfrm>
            <a:off x="6253162" y="498431"/>
            <a:ext cx="27844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dirty="0"/>
              <a:t>В Мелекесском районе 55 </a:t>
            </a:r>
          </a:p>
          <a:p>
            <a:pPr algn="ctr"/>
            <a:r>
              <a:rPr lang="ru-RU" sz="1200" dirty="0"/>
              <a:t>населенных пунктов в составе</a:t>
            </a:r>
          </a:p>
          <a:p>
            <a:pPr algn="ctr"/>
            <a:r>
              <a:rPr lang="ru-RU" sz="1200" dirty="0"/>
              <a:t>2 городских и 6 сельских поселений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268513" y="1143000"/>
            <a:ext cx="2803525" cy="287338"/>
          </a:xfrm>
          <a:prstGeom prst="rect">
            <a:avLst/>
          </a:prstGeom>
          <a:solidFill>
            <a:schemeClr val="accent6">
              <a:alpha val="7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latin typeface="Arial" pitchFamily="34" charset="0"/>
                <a:cs typeface="Arial" pitchFamily="34" charset="0"/>
              </a:rPr>
              <a:t>ТРАНСПОРТНАЯ ДОСТУПНОСТЬ</a:t>
            </a:r>
          </a:p>
        </p:txBody>
      </p:sp>
      <p:sp>
        <p:nvSpPr>
          <p:cNvPr id="16396" name="TextBox 16"/>
          <p:cNvSpPr txBox="1">
            <a:spLocks noChangeArrowheads="1"/>
          </p:cNvSpPr>
          <p:nvPr/>
        </p:nvSpPr>
        <p:spPr bwMode="auto">
          <a:xfrm>
            <a:off x="6083405" y="1486584"/>
            <a:ext cx="30353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/>
              <a:t>Автодорога Р178 </a:t>
            </a:r>
            <a:r>
              <a:rPr lang="ru-RU" sz="1200" dirty="0"/>
              <a:t>– автомобильная дорога федерального </a:t>
            </a:r>
            <a:r>
              <a:rPr lang="ru-RU" sz="1200" dirty="0" smtClean="0"/>
              <a:t>значения</a:t>
            </a:r>
          </a:p>
          <a:p>
            <a:pPr algn="ctr"/>
            <a:endParaRPr lang="ru-RU" sz="1200" dirty="0"/>
          </a:p>
        </p:txBody>
      </p:sp>
      <p:sp>
        <p:nvSpPr>
          <p:cNvPr id="2060" name="Полилиния 2059"/>
          <p:cNvSpPr/>
          <p:nvPr/>
        </p:nvSpPr>
        <p:spPr>
          <a:xfrm>
            <a:off x="1162050" y="1143000"/>
            <a:ext cx="3810000" cy="1333500"/>
          </a:xfrm>
          <a:custGeom>
            <a:avLst/>
            <a:gdLst>
              <a:gd name="connsiteX0" fmla="*/ 3810000 w 3810000"/>
              <a:gd name="connsiteY0" fmla="*/ 1333500 h 1333500"/>
              <a:gd name="connsiteX1" fmla="*/ 3781425 w 3810000"/>
              <a:gd name="connsiteY1" fmla="*/ 1314450 h 1333500"/>
              <a:gd name="connsiteX2" fmla="*/ 3748088 w 3810000"/>
              <a:gd name="connsiteY2" fmla="*/ 1281113 h 1333500"/>
              <a:gd name="connsiteX3" fmla="*/ 3738563 w 3810000"/>
              <a:gd name="connsiteY3" fmla="*/ 1266825 h 1333500"/>
              <a:gd name="connsiteX4" fmla="*/ 3724275 w 3810000"/>
              <a:gd name="connsiteY4" fmla="*/ 1262063 h 1333500"/>
              <a:gd name="connsiteX5" fmla="*/ 3705225 w 3810000"/>
              <a:gd name="connsiteY5" fmla="*/ 1247775 h 1333500"/>
              <a:gd name="connsiteX6" fmla="*/ 3676650 w 3810000"/>
              <a:gd name="connsiteY6" fmla="*/ 1238250 h 1333500"/>
              <a:gd name="connsiteX7" fmla="*/ 3648075 w 3810000"/>
              <a:gd name="connsiteY7" fmla="*/ 1219200 h 1333500"/>
              <a:gd name="connsiteX8" fmla="*/ 3633788 w 3810000"/>
              <a:gd name="connsiteY8" fmla="*/ 1209675 h 1333500"/>
              <a:gd name="connsiteX9" fmla="*/ 3600450 w 3810000"/>
              <a:gd name="connsiteY9" fmla="*/ 1195388 h 1333500"/>
              <a:gd name="connsiteX10" fmla="*/ 3586163 w 3810000"/>
              <a:gd name="connsiteY10" fmla="*/ 1190625 h 1333500"/>
              <a:gd name="connsiteX11" fmla="*/ 3538538 w 3810000"/>
              <a:gd name="connsiteY11" fmla="*/ 1166813 h 1333500"/>
              <a:gd name="connsiteX12" fmla="*/ 3519488 w 3810000"/>
              <a:gd name="connsiteY12" fmla="*/ 1157288 h 1333500"/>
              <a:gd name="connsiteX13" fmla="*/ 3505200 w 3810000"/>
              <a:gd name="connsiteY13" fmla="*/ 1152525 h 1333500"/>
              <a:gd name="connsiteX14" fmla="*/ 3490913 w 3810000"/>
              <a:gd name="connsiteY14" fmla="*/ 1143000 h 1333500"/>
              <a:gd name="connsiteX15" fmla="*/ 3462338 w 3810000"/>
              <a:gd name="connsiteY15" fmla="*/ 1133475 h 1333500"/>
              <a:gd name="connsiteX16" fmla="*/ 3433763 w 3810000"/>
              <a:gd name="connsiteY16" fmla="*/ 1114425 h 1333500"/>
              <a:gd name="connsiteX17" fmla="*/ 3405188 w 3810000"/>
              <a:gd name="connsiteY17" fmla="*/ 1095375 h 1333500"/>
              <a:gd name="connsiteX18" fmla="*/ 3357563 w 3810000"/>
              <a:gd name="connsiteY18" fmla="*/ 1081088 h 1333500"/>
              <a:gd name="connsiteX19" fmla="*/ 3343275 w 3810000"/>
              <a:gd name="connsiteY19" fmla="*/ 1076325 h 1333500"/>
              <a:gd name="connsiteX20" fmla="*/ 3324225 w 3810000"/>
              <a:gd name="connsiteY20" fmla="*/ 1066800 h 1333500"/>
              <a:gd name="connsiteX21" fmla="*/ 3309938 w 3810000"/>
              <a:gd name="connsiteY21" fmla="*/ 1057275 h 1333500"/>
              <a:gd name="connsiteX22" fmla="*/ 3290888 w 3810000"/>
              <a:gd name="connsiteY22" fmla="*/ 1052513 h 1333500"/>
              <a:gd name="connsiteX23" fmla="*/ 3267075 w 3810000"/>
              <a:gd name="connsiteY23" fmla="*/ 1028700 h 1333500"/>
              <a:gd name="connsiteX24" fmla="*/ 3243263 w 3810000"/>
              <a:gd name="connsiteY24" fmla="*/ 1004888 h 1333500"/>
              <a:gd name="connsiteX25" fmla="*/ 3214688 w 3810000"/>
              <a:gd name="connsiteY25" fmla="*/ 995363 h 1333500"/>
              <a:gd name="connsiteX26" fmla="*/ 3186113 w 3810000"/>
              <a:gd name="connsiteY26" fmla="*/ 985838 h 1333500"/>
              <a:gd name="connsiteX27" fmla="*/ 3162300 w 3810000"/>
              <a:gd name="connsiteY27" fmla="*/ 981075 h 1333500"/>
              <a:gd name="connsiteX28" fmla="*/ 3133725 w 3810000"/>
              <a:gd name="connsiteY28" fmla="*/ 971550 h 1333500"/>
              <a:gd name="connsiteX29" fmla="*/ 3114675 w 3810000"/>
              <a:gd name="connsiteY29" fmla="*/ 966788 h 1333500"/>
              <a:gd name="connsiteX30" fmla="*/ 3109913 w 3810000"/>
              <a:gd name="connsiteY30" fmla="*/ 952500 h 1333500"/>
              <a:gd name="connsiteX31" fmla="*/ 3095625 w 3810000"/>
              <a:gd name="connsiteY31" fmla="*/ 947738 h 1333500"/>
              <a:gd name="connsiteX32" fmla="*/ 3062288 w 3810000"/>
              <a:gd name="connsiteY32" fmla="*/ 933450 h 1333500"/>
              <a:gd name="connsiteX33" fmla="*/ 3043238 w 3810000"/>
              <a:gd name="connsiteY33" fmla="*/ 919163 h 1333500"/>
              <a:gd name="connsiteX34" fmla="*/ 3028950 w 3810000"/>
              <a:gd name="connsiteY34" fmla="*/ 909638 h 1333500"/>
              <a:gd name="connsiteX35" fmla="*/ 3014663 w 3810000"/>
              <a:gd name="connsiteY35" fmla="*/ 881063 h 1333500"/>
              <a:gd name="connsiteX36" fmla="*/ 2967038 w 3810000"/>
              <a:gd name="connsiteY36" fmla="*/ 857250 h 1333500"/>
              <a:gd name="connsiteX37" fmla="*/ 2957513 w 3810000"/>
              <a:gd name="connsiteY37" fmla="*/ 842963 h 1333500"/>
              <a:gd name="connsiteX38" fmla="*/ 2943225 w 3810000"/>
              <a:gd name="connsiteY38" fmla="*/ 838200 h 1333500"/>
              <a:gd name="connsiteX39" fmla="*/ 2905125 w 3810000"/>
              <a:gd name="connsiteY39" fmla="*/ 823913 h 1333500"/>
              <a:gd name="connsiteX40" fmla="*/ 2876550 w 3810000"/>
              <a:gd name="connsiteY40" fmla="*/ 814388 h 1333500"/>
              <a:gd name="connsiteX41" fmla="*/ 2857500 w 3810000"/>
              <a:gd name="connsiteY41" fmla="*/ 804863 h 1333500"/>
              <a:gd name="connsiteX42" fmla="*/ 2809875 w 3810000"/>
              <a:gd name="connsiteY42" fmla="*/ 800100 h 1333500"/>
              <a:gd name="connsiteX43" fmla="*/ 2795588 w 3810000"/>
              <a:gd name="connsiteY43" fmla="*/ 795338 h 1333500"/>
              <a:gd name="connsiteX44" fmla="*/ 2762250 w 3810000"/>
              <a:gd name="connsiteY44" fmla="*/ 785813 h 1333500"/>
              <a:gd name="connsiteX45" fmla="*/ 2728913 w 3810000"/>
              <a:gd name="connsiteY45" fmla="*/ 771525 h 1333500"/>
              <a:gd name="connsiteX46" fmla="*/ 2709863 w 3810000"/>
              <a:gd name="connsiteY46" fmla="*/ 762000 h 1333500"/>
              <a:gd name="connsiteX47" fmla="*/ 2652713 w 3810000"/>
              <a:gd name="connsiteY47" fmla="*/ 752475 h 1333500"/>
              <a:gd name="connsiteX48" fmla="*/ 2609850 w 3810000"/>
              <a:gd name="connsiteY48" fmla="*/ 733425 h 1333500"/>
              <a:gd name="connsiteX49" fmla="*/ 2595563 w 3810000"/>
              <a:gd name="connsiteY49" fmla="*/ 728663 h 1333500"/>
              <a:gd name="connsiteX50" fmla="*/ 2571750 w 3810000"/>
              <a:gd name="connsiteY50" fmla="*/ 723900 h 1333500"/>
              <a:gd name="connsiteX51" fmla="*/ 2557463 w 3810000"/>
              <a:gd name="connsiteY51" fmla="*/ 714375 h 1333500"/>
              <a:gd name="connsiteX52" fmla="*/ 2533650 w 3810000"/>
              <a:gd name="connsiteY52" fmla="*/ 709613 h 1333500"/>
              <a:gd name="connsiteX53" fmla="*/ 2519363 w 3810000"/>
              <a:gd name="connsiteY53" fmla="*/ 704850 h 1333500"/>
              <a:gd name="connsiteX54" fmla="*/ 2471738 w 3810000"/>
              <a:gd name="connsiteY54" fmla="*/ 695325 h 1333500"/>
              <a:gd name="connsiteX55" fmla="*/ 2443163 w 3810000"/>
              <a:gd name="connsiteY55" fmla="*/ 685800 h 1333500"/>
              <a:gd name="connsiteX56" fmla="*/ 2414588 w 3810000"/>
              <a:gd name="connsiteY56" fmla="*/ 671513 h 1333500"/>
              <a:gd name="connsiteX57" fmla="*/ 2381250 w 3810000"/>
              <a:gd name="connsiteY57" fmla="*/ 642938 h 1333500"/>
              <a:gd name="connsiteX58" fmla="*/ 2362200 w 3810000"/>
              <a:gd name="connsiteY58" fmla="*/ 638175 h 1333500"/>
              <a:gd name="connsiteX59" fmla="*/ 2347913 w 3810000"/>
              <a:gd name="connsiteY59" fmla="*/ 633413 h 1333500"/>
              <a:gd name="connsiteX60" fmla="*/ 2333625 w 3810000"/>
              <a:gd name="connsiteY60" fmla="*/ 623888 h 1333500"/>
              <a:gd name="connsiteX61" fmla="*/ 2309813 w 3810000"/>
              <a:gd name="connsiteY61" fmla="*/ 619125 h 1333500"/>
              <a:gd name="connsiteX62" fmla="*/ 2295525 w 3810000"/>
              <a:gd name="connsiteY62" fmla="*/ 614363 h 1333500"/>
              <a:gd name="connsiteX63" fmla="*/ 2257425 w 3810000"/>
              <a:gd name="connsiteY63" fmla="*/ 604838 h 1333500"/>
              <a:gd name="connsiteX64" fmla="*/ 2243138 w 3810000"/>
              <a:gd name="connsiteY64" fmla="*/ 600075 h 1333500"/>
              <a:gd name="connsiteX65" fmla="*/ 2176463 w 3810000"/>
              <a:gd name="connsiteY65" fmla="*/ 590550 h 1333500"/>
              <a:gd name="connsiteX66" fmla="*/ 2157413 w 3810000"/>
              <a:gd name="connsiteY66" fmla="*/ 585788 h 1333500"/>
              <a:gd name="connsiteX67" fmla="*/ 2128838 w 3810000"/>
              <a:gd name="connsiteY67" fmla="*/ 581025 h 1333500"/>
              <a:gd name="connsiteX68" fmla="*/ 2114550 w 3810000"/>
              <a:gd name="connsiteY68" fmla="*/ 571500 h 1333500"/>
              <a:gd name="connsiteX69" fmla="*/ 2057400 w 3810000"/>
              <a:gd name="connsiteY69" fmla="*/ 571500 h 1333500"/>
              <a:gd name="connsiteX70" fmla="*/ 2000250 w 3810000"/>
              <a:gd name="connsiteY70" fmla="*/ 576263 h 1333500"/>
              <a:gd name="connsiteX71" fmla="*/ 1971675 w 3810000"/>
              <a:gd name="connsiteY71" fmla="*/ 585788 h 1333500"/>
              <a:gd name="connsiteX72" fmla="*/ 1876425 w 3810000"/>
              <a:gd name="connsiteY72" fmla="*/ 600075 h 1333500"/>
              <a:gd name="connsiteX73" fmla="*/ 1733550 w 3810000"/>
              <a:gd name="connsiteY73" fmla="*/ 590550 h 1333500"/>
              <a:gd name="connsiteX74" fmla="*/ 1709738 w 3810000"/>
              <a:gd name="connsiteY74" fmla="*/ 581025 h 1333500"/>
              <a:gd name="connsiteX75" fmla="*/ 1695450 w 3810000"/>
              <a:gd name="connsiteY75" fmla="*/ 576263 h 1333500"/>
              <a:gd name="connsiteX76" fmla="*/ 1676400 w 3810000"/>
              <a:gd name="connsiteY76" fmla="*/ 547688 h 1333500"/>
              <a:gd name="connsiteX77" fmla="*/ 1657350 w 3810000"/>
              <a:gd name="connsiteY77" fmla="*/ 519113 h 1333500"/>
              <a:gd name="connsiteX78" fmla="*/ 1628775 w 3810000"/>
              <a:gd name="connsiteY78" fmla="*/ 500063 h 1333500"/>
              <a:gd name="connsiteX79" fmla="*/ 1600200 w 3810000"/>
              <a:gd name="connsiteY79" fmla="*/ 476250 h 1333500"/>
              <a:gd name="connsiteX80" fmla="*/ 1562100 w 3810000"/>
              <a:gd name="connsiteY80" fmla="*/ 461963 h 1333500"/>
              <a:gd name="connsiteX81" fmla="*/ 1543050 w 3810000"/>
              <a:gd name="connsiteY81" fmla="*/ 452438 h 1333500"/>
              <a:gd name="connsiteX82" fmla="*/ 1514475 w 3810000"/>
              <a:gd name="connsiteY82" fmla="*/ 442913 h 1333500"/>
              <a:gd name="connsiteX83" fmla="*/ 1500188 w 3810000"/>
              <a:gd name="connsiteY83" fmla="*/ 433388 h 1333500"/>
              <a:gd name="connsiteX84" fmla="*/ 1443038 w 3810000"/>
              <a:gd name="connsiteY84" fmla="*/ 423863 h 1333500"/>
              <a:gd name="connsiteX85" fmla="*/ 1390650 w 3810000"/>
              <a:gd name="connsiteY85" fmla="*/ 428625 h 1333500"/>
              <a:gd name="connsiteX86" fmla="*/ 1290638 w 3810000"/>
              <a:gd name="connsiteY86" fmla="*/ 419100 h 1333500"/>
              <a:gd name="connsiteX87" fmla="*/ 1276350 w 3810000"/>
              <a:gd name="connsiteY87" fmla="*/ 414338 h 1333500"/>
              <a:gd name="connsiteX88" fmla="*/ 1214438 w 3810000"/>
              <a:gd name="connsiteY88" fmla="*/ 400050 h 1333500"/>
              <a:gd name="connsiteX89" fmla="*/ 1171575 w 3810000"/>
              <a:gd name="connsiteY89" fmla="*/ 381000 h 1333500"/>
              <a:gd name="connsiteX90" fmla="*/ 1152525 w 3810000"/>
              <a:gd name="connsiteY90" fmla="*/ 371475 h 1333500"/>
              <a:gd name="connsiteX91" fmla="*/ 1119188 w 3810000"/>
              <a:gd name="connsiteY91" fmla="*/ 361950 h 1333500"/>
              <a:gd name="connsiteX92" fmla="*/ 1081088 w 3810000"/>
              <a:gd name="connsiteY92" fmla="*/ 347663 h 1333500"/>
              <a:gd name="connsiteX93" fmla="*/ 1047750 w 3810000"/>
              <a:gd name="connsiteY93" fmla="*/ 328613 h 1333500"/>
              <a:gd name="connsiteX94" fmla="*/ 1028700 w 3810000"/>
              <a:gd name="connsiteY94" fmla="*/ 323850 h 1333500"/>
              <a:gd name="connsiteX95" fmla="*/ 995363 w 3810000"/>
              <a:gd name="connsiteY95" fmla="*/ 314325 h 1333500"/>
              <a:gd name="connsiteX96" fmla="*/ 962025 w 3810000"/>
              <a:gd name="connsiteY96" fmla="*/ 309563 h 1333500"/>
              <a:gd name="connsiteX97" fmla="*/ 947738 w 3810000"/>
              <a:gd name="connsiteY97" fmla="*/ 304800 h 1333500"/>
              <a:gd name="connsiteX98" fmla="*/ 933450 w 3810000"/>
              <a:gd name="connsiteY98" fmla="*/ 276225 h 1333500"/>
              <a:gd name="connsiteX99" fmla="*/ 923925 w 3810000"/>
              <a:gd name="connsiteY99" fmla="*/ 261938 h 1333500"/>
              <a:gd name="connsiteX100" fmla="*/ 904875 w 3810000"/>
              <a:gd name="connsiteY100" fmla="*/ 238125 h 1333500"/>
              <a:gd name="connsiteX101" fmla="*/ 857250 w 3810000"/>
              <a:gd name="connsiteY101" fmla="*/ 204788 h 1333500"/>
              <a:gd name="connsiteX102" fmla="*/ 842963 w 3810000"/>
              <a:gd name="connsiteY102" fmla="*/ 195263 h 1333500"/>
              <a:gd name="connsiteX103" fmla="*/ 828675 w 3810000"/>
              <a:gd name="connsiteY103" fmla="*/ 180975 h 1333500"/>
              <a:gd name="connsiteX104" fmla="*/ 814388 w 3810000"/>
              <a:gd name="connsiteY104" fmla="*/ 176213 h 1333500"/>
              <a:gd name="connsiteX105" fmla="*/ 800100 w 3810000"/>
              <a:gd name="connsiteY105" fmla="*/ 157163 h 1333500"/>
              <a:gd name="connsiteX106" fmla="*/ 771525 w 3810000"/>
              <a:gd name="connsiteY106" fmla="*/ 138113 h 1333500"/>
              <a:gd name="connsiteX107" fmla="*/ 776288 w 3810000"/>
              <a:gd name="connsiteY107" fmla="*/ 123825 h 1333500"/>
              <a:gd name="connsiteX108" fmla="*/ 757238 w 3810000"/>
              <a:gd name="connsiteY108" fmla="*/ 109538 h 1333500"/>
              <a:gd name="connsiteX109" fmla="*/ 723900 w 3810000"/>
              <a:gd name="connsiteY109" fmla="*/ 100013 h 1333500"/>
              <a:gd name="connsiteX110" fmla="*/ 695325 w 3810000"/>
              <a:gd name="connsiteY110" fmla="*/ 90488 h 1333500"/>
              <a:gd name="connsiteX111" fmla="*/ 681038 w 3810000"/>
              <a:gd name="connsiteY111" fmla="*/ 85725 h 1333500"/>
              <a:gd name="connsiteX112" fmla="*/ 647700 w 3810000"/>
              <a:gd name="connsiteY112" fmla="*/ 80963 h 1333500"/>
              <a:gd name="connsiteX113" fmla="*/ 600075 w 3810000"/>
              <a:gd name="connsiteY113" fmla="*/ 76200 h 1333500"/>
              <a:gd name="connsiteX114" fmla="*/ 576263 w 3810000"/>
              <a:gd name="connsiteY114" fmla="*/ 71438 h 1333500"/>
              <a:gd name="connsiteX115" fmla="*/ 561975 w 3810000"/>
              <a:gd name="connsiteY115" fmla="*/ 61913 h 1333500"/>
              <a:gd name="connsiteX116" fmla="*/ 514350 w 3810000"/>
              <a:gd name="connsiteY116" fmla="*/ 52388 h 1333500"/>
              <a:gd name="connsiteX117" fmla="*/ 485775 w 3810000"/>
              <a:gd name="connsiteY117" fmla="*/ 42863 h 1333500"/>
              <a:gd name="connsiteX118" fmla="*/ 447675 w 3810000"/>
              <a:gd name="connsiteY118" fmla="*/ 23813 h 1333500"/>
              <a:gd name="connsiteX119" fmla="*/ 433388 w 3810000"/>
              <a:gd name="connsiteY119" fmla="*/ 19050 h 1333500"/>
              <a:gd name="connsiteX120" fmla="*/ 400050 w 3810000"/>
              <a:gd name="connsiteY120" fmla="*/ 0 h 1333500"/>
              <a:gd name="connsiteX121" fmla="*/ 223838 w 3810000"/>
              <a:gd name="connsiteY121" fmla="*/ 4763 h 1333500"/>
              <a:gd name="connsiteX122" fmla="*/ 195263 w 3810000"/>
              <a:gd name="connsiteY122" fmla="*/ 9525 h 1333500"/>
              <a:gd name="connsiteX123" fmla="*/ 161925 w 3810000"/>
              <a:gd name="connsiteY123" fmla="*/ 14288 h 1333500"/>
              <a:gd name="connsiteX124" fmla="*/ 100013 w 3810000"/>
              <a:gd name="connsiteY124" fmla="*/ 19050 h 1333500"/>
              <a:gd name="connsiteX125" fmla="*/ 85725 w 3810000"/>
              <a:gd name="connsiteY125" fmla="*/ 23813 h 1333500"/>
              <a:gd name="connsiteX126" fmla="*/ 0 w 3810000"/>
              <a:gd name="connsiteY126" fmla="*/ 28575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3810000" h="1333500">
                <a:moveTo>
                  <a:pt x="3810000" y="1333500"/>
                </a:moveTo>
                <a:cubicBezTo>
                  <a:pt x="3800475" y="1327150"/>
                  <a:pt x="3790164" y="1321844"/>
                  <a:pt x="3781425" y="1314450"/>
                </a:cubicBezTo>
                <a:cubicBezTo>
                  <a:pt x="3769428" y="1304299"/>
                  <a:pt x="3758601" y="1292794"/>
                  <a:pt x="3748088" y="1281113"/>
                </a:cubicBezTo>
                <a:cubicBezTo>
                  <a:pt x="3744259" y="1276858"/>
                  <a:pt x="3743033" y="1270401"/>
                  <a:pt x="3738563" y="1266825"/>
                </a:cubicBezTo>
                <a:cubicBezTo>
                  <a:pt x="3734643" y="1263689"/>
                  <a:pt x="3729038" y="1263650"/>
                  <a:pt x="3724275" y="1262063"/>
                </a:cubicBezTo>
                <a:cubicBezTo>
                  <a:pt x="3717925" y="1257300"/>
                  <a:pt x="3712325" y="1251325"/>
                  <a:pt x="3705225" y="1247775"/>
                </a:cubicBezTo>
                <a:cubicBezTo>
                  <a:pt x="3696245" y="1243285"/>
                  <a:pt x="3685004" y="1243819"/>
                  <a:pt x="3676650" y="1238250"/>
                </a:cubicBezTo>
                <a:lnTo>
                  <a:pt x="3648075" y="1219200"/>
                </a:lnTo>
                <a:cubicBezTo>
                  <a:pt x="3643313" y="1216025"/>
                  <a:pt x="3639218" y="1211485"/>
                  <a:pt x="3633788" y="1209675"/>
                </a:cubicBezTo>
                <a:cubicBezTo>
                  <a:pt x="3600293" y="1198512"/>
                  <a:pt x="3641627" y="1213036"/>
                  <a:pt x="3600450" y="1195388"/>
                </a:cubicBezTo>
                <a:cubicBezTo>
                  <a:pt x="3595836" y="1193410"/>
                  <a:pt x="3590551" y="1193063"/>
                  <a:pt x="3586163" y="1190625"/>
                </a:cubicBezTo>
                <a:cubicBezTo>
                  <a:pt x="3539774" y="1164853"/>
                  <a:pt x="3575765" y="1176119"/>
                  <a:pt x="3538538" y="1166813"/>
                </a:cubicBezTo>
                <a:cubicBezTo>
                  <a:pt x="3532188" y="1163638"/>
                  <a:pt x="3526013" y="1160085"/>
                  <a:pt x="3519488" y="1157288"/>
                </a:cubicBezTo>
                <a:cubicBezTo>
                  <a:pt x="3514874" y="1155310"/>
                  <a:pt x="3509690" y="1154770"/>
                  <a:pt x="3505200" y="1152525"/>
                </a:cubicBezTo>
                <a:cubicBezTo>
                  <a:pt x="3500081" y="1149965"/>
                  <a:pt x="3496143" y="1145325"/>
                  <a:pt x="3490913" y="1143000"/>
                </a:cubicBezTo>
                <a:cubicBezTo>
                  <a:pt x="3481738" y="1138922"/>
                  <a:pt x="3462338" y="1133475"/>
                  <a:pt x="3462338" y="1133475"/>
                </a:cubicBezTo>
                <a:cubicBezTo>
                  <a:pt x="3443804" y="1105674"/>
                  <a:pt x="3464516" y="1129802"/>
                  <a:pt x="3433763" y="1114425"/>
                </a:cubicBezTo>
                <a:cubicBezTo>
                  <a:pt x="3423524" y="1109305"/>
                  <a:pt x="3416294" y="1098151"/>
                  <a:pt x="3405188" y="1095375"/>
                </a:cubicBezTo>
                <a:cubicBezTo>
                  <a:pt x="3376400" y="1088179"/>
                  <a:pt x="3392344" y="1092682"/>
                  <a:pt x="3357563" y="1081088"/>
                </a:cubicBezTo>
                <a:cubicBezTo>
                  <a:pt x="3352800" y="1079500"/>
                  <a:pt x="3347765" y="1078570"/>
                  <a:pt x="3343275" y="1076325"/>
                </a:cubicBezTo>
                <a:cubicBezTo>
                  <a:pt x="3336925" y="1073150"/>
                  <a:pt x="3330389" y="1070322"/>
                  <a:pt x="3324225" y="1066800"/>
                </a:cubicBezTo>
                <a:cubicBezTo>
                  <a:pt x="3319255" y="1063960"/>
                  <a:pt x="3315199" y="1059530"/>
                  <a:pt x="3309938" y="1057275"/>
                </a:cubicBezTo>
                <a:cubicBezTo>
                  <a:pt x="3303922" y="1054697"/>
                  <a:pt x="3297238" y="1054100"/>
                  <a:pt x="3290888" y="1052513"/>
                </a:cubicBezTo>
                <a:cubicBezTo>
                  <a:pt x="3265491" y="1014416"/>
                  <a:pt x="3298823" y="1060447"/>
                  <a:pt x="3267075" y="1028700"/>
                </a:cubicBezTo>
                <a:cubicBezTo>
                  <a:pt x="3250565" y="1012191"/>
                  <a:pt x="3266122" y="1015048"/>
                  <a:pt x="3243263" y="1004888"/>
                </a:cubicBezTo>
                <a:cubicBezTo>
                  <a:pt x="3234088" y="1000810"/>
                  <a:pt x="3224213" y="998538"/>
                  <a:pt x="3214688" y="995363"/>
                </a:cubicBezTo>
                <a:lnTo>
                  <a:pt x="3186113" y="985838"/>
                </a:lnTo>
                <a:cubicBezTo>
                  <a:pt x="3178175" y="984250"/>
                  <a:pt x="3170110" y="983205"/>
                  <a:pt x="3162300" y="981075"/>
                </a:cubicBezTo>
                <a:cubicBezTo>
                  <a:pt x="3152614" y="978433"/>
                  <a:pt x="3143466" y="973985"/>
                  <a:pt x="3133725" y="971550"/>
                </a:cubicBezTo>
                <a:lnTo>
                  <a:pt x="3114675" y="966788"/>
                </a:lnTo>
                <a:cubicBezTo>
                  <a:pt x="3113088" y="962025"/>
                  <a:pt x="3113463" y="956050"/>
                  <a:pt x="3109913" y="952500"/>
                </a:cubicBezTo>
                <a:cubicBezTo>
                  <a:pt x="3106363" y="948950"/>
                  <a:pt x="3100115" y="949983"/>
                  <a:pt x="3095625" y="947738"/>
                </a:cubicBezTo>
                <a:cubicBezTo>
                  <a:pt x="3062731" y="931292"/>
                  <a:pt x="3101941" y="943364"/>
                  <a:pt x="3062288" y="933450"/>
                </a:cubicBezTo>
                <a:cubicBezTo>
                  <a:pt x="3055938" y="928688"/>
                  <a:pt x="3049697" y="923776"/>
                  <a:pt x="3043238" y="919163"/>
                </a:cubicBezTo>
                <a:cubicBezTo>
                  <a:pt x="3038580" y="915836"/>
                  <a:pt x="3032526" y="914108"/>
                  <a:pt x="3028950" y="909638"/>
                </a:cubicBezTo>
                <a:cubicBezTo>
                  <a:pt x="3009698" y="885573"/>
                  <a:pt x="3041430" y="904483"/>
                  <a:pt x="3014663" y="881063"/>
                </a:cubicBezTo>
                <a:cubicBezTo>
                  <a:pt x="2991982" y="861218"/>
                  <a:pt x="2990710" y="863169"/>
                  <a:pt x="2967038" y="857250"/>
                </a:cubicBezTo>
                <a:cubicBezTo>
                  <a:pt x="2963863" y="852488"/>
                  <a:pt x="2961982" y="846539"/>
                  <a:pt x="2957513" y="842963"/>
                </a:cubicBezTo>
                <a:cubicBezTo>
                  <a:pt x="2953593" y="839827"/>
                  <a:pt x="2947715" y="840445"/>
                  <a:pt x="2943225" y="838200"/>
                </a:cubicBezTo>
                <a:cubicBezTo>
                  <a:pt x="2900130" y="816652"/>
                  <a:pt x="2965768" y="840451"/>
                  <a:pt x="2905125" y="823913"/>
                </a:cubicBezTo>
                <a:cubicBezTo>
                  <a:pt x="2895439" y="821271"/>
                  <a:pt x="2885530" y="818878"/>
                  <a:pt x="2876550" y="814388"/>
                </a:cubicBezTo>
                <a:cubicBezTo>
                  <a:pt x="2870200" y="811213"/>
                  <a:pt x="2864442" y="806351"/>
                  <a:pt x="2857500" y="804863"/>
                </a:cubicBezTo>
                <a:cubicBezTo>
                  <a:pt x="2841900" y="801520"/>
                  <a:pt x="2825750" y="801688"/>
                  <a:pt x="2809875" y="800100"/>
                </a:cubicBezTo>
                <a:cubicBezTo>
                  <a:pt x="2805113" y="798513"/>
                  <a:pt x="2800415" y="796717"/>
                  <a:pt x="2795588" y="795338"/>
                </a:cubicBezTo>
                <a:cubicBezTo>
                  <a:pt x="2753719" y="783375"/>
                  <a:pt x="2796514" y="797233"/>
                  <a:pt x="2762250" y="785813"/>
                </a:cubicBezTo>
                <a:cubicBezTo>
                  <a:pt x="2733298" y="766511"/>
                  <a:pt x="2764058" y="784705"/>
                  <a:pt x="2728913" y="771525"/>
                </a:cubicBezTo>
                <a:cubicBezTo>
                  <a:pt x="2722266" y="769032"/>
                  <a:pt x="2716598" y="764245"/>
                  <a:pt x="2709863" y="762000"/>
                </a:cubicBezTo>
                <a:cubicBezTo>
                  <a:pt x="2699423" y="758520"/>
                  <a:pt x="2660255" y="753553"/>
                  <a:pt x="2652713" y="752475"/>
                </a:cubicBezTo>
                <a:cubicBezTo>
                  <a:pt x="2631067" y="741652"/>
                  <a:pt x="2634173" y="742546"/>
                  <a:pt x="2609850" y="733425"/>
                </a:cubicBezTo>
                <a:cubicBezTo>
                  <a:pt x="2605150" y="731662"/>
                  <a:pt x="2600433" y="729881"/>
                  <a:pt x="2595563" y="728663"/>
                </a:cubicBezTo>
                <a:cubicBezTo>
                  <a:pt x="2587710" y="726700"/>
                  <a:pt x="2579688" y="725488"/>
                  <a:pt x="2571750" y="723900"/>
                </a:cubicBezTo>
                <a:cubicBezTo>
                  <a:pt x="2566988" y="720725"/>
                  <a:pt x="2562822" y="716385"/>
                  <a:pt x="2557463" y="714375"/>
                </a:cubicBezTo>
                <a:cubicBezTo>
                  <a:pt x="2549884" y="711533"/>
                  <a:pt x="2541503" y="711576"/>
                  <a:pt x="2533650" y="709613"/>
                </a:cubicBezTo>
                <a:cubicBezTo>
                  <a:pt x="2528780" y="708395"/>
                  <a:pt x="2524254" y="705979"/>
                  <a:pt x="2519363" y="704850"/>
                </a:cubicBezTo>
                <a:cubicBezTo>
                  <a:pt x="2503588" y="701210"/>
                  <a:pt x="2487097" y="700445"/>
                  <a:pt x="2471738" y="695325"/>
                </a:cubicBezTo>
                <a:cubicBezTo>
                  <a:pt x="2462213" y="692150"/>
                  <a:pt x="2451517" y="691369"/>
                  <a:pt x="2443163" y="685800"/>
                </a:cubicBezTo>
                <a:cubicBezTo>
                  <a:pt x="2424698" y="673491"/>
                  <a:pt x="2434305" y="678085"/>
                  <a:pt x="2414588" y="671513"/>
                </a:cubicBezTo>
                <a:cubicBezTo>
                  <a:pt x="2405055" y="661980"/>
                  <a:pt x="2393470" y="649048"/>
                  <a:pt x="2381250" y="642938"/>
                </a:cubicBezTo>
                <a:cubicBezTo>
                  <a:pt x="2375396" y="640011"/>
                  <a:pt x="2368494" y="639973"/>
                  <a:pt x="2362200" y="638175"/>
                </a:cubicBezTo>
                <a:cubicBezTo>
                  <a:pt x="2357373" y="636796"/>
                  <a:pt x="2352675" y="635000"/>
                  <a:pt x="2347913" y="633413"/>
                </a:cubicBezTo>
                <a:cubicBezTo>
                  <a:pt x="2343150" y="630238"/>
                  <a:pt x="2338984" y="625898"/>
                  <a:pt x="2333625" y="623888"/>
                </a:cubicBezTo>
                <a:cubicBezTo>
                  <a:pt x="2326046" y="621046"/>
                  <a:pt x="2317666" y="621088"/>
                  <a:pt x="2309813" y="619125"/>
                </a:cubicBezTo>
                <a:cubicBezTo>
                  <a:pt x="2304943" y="617907"/>
                  <a:pt x="2300368" y="615684"/>
                  <a:pt x="2295525" y="614363"/>
                </a:cubicBezTo>
                <a:cubicBezTo>
                  <a:pt x="2282895" y="610919"/>
                  <a:pt x="2269844" y="608978"/>
                  <a:pt x="2257425" y="604838"/>
                </a:cubicBezTo>
                <a:cubicBezTo>
                  <a:pt x="2252663" y="603250"/>
                  <a:pt x="2248038" y="601164"/>
                  <a:pt x="2243138" y="600075"/>
                </a:cubicBezTo>
                <a:cubicBezTo>
                  <a:pt x="2216180" y="594084"/>
                  <a:pt x="2205268" y="595351"/>
                  <a:pt x="2176463" y="590550"/>
                </a:cubicBezTo>
                <a:cubicBezTo>
                  <a:pt x="2170007" y="589474"/>
                  <a:pt x="2163831" y="587072"/>
                  <a:pt x="2157413" y="585788"/>
                </a:cubicBezTo>
                <a:cubicBezTo>
                  <a:pt x="2147944" y="583894"/>
                  <a:pt x="2138363" y="582613"/>
                  <a:pt x="2128838" y="581025"/>
                </a:cubicBezTo>
                <a:cubicBezTo>
                  <a:pt x="2124075" y="577850"/>
                  <a:pt x="2119811" y="573755"/>
                  <a:pt x="2114550" y="571500"/>
                </a:cubicBezTo>
                <a:cubicBezTo>
                  <a:pt x="2092636" y="562109"/>
                  <a:pt x="2083315" y="568909"/>
                  <a:pt x="2057400" y="571500"/>
                </a:cubicBezTo>
                <a:cubicBezTo>
                  <a:pt x="2038379" y="573402"/>
                  <a:pt x="2019300" y="574675"/>
                  <a:pt x="2000250" y="576263"/>
                </a:cubicBezTo>
                <a:cubicBezTo>
                  <a:pt x="1990725" y="579438"/>
                  <a:pt x="1981638" y="584543"/>
                  <a:pt x="1971675" y="585788"/>
                </a:cubicBezTo>
                <a:cubicBezTo>
                  <a:pt x="1888980" y="596125"/>
                  <a:pt x="1920309" y="589105"/>
                  <a:pt x="1876425" y="600075"/>
                </a:cubicBezTo>
                <a:cubicBezTo>
                  <a:pt x="1873079" y="599930"/>
                  <a:pt x="1767006" y="598914"/>
                  <a:pt x="1733550" y="590550"/>
                </a:cubicBezTo>
                <a:cubicBezTo>
                  <a:pt x="1725256" y="588477"/>
                  <a:pt x="1717743" y="584027"/>
                  <a:pt x="1709738" y="581025"/>
                </a:cubicBezTo>
                <a:cubicBezTo>
                  <a:pt x="1705037" y="579262"/>
                  <a:pt x="1700213" y="577850"/>
                  <a:pt x="1695450" y="576263"/>
                </a:cubicBezTo>
                <a:cubicBezTo>
                  <a:pt x="1686343" y="548937"/>
                  <a:pt x="1697211" y="574444"/>
                  <a:pt x="1676400" y="547688"/>
                </a:cubicBezTo>
                <a:cubicBezTo>
                  <a:pt x="1669372" y="538652"/>
                  <a:pt x="1666875" y="525463"/>
                  <a:pt x="1657350" y="519113"/>
                </a:cubicBezTo>
                <a:cubicBezTo>
                  <a:pt x="1647825" y="512763"/>
                  <a:pt x="1636869" y="508158"/>
                  <a:pt x="1628775" y="500063"/>
                </a:cubicBezTo>
                <a:cubicBezTo>
                  <a:pt x="1615640" y="486927"/>
                  <a:pt x="1615673" y="485092"/>
                  <a:pt x="1600200" y="476250"/>
                </a:cubicBezTo>
                <a:cubicBezTo>
                  <a:pt x="1580829" y="465181"/>
                  <a:pt x="1582936" y="467171"/>
                  <a:pt x="1562100" y="461963"/>
                </a:cubicBezTo>
                <a:cubicBezTo>
                  <a:pt x="1555750" y="458788"/>
                  <a:pt x="1549642" y="455075"/>
                  <a:pt x="1543050" y="452438"/>
                </a:cubicBezTo>
                <a:cubicBezTo>
                  <a:pt x="1533728" y="448709"/>
                  <a:pt x="1514475" y="442913"/>
                  <a:pt x="1514475" y="442913"/>
                </a:cubicBezTo>
                <a:cubicBezTo>
                  <a:pt x="1509713" y="439738"/>
                  <a:pt x="1505307" y="435948"/>
                  <a:pt x="1500188" y="433388"/>
                </a:cubicBezTo>
                <a:cubicBezTo>
                  <a:pt x="1484229" y="425408"/>
                  <a:pt x="1456624" y="425372"/>
                  <a:pt x="1443038" y="423863"/>
                </a:cubicBezTo>
                <a:cubicBezTo>
                  <a:pt x="1425575" y="425450"/>
                  <a:pt x="1408185" y="428625"/>
                  <a:pt x="1390650" y="428625"/>
                </a:cubicBezTo>
                <a:cubicBezTo>
                  <a:pt x="1351705" y="428625"/>
                  <a:pt x="1326422" y="424213"/>
                  <a:pt x="1290638" y="419100"/>
                </a:cubicBezTo>
                <a:cubicBezTo>
                  <a:pt x="1285875" y="417513"/>
                  <a:pt x="1281273" y="415323"/>
                  <a:pt x="1276350" y="414338"/>
                </a:cubicBezTo>
                <a:cubicBezTo>
                  <a:pt x="1259099" y="410888"/>
                  <a:pt x="1230384" y="410680"/>
                  <a:pt x="1214438" y="400050"/>
                </a:cubicBezTo>
                <a:cubicBezTo>
                  <a:pt x="1172407" y="372030"/>
                  <a:pt x="1239590" y="415008"/>
                  <a:pt x="1171575" y="381000"/>
                </a:cubicBezTo>
                <a:cubicBezTo>
                  <a:pt x="1165225" y="377825"/>
                  <a:pt x="1159173" y="373968"/>
                  <a:pt x="1152525" y="371475"/>
                </a:cubicBezTo>
                <a:cubicBezTo>
                  <a:pt x="1120288" y="359387"/>
                  <a:pt x="1146063" y="373468"/>
                  <a:pt x="1119188" y="361950"/>
                </a:cubicBezTo>
                <a:cubicBezTo>
                  <a:pt x="1084328" y="347009"/>
                  <a:pt x="1116205" y="356441"/>
                  <a:pt x="1081088" y="347663"/>
                </a:cubicBezTo>
                <a:cubicBezTo>
                  <a:pt x="1069244" y="339768"/>
                  <a:pt x="1061561" y="333792"/>
                  <a:pt x="1047750" y="328613"/>
                </a:cubicBezTo>
                <a:cubicBezTo>
                  <a:pt x="1041621" y="326315"/>
                  <a:pt x="1034994" y="325648"/>
                  <a:pt x="1028700" y="323850"/>
                </a:cubicBezTo>
                <a:cubicBezTo>
                  <a:pt x="1010858" y="318752"/>
                  <a:pt x="1015821" y="318045"/>
                  <a:pt x="995363" y="314325"/>
                </a:cubicBezTo>
                <a:cubicBezTo>
                  <a:pt x="984319" y="312317"/>
                  <a:pt x="973138" y="311150"/>
                  <a:pt x="962025" y="309563"/>
                </a:cubicBezTo>
                <a:cubicBezTo>
                  <a:pt x="957263" y="307975"/>
                  <a:pt x="951658" y="307936"/>
                  <a:pt x="947738" y="304800"/>
                </a:cubicBezTo>
                <a:cubicBezTo>
                  <a:pt x="936364" y="295701"/>
                  <a:pt x="939202" y="287729"/>
                  <a:pt x="933450" y="276225"/>
                </a:cubicBezTo>
                <a:cubicBezTo>
                  <a:pt x="930890" y="271106"/>
                  <a:pt x="927100" y="266700"/>
                  <a:pt x="923925" y="261938"/>
                </a:cubicBezTo>
                <a:cubicBezTo>
                  <a:pt x="915649" y="237106"/>
                  <a:pt x="925284" y="256266"/>
                  <a:pt x="904875" y="238125"/>
                </a:cubicBezTo>
                <a:cubicBezTo>
                  <a:pt x="865897" y="203478"/>
                  <a:pt x="892174" y="213518"/>
                  <a:pt x="857250" y="204788"/>
                </a:cubicBezTo>
                <a:cubicBezTo>
                  <a:pt x="852488" y="201613"/>
                  <a:pt x="847360" y="198927"/>
                  <a:pt x="842963" y="195263"/>
                </a:cubicBezTo>
                <a:cubicBezTo>
                  <a:pt x="837789" y="190951"/>
                  <a:pt x="834279" y="184711"/>
                  <a:pt x="828675" y="180975"/>
                </a:cubicBezTo>
                <a:cubicBezTo>
                  <a:pt x="824498" y="178190"/>
                  <a:pt x="819150" y="177800"/>
                  <a:pt x="814388" y="176213"/>
                </a:cubicBezTo>
                <a:cubicBezTo>
                  <a:pt x="809625" y="169863"/>
                  <a:pt x="806559" y="161777"/>
                  <a:pt x="800100" y="157163"/>
                </a:cubicBezTo>
                <a:cubicBezTo>
                  <a:pt x="760959" y="129205"/>
                  <a:pt x="797394" y="176915"/>
                  <a:pt x="771525" y="138113"/>
                </a:cubicBezTo>
                <a:cubicBezTo>
                  <a:pt x="773113" y="133350"/>
                  <a:pt x="778533" y="128315"/>
                  <a:pt x="776288" y="123825"/>
                </a:cubicBezTo>
                <a:cubicBezTo>
                  <a:pt x="772738" y="116726"/>
                  <a:pt x="764130" y="113476"/>
                  <a:pt x="757238" y="109538"/>
                </a:cubicBezTo>
                <a:cubicBezTo>
                  <a:pt x="751337" y="106166"/>
                  <a:pt x="728789" y="101480"/>
                  <a:pt x="723900" y="100013"/>
                </a:cubicBezTo>
                <a:cubicBezTo>
                  <a:pt x="714283" y="97128"/>
                  <a:pt x="704850" y="93663"/>
                  <a:pt x="695325" y="90488"/>
                </a:cubicBezTo>
                <a:cubicBezTo>
                  <a:pt x="690563" y="88900"/>
                  <a:pt x="686008" y="86435"/>
                  <a:pt x="681038" y="85725"/>
                </a:cubicBezTo>
                <a:cubicBezTo>
                  <a:pt x="669925" y="84138"/>
                  <a:pt x="658849" y="82275"/>
                  <a:pt x="647700" y="80963"/>
                </a:cubicBezTo>
                <a:cubicBezTo>
                  <a:pt x="631855" y="79099"/>
                  <a:pt x="615889" y="78309"/>
                  <a:pt x="600075" y="76200"/>
                </a:cubicBezTo>
                <a:cubicBezTo>
                  <a:pt x="592052" y="75130"/>
                  <a:pt x="584200" y="73025"/>
                  <a:pt x="576263" y="71438"/>
                </a:cubicBezTo>
                <a:cubicBezTo>
                  <a:pt x="571500" y="68263"/>
                  <a:pt x="567236" y="64168"/>
                  <a:pt x="561975" y="61913"/>
                </a:cubicBezTo>
                <a:cubicBezTo>
                  <a:pt x="552929" y="58036"/>
                  <a:pt x="520802" y="53463"/>
                  <a:pt x="514350" y="52388"/>
                </a:cubicBezTo>
                <a:cubicBezTo>
                  <a:pt x="504825" y="49213"/>
                  <a:pt x="494755" y="47353"/>
                  <a:pt x="485775" y="42863"/>
                </a:cubicBezTo>
                <a:cubicBezTo>
                  <a:pt x="473075" y="36513"/>
                  <a:pt x="461145" y="28304"/>
                  <a:pt x="447675" y="23813"/>
                </a:cubicBezTo>
                <a:cubicBezTo>
                  <a:pt x="442913" y="22225"/>
                  <a:pt x="438002" y="21028"/>
                  <a:pt x="433388" y="19050"/>
                </a:cubicBezTo>
                <a:cubicBezTo>
                  <a:pt x="416468" y="11798"/>
                  <a:pt x="414400" y="9566"/>
                  <a:pt x="400050" y="0"/>
                </a:cubicBezTo>
                <a:lnTo>
                  <a:pt x="223838" y="4763"/>
                </a:lnTo>
                <a:cubicBezTo>
                  <a:pt x="214192" y="5212"/>
                  <a:pt x="204807" y="8057"/>
                  <a:pt x="195263" y="9525"/>
                </a:cubicBezTo>
                <a:cubicBezTo>
                  <a:pt x="184168" y="11232"/>
                  <a:pt x="173095" y="13171"/>
                  <a:pt x="161925" y="14288"/>
                </a:cubicBezTo>
                <a:cubicBezTo>
                  <a:pt x="141329" y="16348"/>
                  <a:pt x="120650" y="17463"/>
                  <a:pt x="100013" y="19050"/>
                </a:cubicBezTo>
                <a:cubicBezTo>
                  <a:pt x="95250" y="20638"/>
                  <a:pt x="90711" y="23226"/>
                  <a:pt x="85725" y="23813"/>
                </a:cubicBezTo>
                <a:cubicBezTo>
                  <a:pt x="41403" y="29027"/>
                  <a:pt x="33156" y="28575"/>
                  <a:pt x="0" y="28575"/>
                </a:cubicBezTo>
              </a:path>
            </a:pathLst>
          </a:cu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63" name="Полилиния 2062"/>
          <p:cNvSpPr/>
          <p:nvPr/>
        </p:nvSpPr>
        <p:spPr>
          <a:xfrm>
            <a:off x="277813" y="1171575"/>
            <a:ext cx="903287" cy="150813"/>
          </a:xfrm>
          <a:custGeom>
            <a:avLst/>
            <a:gdLst>
              <a:gd name="connsiteX0" fmla="*/ 902494 w 902494"/>
              <a:gd name="connsiteY0" fmla="*/ 0 h 150467"/>
              <a:gd name="connsiteX1" fmla="*/ 871538 w 902494"/>
              <a:gd name="connsiteY1" fmla="*/ 7144 h 150467"/>
              <a:gd name="connsiteX2" fmla="*/ 852488 w 902494"/>
              <a:gd name="connsiteY2" fmla="*/ 11906 h 150467"/>
              <a:gd name="connsiteX3" fmla="*/ 831057 w 902494"/>
              <a:gd name="connsiteY3" fmla="*/ 14288 h 150467"/>
              <a:gd name="connsiteX4" fmla="*/ 823913 w 902494"/>
              <a:gd name="connsiteY4" fmla="*/ 16669 h 150467"/>
              <a:gd name="connsiteX5" fmla="*/ 814388 w 902494"/>
              <a:gd name="connsiteY5" fmla="*/ 23813 h 150467"/>
              <a:gd name="connsiteX6" fmla="*/ 795338 w 902494"/>
              <a:gd name="connsiteY6" fmla="*/ 28575 h 150467"/>
              <a:gd name="connsiteX7" fmla="*/ 781050 w 902494"/>
              <a:gd name="connsiteY7" fmla="*/ 33338 h 150467"/>
              <a:gd name="connsiteX8" fmla="*/ 771525 w 902494"/>
              <a:gd name="connsiteY8" fmla="*/ 35719 h 150467"/>
              <a:gd name="connsiteX9" fmla="*/ 762000 w 902494"/>
              <a:gd name="connsiteY9" fmla="*/ 40481 h 150467"/>
              <a:gd name="connsiteX10" fmla="*/ 752475 w 902494"/>
              <a:gd name="connsiteY10" fmla="*/ 42863 h 150467"/>
              <a:gd name="connsiteX11" fmla="*/ 726282 w 902494"/>
              <a:gd name="connsiteY11" fmla="*/ 52388 h 150467"/>
              <a:gd name="connsiteX12" fmla="*/ 719138 w 902494"/>
              <a:gd name="connsiteY12" fmla="*/ 54769 h 150467"/>
              <a:gd name="connsiteX13" fmla="*/ 709613 w 902494"/>
              <a:gd name="connsiteY13" fmla="*/ 59531 h 150467"/>
              <a:gd name="connsiteX14" fmla="*/ 697707 w 902494"/>
              <a:gd name="connsiteY14" fmla="*/ 61913 h 150467"/>
              <a:gd name="connsiteX15" fmla="*/ 683419 w 902494"/>
              <a:gd name="connsiteY15" fmla="*/ 66675 h 150467"/>
              <a:gd name="connsiteX16" fmla="*/ 671513 w 902494"/>
              <a:gd name="connsiteY16" fmla="*/ 69056 h 150467"/>
              <a:gd name="connsiteX17" fmla="*/ 650082 w 902494"/>
              <a:gd name="connsiteY17" fmla="*/ 76200 h 150467"/>
              <a:gd name="connsiteX18" fmla="*/ 642938 w 902494"/>
              <a:gd name="connsiteY18" fmla="*/ 78581 h 150467"/>
              <a:gd name="connsiteX19" fmla="*/ 631032 w 902494"/>
              <a:gd name="connsiteY19" fmla="*/ 80963 h 150467"/>
              <a:gd name="connsiteX20" fmla="*/ 611982 w 902494"/>
              <a:gd name="connsiteY20" fmla="*/ 85725 h 150467"/>
              <a:gd name="connsiteX21" fmla="*/ 573882 w 902494"/>
              <a:gd name="connsiteY21" fmla="*/ 90488 h 150467"/>
              <a:gd name="connsiteX22" fmla="*/ 511969 w 902494"/>
              <a:gd name="connsiteY22" fmla="*/ 100013 h 150467"/>
              <a:gd name="connsiteX23" fmla="*/ 483394 w 902494"/>
              <a:gd name="connsiteY23" fmla="*/ 102394 h 150467"/>
              <a:gd name="connsiteX24" fmla="*/ 459582 w 902494"/>
              <a:gd name="connsiteY24" fmla="*/ 107156 h 150467"/>
              <a:gd name="connsiteX25" fmla="*/ 452438 w 902494"/>
              <a:gd name="connsiteY25" fmla="*/ 109538 h 150467"/>
              <a:gd name="connsiteX26" fmla="*/ 435769 w 902494"/>
              <a:gd name="connsiteY26" fmla="*/ 114300 h 150467"/>
              <a:gd name="connsiteX27" fmla="*/ 371475 w 902494"/>
              <a:gd name="connsiteY27" fmla="*/ 111919 h 150467"/>
              <a:gd name="connsiteX28" fmla="*/ 354807 w 902494"/>
              <a:gd name="connsiteY28" fmla="*/ 109538 h 150467"/>
              <a:gd name="connsiteX29" fmla="*/ 330994 w 902494"/>
              <a:gd name="connsiteY29" fmla="*/ 111919 h 150467"/>
              <a:gd name="connsiteX30" fmla="*/ 280988 w 902494"/>
              <a:gd name="connsiteY30" fmla="*/ 116681 h 150467"/>
              <a:gd name="connsiteX31" fmla="*/ 185738 w 902494"/>
              <a:gd name="connsiteY31" fmla="*/ 119063 h 150467"/>
              <a:gd name="connsiteX32" fmla="*/ 140494 w 902494"/>
              <a:gd name="connsiteY32" fmla="*/ 123825 h 150467"/>
              <a:gd name="connsiteX33" fmla="*/ 130969 w 902494"/>
              <a:gd name="connsiteY33" fmla="*/ 128588 h 150467"/>
              <a:gd name="connsiteX34" fmla="*/ 111919 w 902494"/>
              <a:gd name="connsiteY34" fmla="*/ 130969 h 150467"/>
              <a:gd name="connsiteX35" fmla="*/ 102394 w 902494"/>
              <a:gd name="connsiteY35" fmla="*/ 133350 h 150467"/>
              <a:gd name="connsiteX36" fmla="*/ 83344 w 902494"/>
              <a:gd name="connsiteY36" fmla="*/ 135731 h 150467"/>
              <a:gd name="connsiteX37" fmla="*/ 40482 w 902494"/>
              <a:gd name="connsiteY37" fmla="*/ 142875 h 150467"/>
              <a:gd name="connsiteX38" fmla="*/ 21432 w 902494"/>
              <a:gd name="connsiteY38" fmla="*/ 150019 h 150467"/>
              <a:gd name="connsiteX39" fmla="*/ 0 w 902494"/>
              <a:gd name="connsiteY39" fmla="*/ 150019 h 150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902494" h="150467">
                <a:moveTo>
                  <a:pt x="902494" y="0"/>
                </a:moveTo>
                <a:cubicBezTo>
                  <a:pt x="874594" y="9301"/>
                  <a:pt x="902444" y="964"/>
                  <a:pt x="871538" y="7144"/>
                </a:cubicBezTo>
                <a:cubicBezTo>
                  <a:pt x="843823" y="12686"/>
                  <a:pt x="893833" y="5999"/>
                  <a:pt x="852488" y="11906"/>
                </a:cubicBezTo>
                <a:cubicBezTo>
                  <a:pt x="845373" y="12923"/>
                  <a:pt x="838201" y="13494"/>
                  <a:pt x="831057" y="14288"/>
                </a:cubicBezTo>
                <a:cubicBezTo>
                  <a:pt x="828676" y="15082"/>
                  <a:pt x="826092" y="15424"/>
                  <a:pt x="823913" y="16669"/>
                </a:cubicBezTo>
                <a:cubicBezTo>
                  <a:pt x="820467" y="18638"/>
                  <a:pt x="818052" y="22287"/>
                  <a:pt x="814388" y="23813"/>
                </a:cubicBezTo>
                <a:cubicBezTo>
                  <a:pt x="808346" y="26330"/>
                  <a:pt x="801547" y="26505"/>
                  <a:pt x="795338" y="28575"/>
                </a:cubicBezTo>
                <a:cubicBezTo>
                  <a:pt x="790575" y="30163"/>
                  <a:pt x="785920" y="32121"/>
                  <a:pt x="781050" y="33338"/>
                </a:cubicBezTo>
                <a:cubicBezTo>
                  <a:pt x="777875" y="34132"/>
                  <a:pt x="774589" y="34570"/>
                  <a:pt x="771525" y="35719"/>
                </a:cubicBezTo>
                <a:cubicBezTo>
                  <a:pt x="768201" y="36965"/>
                  <a:pt x="765324" y="39235"/>
                  <a:pt x="762000" y="40481"/>
                </a:cubicBezTo>
                <a:cubicBezTo>
                  <a:pt x="758936" y="41630"/>
                  <a:pt x="755610" y="41923"/>
                  <a:pt x="752475" y="42863"/>
                </a:cubicBezTo>
                <a:cubicBezTo>
                  <a:pt x="735780" y="47872"/>
                  <a:pt x="741446" y="46701"/>
                  <a:pt x="726282" y="52388"/>
                </a:cubicBezTo>
                <a:cubicBezTo>
                  <a:pt x="723932" y="53269"/>
                  <a:pt x="721445" y="53780"/>
                  <a:pt x="719138" y="54769"/>
                </a:cubicBezTo>
                <a:cubicBezTo>
                  <a:pt x="715875" y="56167"/>
                  <a:pt x="712981" y="58408"/>
                  <a:pt x="709613" y="59531"/>
                </a:cubicBezTo>
                <a:cubicBezTo>
                  <a:pt x="705773" y="60811"/>
                  <a:pt x="701612" y="60848"/>
                  <a:pt x="697707" y="61913"/>
                </a:cubicBezTo>
                <a:cubicBezTo>
                  <a:pt x="692864" y="63234"/>
                  <a:pt x="688342" y="65691"/>
                  <a:pt x="683419" y="66675"/>
                </a:cubicBezTo>
                <a:cubicBezTo>
                  <a:pt x="679450" y="67469"/>
                  <a:pt x="675418" y="67991"/>
                  <a:pt x="671513" y="69056"/>
                </a:cubicBezTo>
                <a:cubicBezTo>
                  <a:pt x="664248" y="71037"/>
                  <a:pt x="657226" y="73819"/>
                  <a:pt x="650082" y="76200"/>
                </a:cubicBezTo>
                <a:cubicBezTo>
                  <a:pt x="647701" y="76994"/>
                  <a:pt x="645399" y="78089"/>
                  <a:pt x="642938" y="78581"/>
                </a:cubicBezTo>
                <a:cubicBezTo>
                  <a:pt x="638969" y="79375"/>
                  <a:pt x="634976" y="80053"/>
                  <a:pt x="631032" y="80963"/>
                </a:cubicBezTo>
                <a:cubicBezTo>
                  <a:pt x="624654" y="82435"/>
                  <a:pt x="618487" y="85002"/>
                  <a:pt x="611982" y="85725"/>
                </a:cubicBezTo>
                <a:cubicBezTo>
                  <a:pt x="594729" y="87642"/>
                  <a:pt x="590047" y="87936"/>
                  <a:pt x="573882" y="90488"/>
                </a:cubicBezTo>
                <a:cubicBezTo>
                  <a:pt x="559047" y="92830"/>
                  <a:pt x="526021" y="98842"/>
                  <a:pt x="511969" y="100013"/>
                </a:cubicBezTo>
                <a:lnTo>
                  <a:pt x="483394" y="102394"/>
                </a:lnTo>
                <a:cubicBezTo>
                  <a:pt x="467250" y="107775"/>
                  <a:pt x="486953" y="101681"/>
                  <a:pt x="459582" y="107156"/>
                </a:cubicBezTo>
                <a:cubicBezTo>
                  <a:pt x="457121" y="107648"/>
                  <a:pt x="454852" y="108848"/>
                  <a:pt x="452438" y="109538"/>
                </a:cubicBezTo>
                <a:cubicBezTo>
                  <a:pt x="431481" y="115526"/>
                  <a:pt x="452918" y="108584"/>
                  <a:pt x="435769" y="114300"/>
                </a:cubicBezTo>
                <a:cubicBezTo>
                  <a:pt x="414338" y="113506"/>
                  <a:pt x="392884" y="113178"/>
                  <a:pt x="371475" y="111919"/>
                </a:cubicBezTo>
                <a:cubicBezTo>
                  <a:pt x="365872" y="111589"/>
                  <a:pt x="360419" y="109538"/>
                  <a:pt x="354807" y="109538"/>
                </a:cubicBezTo>
                <a:cubicBezTo>
                  <a:pt x="346830" y="109538"/>
                  <a:pt x="338922" y="111038"/>
                  <a:pt x="330994" y="111919"/>
                </a:cubicBezTo>
                <a:cubicBezTo>
                  <a:pt x="308453" y="114423"/>
                  <a:pt x="307363" y="115686"/>
                  <a:pt x="280988" y="116681"/>
                </a:cubicBezTo>
                <a:cubicBezTo>
                  <a:pt x="249251" y="117879"/>
                  <a:pt x="217488" y="118269"/>
                  <a:pt x="185738" y="119063"/>
                </a:cubicBezTo>
                <a:cubicBezTo>
                  <a:pt x="183043" y="119308"/>
                  <a:pt x="146439" y="122339"/>
                  <a:pt x="140494" y="123825"/>
                </a:cubicBezTo>
                <a:cubicBezTo>
                  <a:pt x="137050" y="124686"/>
                  <a:pt x="134413" y="127727"/>
                  <a:pt x="130969" y="128588"/>
                </a:cubicBezTo>
                <a:cubicBezTo>
                  <a:pt x="124761" y="130140"/>
                  <a:pt x="118231" y="129917"/>
                  <a:pt x="111919" y="130969"/>
                </a:cubicBezTo>
                <a:cubicBezTo>
                  <a:pt x="108691" y="131507"/>
                  <a:pt x="105622" y="132812"/>
                  <a:pt x="102394" y="133350"/>
                </a:cubicBezTo>
                <a:cubicBezTo>
                  <a:pt x="96082" y="134402"/>
                  <a:pt x="89694" y="134937"/>
                  <a:pt x="83344" y="135731"/>
                </a:cubicBezTo>
                <a:cubicBezTo>
                  <a:pt x="59287" y="145355"/>
                  <a:pt x="81855" y="137704"/>
                  <a:pt x="40482" y="142875"/>
                </a:cubicBezTo>
                <a:cubicBezTo>
                  <a:pt x="33753" y="143716"/>
                  <a:pt x="28146" y="149060"/>
                  <a:pt x="21432" y="150019"/>
                </a:cubicBezTo>
                <a:cubicBezTo>
                  <a:pt x="14360" y="151029"/>
                  <a:pt x="7144" y="150019"/>
                  <a:pt x="0" y="150019"/>
                </a:cubicBezTo>
              </a:path>
            </a:pathLst>
          </a:cu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071" name="Соединительная линия уступом 2070"/>
          <p:cNvCxnSpPr>
            <a:stCxn id="16396" idx="1"/>
          </p:cNvCxnSpPr>
          <p:nvPr/>
        </p:nvCxnSpPr>
        <p:spPr>
          <a:xfrm rot="10800000" flipV="1">
            <a:off x="4946755" y="1809750"/>
            <a:ext cx="1136650" cy="229284"/>
          </a:xfrm>
          <a:prstGeom prst="bentConnector3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00" name="TextBox 60"/>
          <p:cNvSpPr txBox="1">
            <a:spLocks noChangeArrowheads="1"/>
          </p:cNvSpPr>
          <p:nvPr/>
        </p:nvSpPr>
        <p:spPr bwMode="auto">
          <a:xfrm>
            <a:off x="5940425" y="2500313"/>
            <a:ext cx="30575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dirty="0" smtClean="0"/>
              <a:t>Через район пройдет</a:t>
            </a:r>
          </a:p>
          <a:p>
            <a:pPr algn="ctr"/>
            <a:r>
              <a:rPr lang="ru-RU" sz="1200" dirty="0" smtClean="0"/>
              <a:t> «Новый Великий Шелковый  путь»</a:t>
            </a:r>
            <a:endParaRPr lang="ru-RU" sz="1200" dirty="0"/>
          </a:p>
        </p:txBody>
      </p:sp>
      <p:sp>
        <p:nvSpPr>
          <p:cNvPr id="62" name="TextBox 61"/>
          <p:cNvSpPr txBox="1"/>
          <p:nvPr/>
        </p:nvSpPr>
        <p:spPr>
          <a:xfrm>
            <a:off x="2935552" y="67289"/>
            <a:ext cx="2449512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Республика Татарстан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411413" y="3508375"/>
            <a:ext cx="2447925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Самарская область</a:t>
            </a:r>
          </a:p>
        </p:txBody>
      </p:sp>
      <p:sp>
        <p:nvSpPr>
          <p:cNvPr id="16403" name="TextBox 63"/>
          <p:cNvSpPr txBox="1">
            <a:spLocks noChangeArrowheads="1"/>
          </p:cNvSpPr>
          <p:nvPr/>
        </p:nvSpPr>
        <p:spPr bwMode="auto">
          <a:xfrm>
            <a:off x="5580063" y="3078163"/>
            <a:ext cx="41306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/>
              <a:t>Географическая особенность – </a:t>
            </a:r>
          </a:p>
          <a:p>
            <a:pPr algn="ctr"/>
            <a:r>
              <a:rPr lang="ru-RU" sz="1200" b="1" dirty="0"/>
              <a:t>город Димитровград расположен </a:t>
            </a:r>
          </a:p>
          <a:p>
            <a:pPr algn="ctr"/>
            <a:r>
              <a:rPr lang="ru-RU" sz="1200" b="1" dirty="0"/>
              <a:t>внутри район</a:t>
            </a:r>
          </a:p>
        </p:txBody>
      </p:sp>
      <p:pic>
        <p:nvPicPr>
          <p:cNvPr id="2074" name="Picture 7" descr="C:\Users\Равиль\Desktop\лебяжье.gif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198"/>
          <a:stretch/>
        </p:blipFill>
        <p:spPr bwMode="auto">
          <a:xfrm>
            <a:off x="-3175" y="3867150"/>
            <a:ext cx="1479550" cy="1308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71" name="Параллелограмм 70"/>
          <p:cNvSpPr/>
          <p:nvPr/>
        </p:nvSpPr>
        <p:spPr>
          <a:xfrm>
            <a:off x="4284663" y="3940175"/>
            <a:ext cx="4859337" cy="1203325"/>
          </a:xfrm>
          <a:prstGeom prst="parallelogram">
            <a:avLst>
              <a:gd name="adj" fmla="val 3576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i="1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406" name="TextBox 72"/>
          <p:cNvSpPr txBox="1">
            <a:spLocks noChangeArrowheads="1"/>
          </p:cNvSpPr>
          <p:nvPr/>
        </p:nvSpPr>
        <p:spPr bwMode="auto">
          <a:xfrm>
            <a:off x="4664075" y="4011613"/>
            <a:ext cx="12033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 smtClean="0"/>
              <a:t>29,</a:t>
            </a:r>
            <a:endParaRPr lang="ru-RU" sz="3200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4500563" y="4505325"/>
            <a:ext cx="1397000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latin typeface="Arial" pitchFamily="34" charset="0"/>
                <a:cs typeface="Arial" pitchFamily="34" charset="0"/>
              </a:rPr>
              <a:t>тыс. человек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latin typeface="Arial" pitchFamily="34" charset="0"/>
                <a:cs typeface="Arial" pitchFamily="34" charset="0"/>
              </a:rPr>
              <a:t>население района</a:t>
            </a:r>
          </a:p>
        </p:txBody>
      </p:sp>
      <p:sp>
        <p:nvSpPr>
          <p:cNvPr id="16408" name="TextBox 74"/>
          <p:cNvSpPr txBox="1">
            <a:spLocks noChangeArrowheads="1"/>
          </p:cNvSpPr>
          <p:nvPr/>
        </p:nvSpPr>
        <p:spPr bwMode="auto">
          <a:xfrm>
            <a:off x="6175375" y="4011613"/>
            <a:ext cx="12049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 smtClean="0"/>
              <a:t>16,4</a:t>
            </a:r>
            <a:endParaRPr lang="ru-RU" sz="3200" b="1" dirty="0"/>
          </a:p>
        </p:txBody>
      </p:sp>
      <p:sp>
        <p:nvSpPr>
          <p:cNvPr id="76" name="TextBox 75"/>
          <p:cNvSpPr txBox="1"/>
          <p:nvPr/>
        </p:nvSpPr>
        <p:spPr>
          <a:xfrm>
            <a:off x="5867400" y="4505325"/>
            <a:ext cx="1624013" cy="577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latin typeface="Arial" pitchFamily="34" charset="0"/>
                <a:cs typeface="Arial" pitchFamily="34" charset="0"/>
              </a:rPr>
              <a:t>тыс. человек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latin typeface="Arial" pitchFamily="34" charset="0"/>
                <a:cs typeface="Arial" pitchFamily="34" charset="0"/>
              </a:rPr>
              <a:t>экономически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latin typeface="Arial" pitchFamily="34" charset="0"/>
                <a:cs typeface="Arial" pitchFamily="34" charset="0"/>
              </a:rPr>
              <a:t>активное население</a:t>
            </a:r>
          </a:p>
        </p:txBody>
      </p:sp>
      <p:sp>
        <p:nvSpPr>
          <p:cNvPr id="16410" name="TextBox 76"/>
          <p:cNvSpPr txBox="1">
            <a:spLocks noChangeArrowheads="1"/>
          </p:cNvSpPr>
          <p:nvPr/>
        </p:nvSpPr>
        <p:spPr bwMode="auto">
          <a:xfrm>
            <a:off x="7488238" y="4011613"/>
            <a:ext cx="1763712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/>
              <a:t>3472,3</a:t>
            </a:r>
            <a:endParaRPr lang="ru-RU" sz="2400" b="1"/>
          </a:p>
        </p:txBody>
      </p:sp>
      <p:sp>
        <p:nvSpPr>
          <p:cNvPr id="78" name="TextBox 7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711565" y="4532516"/>
            <a:ext cx="1396939" cy="419217"/>
          </a:xfrm>
          <a:prstGeom prst="rect">
            <a:avLst/>
          </a:prstGeom>
          <a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b="-8824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noFill/>
                <a:latin typeface="+mn-lt"/>
                <a:cs typeface="+mn-cs"/>
              </a:rPr>
              <a:t> 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H="1">
            <a:off x="5799138" y="3867150"/>
            <a:ext cx="357187" cy="1276350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7380288" y="3867150"/>
            <a:ext cx="357187" cy="1276350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2834E-F3E9-4209-B695-7F45F7B43070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32" name="TextBox 60"/>
          <p:cNvSpPr txBox="1">
            <a:spLocks noChangeArrowheads="1"/>
          </p:cNvSpPr>
          <p:nvPr/>
        </p:nvSpPr>
        <p:spPr bwMode="auto">
          <a:xfrm>
            <a:off x="5976465" y="1964967"/>
            <a:ext cx="30575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dirty="0"/>
              <a:t>Граничит с Республикой Татарстан и Самарской областью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C:\Users\Равиль\Desktop\элект.gif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08850" y="3563938"/>
            <a:ext cx="1906588" cy="1643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032" name="Picture 8" descr="C:\Users\Равиль\Desktop\студ2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00" y="3563938"/>
            <a:ext cx="2398713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4" name="Параллелограмм 3"/>
          <p:cNvSpPr/>
          <p:nvPr/>
        </p:nvSpPr>
        <p:spPr>
          <a:xfrm>
            <a:off x="-180528" y="257225"/>
            <a:ext cx="6336704" cy="442317"/>
          </a:xfrm>
          <a:prstGeom prst="parallelogram">
            <a:avLst>
              <a:gd name="adj" fmla="val 35767"/>
            </a:avLst>
          </a:prstGeom>
          <a:solidFill>
            <a:schemeClr val="accent6">
              <a:alpha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КАДРОВЫЙ ПОТЕНЦИАЛ</a:t>
            </a:r>
          </a:p>
        </p:txBody>
      </p:sp>
      <p:pic>
        <p:nvPicPr>
          <p:cNvPr id="5" name="Picture 2" descr="D:\Документы\стенд\герб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50800"/>
            <a:ext cx="625475" cy="8524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17413" name="TextBox 5"/>
          <p:cNvSpPr txBox="1">
            <a:spLocks noChangeArrowheads="1"/>
          </p:cNvSpPr>
          <p:nvPr/>
        </p:nvSpPr>
        <p:spPr bwMode="auto">
          <a:xfrm>
            <a:off x="60452" y="849194"/>
            <a:ext cx="6287959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200" dirty="0"/>
              <a:t>ОГБПОУ "Рязановский сельскохозяйственный техникум" </a:t>
            </a:r>
            <a:endParaRPr lang="ru-RU" sz="1200" dirty="0" smtClean="0"/>
          </a:p>
          <a:p>
            <a:pPr marL="285750" indent="-285750">
              <a:buFont typeface="Arial" pitchFamily="34" charset="0"/>
              <a:buChar char="•"/>
            </a:pPr>
            <a:endParaRPr lang="ru-RU" sz="1200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/>
              <a:t>ДИТИ НИЯУ МИФИ </a:t>
            </a:r>
            <a:r>
              <a:rPr lang="ru-RU" sz="1200" dirty="0" smtClean="0"/>
              <a:t>«</a:t>
            </a:r>
            <a:r>
              <a:rPr lang="ru-RU" sz="1200" dirty="0" err="1" smtClean="0"/>
              <a:t>Димитровградский</a:t>
            </a:r>
            <a:r>
              <a:rPr lang="ru-RU" sz="1200" dirty="0" smtClean="0"/>
              <a:t> инженерно-технологический институт»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200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 smtClean="0"/>
              <a:t>ОГБПОУ ДТК «</a:t>
            </a:r>
            <a:r>
              <a:rPr lang="ru-RU" sz="1200" dirty="0" err="1" smtClean="0"/>
              <a:t>Димитровградский</a:t>
            </a:r>
            <a:r>
              <a:rPr lang="ru-RU" sz="1200" dirty="0" smtClean="0"/>
              <a:t> технический колледж» 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 smtClean="0"/>
              <a:t>ОГБПОУ «</a:t>
            </a:r>
            <a:r>
              <a:rPr lang="ru-RU" sz="1200" dirty="0" err="1" smtClean="0"/>
              <a:t>Димитровградский</a:t>
            </a:r>
            <a:r>
              <a:rPr lang="ru-RU" sz="1200" dirty="0" smtClean="0"/>
              <a:t>  технико-экономический колледж» 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/>
              <a:t>«</a:t>
            </a:r>
            <a:r>
              <a:rPr lang="ru-RU" sz="1200" dirty="0" err="1" smtClean="0"/>
              <a:t>Димитровградский</a:t>
            </a:r>
            <a:r>
              <a:rPr lang="ru-RU" sz="1200" dirty="0" smtClean="0"/>
              <a:t> техникум </a:t>
            </a:r>
            <a:r>
              <a:rPr lang="ru-RU" sz="1200" dirty="0"/>
              <a:t>профессиональных технологий имени Героя Советского Союза </a:t>
            </a:r>
            <a:r>
              <a:rPr lang="ru-RU" sz="1200" dirty="0" err="1"/>
              <a:t>М.С.Чернова</a:t>
            </a:r>
            <a:r>
              <a:rPr lang="ru-RU" sz="1200" dirty="0" smtClean="0"/>
              <a:t>»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/>
              <a:t>Технологический институт филиал </a:t>
            </a:r>
            <a:r>
              <a:rPr lang="ru-RU" sz="1200" dirty="0" smtClean="0"/>
              <a:t>Ульяновской </a:t>
            </a:r>
            <a:r>
              <a:rPr lang="ru-RU" sz="1200" dirty="0"/>
              <a:t>государственной сельскохозяйственной академии</a:t>
            </a:r>
          </a:p>
        </p:txBody>
      </p:sp>
      <p:pic>
        <p:nvPicPr>
          <p:cNvPr id="1031" name="Picture 7" descr="C:\Users\Равиль\Desktop\студ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3563938"/>
            <a:ext cx="2614444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030" name="Picture 6" descr="C:\Users\Равиль\Desktop\техн.gif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563938"/>
            <a:ext cx="2073275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033" name="Picture 9" descr="C:\Users\Равиль\Desktop\пова.gif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3375" y="3563938"/>
            <a:ext cx="2398713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grpSp>
        <p:nvGrpSpPr>
          <p:cNvPr id="17418" name="Группа 7"/>
          <p:cNvGrpSpPr>
            <a:grpSpLocks/>
          </p:cNvGrpSpPr>
          <p:nvPr/>
        </p:nvGrpSpPr>
        <p:grpSpPr bwMode="auto">
          <a:xfrm>
            <a:off x="6227761" y="1708150"/>
            <a:ext cx="2783301" cy="1655763"/>
            <a:chOff x="6300192" y="1419622"/>
            <a:chExt cx="2782746" cy="1656184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6300192" y="1419622"/>
              <a:ext cx="2736304" cy="1656184"/>
            </a:xfrm>
            <a:prstGeom prst="roundRect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Средний  уровень оплаты  </a:t>
              </a:r>
              <a:r>
                <a:rPr lang="ru-RU" sz="12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труда</a:t>
              </a:r>
              <a:endParaRPr lang="ru-RU" sz="12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  <a:p>
              <a:pPr>
                <a:defRPr/>
              </a:pPr>
              <a:endParaRPr lang="ru-RU" sz="12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  <a:p>
              <a:pPr>
                <a:defRPr/>
              </a:pPr>
              <a:endParaRPr lang="ru-RU" sz="12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" name="Скругленный прямоугольник 2"/>
            <p:cNvSpPr/>
            <p:nvPr/>
          </p:nvSpPr>
          <p:spPr>
            <a:xfrm>
              <a:off x="6403358" y="2211986"/>
              <a:ext cx="1530045" cy="185784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>
                  <a:solidFill>
                    <a:schemeClr val="bg1"/>
                  </a:solidFill>
                </a:rPr>
                <a:t>Мелекесский район</a:t>
              </a:r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6420818" y="2499396"/>
              <a:ext cx="1657019" cy="18578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>
                  <a:solidFill>
                    <a:schemeClr val="bg1"/>
                  </a:solidFill>
                </a:rPr>
                <a:t>г. Димитровград</a:t>
              </a: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6420818" y="2788395"/>
              <a:ext cx="1801452" cy="184197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>
                  <a:solidFill>
                    <a:schemeClr val="bg1"/>
                  </a:solidFill>
                </a:rPr>
                <a:t>г. Ульяновск</a:t>
              </a:r>
            </a:p>
          </p:txBody>
        </p:sp>
        <p:sp>
          <p:nvSpPr>
            <p:cNvPr id="17425" name="Прямоугольник 6"/>
            <p:cNvSpPr>
              <a:spLocks noChangeArrowheads="1"/>
            </p:cNvSpPr>
            <p:nvPr/>
          </p:nvSpPr>
          <p:spPr bwMode="auto">
            <a:xfrm>
              <a:off x="8100058" y="2427941"/>
              <a:ext cx="830511" cy="307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400" b="1" dirty="0" smtClean="0">
                  <a:latin typeface="Calibri" pitchFamily="34" charset="0"/>
                </a:rPr>
                <a:t>49 692</a:t>
              </a:r>
              <a:r>
                <a:rPr lang="ru-RU" sz="1400" b="1" dirty="0" smtClean="0"/>
                <a:t>,2</a:t>
              </a:r>
              <a:endParaRPr lang="ru-RU" sz="1400" b="1" dirty="0"/>
            </a:p>
          </p:txBody>
        </p:sp>
        <p:sp>
          <p:nvSpPr>
            <p:cNvPr id="17426" name="Прямоугольник 18"/>
            <p:cNvSpPr>
              <a:spLocks noChangeArrowheads="1"/>
            </p:cNvSpPr>
            <p:nvPr/>
          </p:nvSpPr>
          <p:spPr bwMode="auto">
            <a:xfrm>
              <a:off x="8252427" y="2715352"/>
              <a:ext cx="830511" cy="307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400" b="1" dirty="0" smtClean="0">
                  <a:latin typeface="Calibri" pitchFamily="34" charset="0"/>
                </a:rPr>
                <a:t>52 782</a:t>
              </a:r>
              <a:r>
                <a:rPr lang="ru-RU" sz="1400" b="1" dirty="0" smtClean="0"/>
                <a:t>,9</a:t>
              </a:r>
              <a:endParaRPr lang="ru-RU" sz="1400" b="1" dirty="0"/>
            </a:p>
          </p:txBody>
        </p:sp>
        <p:sp>
          <p:nvSpPr>
            <p:cNvPr id="17427" name="Прямоугольник 19"/>
            <p:cNvSpPr>
              <a:spLocks noChangeArrowheads="1"/>
            </p:cNvSpPr>
            <p:nvPr/>
          </p:nvSpPr>
          <p:spPr bwMode="auto">
            <a:xfrm>
              <a:off x="7955624" y="2150058"/>
              <a:ext cx="819292" cy="307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 dirty="0" smtClean="0">
                  <a:latin typeface="Calibri" pitchFamily="34" charset="0"/>
                </a:rPr>
                <a:t>41 200</a:t>
              </a:r>
              <a:r>
                <a:rPr lang="ru-RU" sz="1400" b="1" dirty="0" smtClean="0">
                  <a:latin typeface="Calibri" pitchFamily="34" charset="0"/>
                </a:rPr>
                <a:t>,0</a:t>
              </a:r>
              <a:endParaRPr lang="ru-RU" sz="1400" b="1" dirty="0"/>
            </a:p>
          </p:txBody>
        </p:sp>
      </p:grpSp>
      <p:sp>
        <p:nvSpPr>
          <p:cNvPr id="24" name="Скругленный прямоугольник 23"/>
          <p:cNvSpPr/>
          <p:nvPr/>
        </p:nvSpPr>
        <p:spPr>
          <a:xfrm>
            <a:off x="6227763" y="411163"/>
            <a:ext cx="2736850" cy="1106487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rgbClr val="000000"/>
                </a:solidFill>
                <a:cs typeface="Arial" charset="0"/>
              </a:rPr>
              <a:t>Кадровый резерв </a:t>
            </a:r>
          </a:p>
          <a:p>
            <a:pPr algn="ctr">
              <a:defRPr/>
            </a:pPr>
            <a:r>
              <a:rPr lang="ru-RU" sz="1400" dirty="0">
                <a:solidFill>
                  <a:srgbClr val="000000"/>
                </a:solidFill>
                <a:cs typeface="Arial" charset="0"/>
              </a:rPr>
              <a:t>(работающие  за  пределами района): </a:t>
            </a:r>
            <a:r>
              <a:rPr lang="en-US" sz="1400" dirty="0" smtClean="0">
                <a:solidFill>
                  <a:srgbClr val="000000"/>
                </a:solidFill>
                <a:cs typeface="Arial" charset="0"/>
              </a:rPr>
              <a:t>2 500</a:t>
            </a:r>
            <a:r>
              <a:rPr lang="ru-RU" sz="14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cs typeface="Arial" charset="0"/>
              </a:rPr>
              <a:t>человек</a:t>
            </a:r>
          </a:p>
        </p:txBody>
      </p:sp>
      <p:sp>
        <p:nvSpPr>
          <p:cNvPr id="6" name="Номер слайда 5"/>
          <p:cNvSpPr txBox="1">
            <a:spLocks noGrp="1"/>
          </p:cNvSpPr>
          <p:nvPr/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7882DE9-6889-498A-AE67-17B0EE079002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араллелограмм 3"/>
          <p:cNvSpPr/>
          <p:nvPr/>
        </p:nvSpPr>
        <p:spPr>
          <a:xfrm>
            <a:off x="-172590" y="250875"/>
            <a:ext cx="8928992" cy="442317"/>
          </a:xfrm>
          <a:prstGeom prst="parallelogram">
            <a:avLst>
              <a:gd name="adj" fmla="val 35767"/>
            </a:avLst>
          </a:prstGeom>
          <a:solidFill>
            <a:schemeClr val="accent6">
              <a:alpha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МЕЛЕКЕССКИЙ РАЙОН СЕГОДНЯ</a:t>
            </a:r>
          </a:p>
        </p:txBody>
      </p:sp>
      <p:pic>
        <p:nvPicPr>
          <p:cNvPr id="5" name="Picture 2" descr="D:\Документы\стенд\герб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74194"/>
            <a:ext cx="625475" cy="8524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20489" name="TextBox 6"/>
          <p:cNvSpPr txBox="1">
            <a:spLocks noChangeArrowheads="1"/>
          </p:cNvSpPr>
          <p:nvPr/>
        </p:nvSpPr>
        <p:spPr bwMode="auto">
          <a:xfrm>
            <a:off x="-158522" y="3073700"/>
            <a:ext cx="4213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" b="1" dirty="0"/>
              <a:t>Объем инвестиций  в основной капитал по  полному кругу  предприятий  в расчете на 1 жителя, тыс. руб. </a:t>
            </a: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966741"/>
              </p:ext>
            </p:extLst>
          </p:nvPr>
        </p:nvGraphicFramePr>
        <p:xfrm>
          <a:off x="76951" y="3507854"/>
          <a:ext cx="4639065" cy="1941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9552997"/>
              </p:ext>
            </p:extLst>
          </p:nvPr>
        </p:nvGraphicFramePr>
        <p:xfrm>
          <a:off x="5220072" y="3507854"/>
          <a:ext cx="4644008" cy="1818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493" name="TextBox 26"/>
          <p:cNvSpPr txBox="1">
            <a:spLocks noChangeArrowheads="1"/>
          </p:cNvSpPr>
          <p:nvPr/>
        </p:nvSpPr>
        <p:spPr bwMode="auto">
          <a:xfrm>
            <a:off x="4961151" y="3054642"/>
            <a:ext cx="4211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" b="1" dirty="0"/>
              <a:t>Численность субъектов малого и  среднего  предпринимательства, ед.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11314" y="4803998"/>
            <a:ext cx="2133600" cy="274637"/>
          </a:xfrm>
        </p:spPr>
        <p:txBody>
          <a:bodyPr/>
          <a:lstStyle/>
          <a:p>
            <a:pPr>
              <a:defRPr/>
            </a:pPr>
            <a:fld id="{078B66EE-AE65-4FE7-9C6E-A88A57AB5823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72962" y="2400586"/>
            <a:ext cx="43924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/>
              <a:t>Общая протяженность автодорог 1100 км, в  том  числе местного  значения  - </a:t>
            </a:r>
            <a:r>
              <a:rPr lang="ru-RU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712,67 км</a:t>
            </a:r>
            <a:r>
              <a:rPr lang="ru-RU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529" y="1808117"/>
            <a:ext cx="3564182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 smtClean="0"/>
              <a:t>Функционирует: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100" dirty="0" smtClean="0"/>
              <a:t>21 образовательное учреждение (школы);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100" dirty="0" smtClean="0"/>
              <a:t>8 детских садов;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100" dirty="0" smtClean="0"/>
              <a:t>Районный дом культуры;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100" dirty="0" smtClean="0"/>
              <a:t>Дом детского  творчества;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100" dirty="0" smtClean="0"/>
              <a:t>Детско-юношеская спортивная  школа</a:t>
            </a:r>
            <a:r>
              <a:rPr lang="ru-RU" sz="1100" dirty="0"/>
              <a:t> </a:t>
            </a:r>
            <a:r>
              <a:rPr lang="ru-RU" sz="1100" dirty="0" smtClean="0"/>
              <a:t>и 4 ДШИ.</a:t>
            </a:r>
          </a:p>
          <a:p>
            <a:pPr marL="171450" indent="-171450" algn="just">
              <a:buFont typeface="Arial" pitchFamily="34" charset="0"/>
              <a:buChar char="•"/>
            </a:pPr>
            <a:endParaRPr lang="ru-RU" sz="1100" dirty="0" smtClean="0"/>
          </a:p>
          <a:p>
            <a:pPr marL="171450" indent="-171450" algn="ctr">
              <a:buFont typeface="Arial" pitchFamily="34" charset="0"/>
              <a:buChar char="•"/>
            </a:pPr>
            <a:endParaRPr lang="ru-RU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 algn="ctr">
              <a:buFont typeface="Arial" pitchFamily="34" charset="0"/>
              <a:buChar char="•"/>
            </a:pPr>
            <a:endParaRPr lang="ru-RU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938951"/>
            <a:ext cx="478163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b="1" dirty="0" smtClean="0">
                <a:latin typeface="Arial" pitchFamily="34" charset="0"/>
                <a:cs typeface="Arial" pitchFamily="34" charset="0"/>
              </a:rPr>
              <a:t>Проект  модернизации и  строительства станции водоподготовки  </a:t>
            </a:r>
            <a:r>
              <a:rPr lang="ru-RU" sz="1100" b="1" dirty="0" err="1" smtClean="0">
                <a:latin typeface="Arial" pitchFamily="34" charset="0"/>
                <a:cs typeface="Arial" pitchFamily="34" charset="0"/>
              </a:rPr>
              <a:t>р.п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. Новая Майна и новых водоводов до  населенных пунктов</a:t>
            </a:r>
            <a:r>
              <a:rPr lang="ru-RU" sz="11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ru-RU" sz="1100" b="1" dirty="0" err="1">
                <a:latin typeface="Arial" pitchFamily="34" charset="0"/>
                <a:cs typeface="Arial" pitchFamily="34" charset="0"/>
              </a:rPr>
              <a:t>Сабакаево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100" b="1" dirty="0" smtClean="0">
                <a:latin typeface="Arial" pitchFamily="34" charset="0"/>
                <a:cs typeface="Arial" pitchFamily="34" charset="0"/>
              </a:rPr>
              <a:t>Лебяжье, </a:t>
            </a:r>
            <a:r>
              <a:rPr lang="ru-RU" sz="1100" b="1" dirty="0" err="1">
                <a:latin typeface="Arial" pitchFamily="34" charset="0"/>
                <a:cs typeface="Arial" pitchFamily="34" charset="0"/>
              </a:rPr>
              <a:t>Аврали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1100" b="1" dirty="0" smtClean="0">
                <a:latin typeface="Arial" pitchFamily="34" charset="0"/>
                <a:cs typeface="Arial" pitchFamily="34" charset="0"/>
              </a:rPr>
              <a:t> Капитальные 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вложения в проект </a:t>
            </a:r>
            <a:r>
              <a:rPr lang="ru-RU" sz="11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242.0 млн. руб.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6067" y="799120"/>
            <a:ext cx="3620335" cy="1380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араллелограмм 3"/>
          <p:cNvSpPr/>
          <p:nvPr/>
        </p:nvSpPr>
        <p:spPr>
          <a:xfrm>
            <a:off x="-324544" y="257225"/>
            <a:ext cx="9073008" cy="442317"/>
          </a:xfrm>
          <a:prstGeom prst="parallelogram">
            <a:avLst>
              <a:gd name="adj" fmla="val 35767"/>
            </a:avLst>
          </a:prstGeom>
          <a:solidFill>
            <a:schemeClr val="accent6">
              <a:alpha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ИСТОРИИ УСПЕХА</a:t>
            </a:r>
          </a:p>
        </p:txBody>
      </p:sp>
      <p:pic>
        <p:nvPicPr>
          <p:cNvPr id="5" name="Picture 2" descr="D:\Документы\стенд\герб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50800"/>
            <a:ext cx="625475" cy="8524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09" name="Rectangle 6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10" name="Rectangle 2"/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2290" name="Picture 2" descr="nomatex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867869"/>
            <a:ext cx="2108200" cy="78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3025" y="800616"/>
            <a:ext cx="1435100" cy="86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2292" name="Picture 4" descr="i?id=2223af0aca2f8d82a75b58a8cb517558-sr&amp;n=1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2140" y="810419"/>
            <a:ext cx="2517775" cy="865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2295" name="Picture 7" descr="130938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44617" y="2184846"/>
            <a:ext cx="1832293" cy="1047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878" b="28888"/>
          <a:stretch/>
        </p:blipFill>
        <p:spPr bwMode="auto">
          <a:xfrm>
            <a:off x="45084" y="4126706"/>
            <a:ext cx="2413000" cy="411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2297" name="Picture 9" descr="19-08-7984360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769" y="3708400"/>
            <a:ext cx="1944687" cy="950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2298" name="Picture 10" descr="shapka_01_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3748240"/>
            <a:ext cx="3036028" cy="893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3874C2-14EB-4478-8191-8FE3AC476829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21525" name="Text Box 21"/>
          <p:cNvSpPr txBox="1">
            <a:spLocks noChangeArrowheads="1"/>
          </p:cNvSpPr>
          <p:nvPr/>
        </p:nvSpPr>
        <p:spPr bwMode="auto">
          <a:xfrm>
            <a:off x="3059113" y="6270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1527" name="Text Box 23"/>
          <p:cNvSpPr txBox="1">
            <a:spLocks noChangeArrowheads="1"/>
          </p:cNvSpPr>
          <p:nvPr/>
        </p:nvSpPr>
        <p:spPr bwMode="auto">
          <a:xfrm>
            <a:off x="0" y="1780246"/>
            <a:ext cx="25923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 dirty="0"/>
              <a:t>ООО «</a:t>
            </a:r>
            <a:r>
              <a:rPr lang="ru-RU" sz="1200" b="1" dirty="0" err="1"/>
              <a:t>Номатекс</a:t>
            </a:r>
            <a:r>
              <a:rPr lang="ru-RU" sz="1200" b="1" dirty="0"/>
              <a:t>» </a:t>
            </a:r>
            <a:r>
              <a:rPr lang="ru-RU" sz="1200" b="1" dirty="0" err="1"/>
              <a:t>р.п</a:t>
            </a:r>
            <a:r>
              <a:rPr lang="ru-RU" sz="1200" b="1" dirty="0"/>
              <a:t>. Н. Майна</a:t>
            </a:r>
          </a:p>
        </p:txBody>
      </p:sp>
      <p:sp>
        <p:nvSpPr>
          <p:cNvPr id="21528" name="Text Box 24"/>
          <p:cNvSpPr txBox="1">
            <a:spLocks noChangeArrowheads="1"/>
          </p:cNvSpPr>
          <p:nvPr/>
        </p:nvSpPr>
        <p:spPr bwMode="auto">
          <a:xfrm>
            <a:off x="-180528" y="3440132"/>
            <a:ext cx="259238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/>
              <a:t>SPA-</a:t>
            </a:r>
            <a:r>
              <a:rPr lang="ru-RU" sz="1200" b="1" dirty="0"/>
              <a:t>Парк отель «</a:t>
            </a:r>
            <a:r>
              <a:rPr lang="ru-RU" sz="1200" b="1" dirty="0" smtClean="0"/>
              <a:t>Дубрава» </a:t>
            </a:r>
          </a:p>
          <a:p>
            <a:pPr algn="ctr">
              <a:spcBef>
                <a:spcPct val="50000"/>
              </a:spcBef>
            </a:pPr>
            <a:r>
              <a:rPr lang="ru-RU" sz="1200" b="1" dirty="0" smtClean="0"/>
              <a:t>с. </a:t>
            </a:r>
            <a:r>
              <a:rPr lang="ru-RU" sz="1200" b="1" dirty="0" err="1" smtClean="0"/>
              <a:t>Рязаново</a:t>
            </a:r>
            <a:endParaRPr lang="ru-RU" sz="1200" b="1" dirty="0"/>
          </a:p>
        </p:txBody>
      </p:sp>
      <p:sp>
        <p:nvSpPr>
          <p:cNvPr id="21529" name="Text Box 25"/>
          <p:cNvSpPr txBox="1">
            <a:spLocks noChangeArrowheads="1"/>
          </p:cNvSpPr>
          <p:nvPr/>
        </p:nvSpPr>
        <p:spPr bwMode="auto">
          <a:xfrm>
            <a:off x="1" y="4602163"/>
            <a:ext cx="25923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 dirty="0"/>
              <a:t>ООО «Автоград» </a:t>
            </a:r>
            <a:r>
              <a:rPr lang="ru-RU" sz="1200" b="1" dirty="0" err="1"/>
              <a:t>р.п</a:t>
            </a:r>
            <a:r>
              <a:rPr lang="ru-RU" sz="1200" b="1" dirty="0"/>
              <a:t>. Н. Майна</a:t>
            </a:r>
          </a:p>
        </p:txBody>
      </p:sp>
      <p:sp>
        <p:nvSpPr>
          <p:cNvPr id="21530" name="Text Box 26"/>
          <p:cNvSpPr txBox="1">
            <a:spLocks noChangeArrowheads="1"/>
          </p:cNvSpPr>
          <p:nvPr/>
        </p:nvSpPr>
        <p:spPr bwMode="auto">
          <a:xfrm>
            <a:off x="2533918" y="1780246"/>
            <a:ext cx="25923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 dirty="0"/>
              <a:t>ООО «Моторика» </a:t>
            </a:r>
            <a:r>
              <a:rPr lang="ru-RU" sz="1200" b="1" dirty="0" err="1"/>
              <a:t>р.п</a:t>
            </a:r>
            <a:r>
              <a:rPr lang="ru-RU" sz="1200" b="1" dirty="0"/>
              <a:t>. Н. Майна</a:t>
            </a:r>
          </a:p>
        </p:txBody>
      </p:sp>
      <p:sp>
        <p:nvSpPr>
          <p:cNvPr id="21531" name="Text Box 27"/>
          <p:cNvSpPr txBox="1">
            <a:spLocks noChangeArrowheads="1"/>
          </p:cNvSpPr>
          <p:nvPr/>
        </p:nvSpPr>
        <p:spPr bwMode="auto">
          <a:xfrm>
            <a:off x="2307925" y="3347401"/>
            <a:ext cx="3200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 dirty="0" smtClean="0"/>
              <a:t>Эко-</a:t>
            </a:r>
            <a:r>
              <a:rPr lang="ru-RU" sz="1200" b="1" dirty="0" err="1" smtClean="0"/>
              <a:t>глэмпинг</a:t>
            </a:r>
            <a:r>
              <a:rPr lang="ru-RU" sz="1200" b="1" dirty="0" smtClean="0"/>
              <a:t> «Русский» </a:t>
            </a:r>
            <a:r>
              <a:rPr lang="ru-RU" sz="1200" b="1" dirty="0" err="1" smtClean="0"/>
              <a:t>с.Тиинск</a:t>
            </a:r>
            <a:endParaRPr lang="ru-RU" sz="1200" b="1" dirty="0"/>
          </a:p>
        </p:txBody>
      </p:sp>
      <p:sp>
        <p:nvSpPr>
          <p:cNvPr id="21532" name="Text Box 28"/>
          <p:cNvSpPr txBox="1">
            <a:spLocks noChangeArrowheads="1"/>
          </p:cNvSpPr>
          <p:nvPr/>
        </p:nvSpPr>
        <p:spPr bwMode="auto">
          <a:xfrm>
            <a:off x="2841154" y="4717181"/>
            <a:ext cx="2736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 dirty="0"/>
              <a:t>ООО «Рост-Агро» с. Никольское – на - Черемшане</a:t>
            </a:r>
          </a:p>
        </p:txBody>
      </p:sp>
      <p:sp>
        <p:nvSpPr>
          <p:cNvPr id="21533" name="Text Box 29"/>
          <p:cNvSpPr txBox="1">
            <a:spLocks noChangeArrowheads="1"/>
          </p:cNvSpPr>
          <p:nvPr/>
        </p:nvSpPr>
        <p:spPr bwMode="auto">
          <a:xfrm>
            <a:off x="4880716" y="1664216"/>
            <a:ext cx="129619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 dirty="0"/>
              <a:t>ООО «Матэко</a:t>
            </a:r>
            <a:r>
              <a:rPr lang="ru-RU" sz="1200" b="1" dirty="0" smtClean="0"/>
              <a:t>»</a:t>
            </a:r>
          </a:p>
          <a:p>
            <a:pPr>
              <a:spcBef>
                <a:spcPct val="50000"/>
              </a:spcBef>
            </a:pPr>
            <a:r>
              <a:rPr lang="ru-RU" sz="1200" b="1" dirty="0" smtClean="0"/>
              <a:t> </a:t>
            </a:r>
            <a:r>
              <a:rPr lang="ru-RU" sz="1200" b="1" dirty="0" err="1"/>
              <a:t>р.п</a:t>
            </a:r>
            <a:r>
              <a:rPr lang="ru-RU" sz="1200" b="1" dirty="0"/>
              <a:t>. Мулловка</a:t>
            </a:r>
          </a:p>
        </p:txBody>
      </p:sp>
      <p:sp>
        <p:nvSpPr>
          <p:cNvPr id="21534" name="Text Box 30"/>
          <p:cNvSpPr txBox="1">
            <a:spLocks noChangeArrowheads="1"/>
          </p:cNvSpPr>
          <p:nvPr/>
        </p:nvSpPr>
        <p:spPr bwMode="auto">
          <a:xfrm>
            <a:off x="5059946" y="3286575"/>
            <a:ext cx="14666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 dirty="0"/>
              <a:t>ООО «Форткам» </a:t>
            </a:r>
            <a:r>
              <a:rPr lang="ru-RU" sz="1200" b="1" dirty="0" err="1"/>
              <a:t>р.п</a:t>
            </a:r>
            <a:r>
              <a:rPr lang="ru-RU" sz="1200" b="1" dirty="0"/>
              <a:t>. Н. Майна</a:t>
            </a:r>
          </a:p>
        </p:txBody>
      </p:sp>
      <p:sp>
        <p:nvSpPr>
          <p:cNvPr id="21535" name="Text Box 31"/>
          <p:cNvSpPr txBox="1">
            <a:spLocks noChangeArrowheads="1"/>
          </p:cNvSpPr>
          <p:nvPr/>
        </p:nvSpPr>
        <p:spPr bwMode="auto">
          <a:xfrm>
            <a:off x="5645500" y="4632326"/>
            <a:ext cx="2592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 dirty="0"/>
              <a:t>ООО «</a:t>
            </a:r>
            <a:r>
              <a:rPr lang="ru-RU" sz="1200" b="1" dirty="0" err="1"/>
              <a:t>Мелекесский</a:t>
            </a:r>
            <a:r>
              <a:rPr lang="ru-RU" sz="1200" b="1" dirty="0"/>
              <a:t> источник» с. Бригадировка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50" y="2068029"/>
            <a:ext cx="1943770" cy="128781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8385" y="2088520"/>
            <a:ext cx="1478767" cy="1253161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9915" y="2192318"/>
            <a:ext cx="2278172" cy="1094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7146850" y="3286575"/>
            <a:ext cx="17632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 dirty="0" smtClean="0"/>
              <a:t>ПАО НК «</a:t>
            </a:r>
            <a:r>
              <a:rPr lang="ru-RU" sz="1200" b="1" dirty="0" err="1" smtClean="0"/>
              <a:t>Русснефть</a:t>
            </a:r>
            <a:r>
              <a:rPr lang="ru-RU" sz="1200" b="1" dirty="0" smtClean="0"/>
              <a:t>»</a:t>
            </a:r>
            <a:endParaRPr lang="ru-RU" sz="12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6849" y="760773"/>
            <a:ext cx="1763267" cy="108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xt Box 29"/>
          <p:cNvSpPr txBox="1">
            <a:spLocks noChangeArrowheads="1"/>
          </p:cNvSpPr>
          <p:nvPr/>
        </p:nvSpPr>
        <p:spPr bwMode="auto">
          <a:xfrm>
            <a:off x="7314220" y="1811521"/>
            <a:ext cx="183569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 dirty="0"/>
              <a:t>ООО </a:t>
            </a:r>
            <a:r>
              <a:rPr lang="ru-RU" sz="1200" b="1" dirty="0" smtClean="0"/>
              <a:t>«</a:t>
            </a:r>
            <a:r>
              <a:rPr lang="ru-RU" sz="1200" b="1" dirty="0" err="1" smtClean="0"/>
              <a:t>Хмелевское</a:t>
            </a:r>
            <a:endParaRPr lang="ru-RU" sz="1200" b="1" dirty="0" smtClean="0"/>
          </a:p>
          <a:p>
            <a:pPr>
              <a:spcBef>
                <a:spcPct val="50000"/>
              </a:spcBef>
            </a:pPr>
            <a:r>
              <a:rPr lang="ru-RU" sz="1200" b="1" dirty="0" smtClean="0"/>
              <a:t> </a:t>
            </a:r>
            <a:r>
              <a:rPr lang="ru-RU" sz="1200" b="1" dirty="0" err="1"/>
              <a:t>р.п</a:t>
            </a:r>
            <a:r>
              <a:rPr lang="ru-RU" sz="1200" b="1" dirty="0"/>
              <a:t>. Мулловка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52" name="Picture 24" descr="big559b9407cbc9f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93688" y="2787774"/>
            <a:ext cx="3563888" cy="2355726"/>
          </a:xfrm>
          <a:prstGeom prst="rect">
            <a:avLst/>
          </a:prstGeom>
          <a:noFill/>
        </p:spPr>
      </p:pic>
      <p:pic>
        <p:nvPicPr>
          <p:cNvPr id="22550" name="Picture 22" descr="L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706372"/>
            <a:ext cx="3583781" cy="2437128"/>
          </a:xfrm>
          <a:prstGeom prst="rect">
            <a:avLst/>
          </a:prstGeom>
          <a:noFill/>
        </p:spPr>
      </p:pic>
      <p:pic>
        <p:nvPicPr>
          <p:cNvPr id="2056" name="Picture 8" descr="C:\Users\Равиль\Desktop\кон1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0200" y="-20638"/>
            <a:ext cx="3584575" cy="2808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26" name="Picture 8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69100" y="-20638"/>
            <a:ext cx="2374900" cy="2808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2052" name="Picture 4" descr="C:\Users\Равиль\Desktop\д град.gif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16013" y="-20638"/>
            <a:ext cx="4125912" cy="2808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2051" name="Picture 3" descr="C:\Users\Равиль\Desktop\дубр2.gif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5875"/>
            <a:ext cx="2638425" cy="2803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4" name="Параллелограмм 3"/>
          <p:cNvSpPr/>
          <p:nvPr/>
        </p:nvSpPr>
        <p:spPr>
          <a:xfrm>
            <a:off x="-180528" y="257225"/>
            <a:ext cx="8928991" cy="442317"/>
          </a:xfrm>
          <a:prstGeom prst="parallelogram">
            <a:avLst>
              <a:gd name="adj" fmla="val 35767"/>
            </a:avLst>
          </a:prstGeom>
          <a:solidFill>
            <a:schemeClr val="accent6">
              <a:alpha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i="1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ИНФРАСТРУКТУРА ГОСТЕПРИИМСТВА И ДОСУГА РАЙОНА</a:t>
            </a:r>
          </a:p>
        </p:txBody>
      </p:sp>
      <p:pic>
        <p:nvPicPr>
          <p:cNvPr id="5" name="Picture 2" descr="D:\Документы\стенд\герб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50800"/>
            <a:ext cx="625475" cy="8524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29" name="TextBox 28"/>
          <p:cNvSpPr txBox="1"/>
          <p:nvPr/>
        </p:nvSpPr>
        <p:spPr>
          <a:xfrm>
            <a:off x="273050" y="1861807"/>
            <a:ext cx="1685925" cy="830997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Spa – </a:t>
            </a:r>
            <a:r>
              <a:rPr lang="ru-RU" sz="1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Парк – </a:t>
            </a:r>
            <a:br>
              <a:rPr lang="ru-RU" sz="1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отель «Дубрава</a:t>
            </a:r>
            <a:r>
              <a:rPr lang="ru-RU" sz="1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https://</a:t>
            </a:r>
            <a:r>
              <a:rPr lang="en-US" sz="1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dubrava-73.ru</a:t>
            </a:r>
            <a:endParaRPr lang="ru-RU" sz="1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78197" y="1846714"/>
            <a:ext cx="2086422" cy="800219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Парк – отель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«Д-град</a:t>
            </a:r>
            <a:r>
              <a:rPr lang="ru-RU" sz="1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http://</a:t>
            </a:r>
            <a:r>
              <a:rPr lang="en-US" sz="1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www.hotel-dgrad.ru</a:t>
            </a:r>
            <a:endParaRPr lang="ru-RU" sz="1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3425" y="4259832"/>
            <a:ext cx="1584325" cy="800219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Парк семейного отдыха «</a:t>
            </a:r>
            <a:r>
              <a:rPr lang="ru-RU" sz="1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Курлан</a:t>
            </a:r>
            <a:r>
              <a:rPr lang="ru-RU" sz="1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https://</a:t>
            </a:r>
            <a:r>
              <a:rPr lang="en-US" sz="1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kurlanpark.ru</a:t>
            </a:r>
            <a:endParaRPr lang="ru-RU" sz="1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87925" y="1886477"/>
            <a:ext cx="1671638" cy="615553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«Довольный конь»</a:t>
            </a:r>
            <a:endParaRPr lang="ru-RU" sz="1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https://</a:t>
            </a:r>
            <a:r>
              <a:rPr lang="en-US" sz="1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www.prokoni.ru</a:t>
            </a:r>
            <a:endParaRPr lang="ru-RU" sz="1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54634" y="2646933"/>
            <a:ext cx="8748971" cy="324036"/>
          </a:xfrm>
          <a:prstGeom prst="rect">
            <a:avLst/>
          </a:prstGeom>
          <a:solidFill>
            <a:schemeClr val="tx1">
              <a:alpha val="68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2023  </a:t>
            </a:r>
            <a:r>
              <a:rPr lang="ru-RU" sz="1400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году темп роста оборота розничной торговли и общественного питания составил </a:t>
            </a: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108,5%. 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FF218-7F95-47BC-85AE-CBC36C741509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6461285" y="4155926"/>
            <a:ext cx="1651000" cy="769441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База отдыха</a:t>
            </a:r>
            <a:endParaRPr lang="ru-RU" sz="1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</a:t>
            </a:r>
            <a:r>
              <a:rPr lang="ru-RU" sz="1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Сашуля</a:t>
            </a:r>
            <a:r>
              <a:rPr lang="ru-RU" sz="1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https</a:t>
            </a:r>
            <a:r>
              <a:rPr lang="en-US" sz="1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://</a:t>
            </a:r>
            <a:r>
              <a:rPr lang="ru-RU" sz="1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сашуля.рф</a:t>
            </a:r>
            <a:endParaRPr lang="ru-RU" sz="1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2092" y="2953692"/>
            <a:ext cx="2011595" cy="219679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681002" y="4020703"/>
            <a:ext cx="1813774" cy="769441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Эко-</a:t>
            </a:r>
            <a:r>
              <a:rPr lang="ru-RU" sz="1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глэмпинг</a:t>
            </a:r>
            <a:r>
              <a:rPr lang="ru-RU" sz="1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«Русский»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https://eco-73.ru/</a:t>
            </a:r>
            <a:endParaRPr lang="ru-RU" sz="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араллелограмм 3"/>
          <p:cNvSpPr/>
          <p:nvPr/>
        </p:nvSpPr>
        <p:spPr>
          <a:xfrm>
            <a:off x="-180528" y="257225"/>
            <a:ext cx="8928992" cy="442317"/>
          </a:xfrm>
          <a:prstGeom prst="parallelogram">
            <a:avLst>
              <a:gd name="adj" fmla="val 35767"/>
            </a:avLst>
          </a:prstGeom>
          <a:solidFill>
            <a:schemeClr val="accent6">
              <a:alpha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ПРОМЫШЛЕННЫЙ КЛАСТЕР</a:t>
            </a:r>
          </a:p>
        </p:txBody>
      </p:sp>
      <p:pic>
        <p:nvPicPr>
          <p:cNvPr id="5" name="Picture 2" descr="D:\Документы\стенд\герб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50800"/>
            <a:ext cx="625475" cy="8524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11" name="Picture 3" descr="preim-rolstavni0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521" y="3579862"/>
            <a:ext cx="1038175" cy="1009355"/>
          </a:xfrm>
          <a:prstGeom prst="ellipse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pic>
        <p:nvPicPr>
          <p:cNvPr id="15" name="Picture 4" descr="i?id=f1874a455e088029453f00b3161d1729&amp;n=1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9770" y="2110484"/>
            <a:ext cx="1038174" cy="1037330"/>
          </a:xfrm>
          <a:prstGeom prst="ellipse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sp>
        <p:nvSpPr>
          <p:cNvPr id="19" name="Прямоугольник 18"/>
          <p:cNvSpPr/>
          <p:nvPr/>
        </p:nvSpPr>
        <p:spPr>
          <a:xfrm>
            <a:off x="35496" y="4515966"/>
            <a:ext cx="2592288" cy="504056"/>
          </a:xfrm>
          <a:prstGeom prst="rect">
            <a:avLst/>
          </a:prstGeom>
          <a:solidFill>
            <a:schemeClr val="tx1">
              <a:alpha val="68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ООО «Моторика»  (</a:t>
            </a:r>
            <a:r>
              <a:rPr lang="ru-RU" sz="1050" dirty="0" err="1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р.п</a:t>
            </a:r>
            <a:r>
              <a:rPr lang="ru-RU" sz="1050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lang="ru-RU" sz="1050" dirty="0" err="1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Н.Майна</a:t>
            </a:r>
            <a:r>
              <a:rPr lang="ru-RU" sz="1050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Производство </a:t>
            </a:r>
            <a:r>
              <a:rPr lang="ru-RU" sz="1050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модулей  бензонасоса для  автомобилей «Ваз»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627784" y="3003798"/>
            <a:ext cx="1944216" cy="648072"/>
          </a:xfrm>
          <a:prstGeom prst="rect">
            <a:avLst/>
          </a:prstGeom>
          <a:solidFill>
            <a:schemeClr val="tx1">
              <a:alpha val="68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ООО «</a:t>
            </a:r>
            <a:r>
              <a:rPr lang="ru-RU" sz="900" dirty="0" err="1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Экотекс</a:t>
            </a:r>
            <a:r>
              <a:rPr lang="ru-RU" sz="900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» (</a:t>
            </a:r>
            <a:r>
              <a:rPr lang="ru-RU" sz="900" dirty="0" err="1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р.п.Мулловка</a:t>
            </a:r>
            <a:r>
              <a:rPr lang="ru-RU" sz="900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</a:t>
            </a:r>
            <a:r>
              <a:rPr lang="ru-RU" sz="9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роизводство  </a:t>
            </a:r>
            <a:r>
              <a:rPr lang="ru-RU" sz="900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обивочной  ткани  для  крышки  багажника  автомобилей «Ваз»</a:t>
            </a:r>
          </a:p>
        </p:txBody>
      </p:sp>
      <p:pic>
        <p:nvPicPr>
          <p:cNvPr id="30" name="Picture 3" descr="C:\Users\Равиль\Desktop\Презентация  Инвест\Исход\мороз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9351" y="3651870"/>
            <a:ext cx="1204617" cy="1115938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pic>
        <p:nvPicPr>
          <p:cNvPr id="1032" name="Picture 4" descr="Изделия выпущенные с помощью машинки для вязания носков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3425" y="2003108"/>
            <a:ext cx="1101302" cy="1039243"/>
          </a:xfrm>
          <a:prstGeom prst="ellipse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sp>
        <p:nvSpPr>
          <p:cNvPr id="44" name="Прямоугольник 43"/>
          <p:cNvSpPr/>
          <p:nvPr/>
        </p:nvSpPr>
        <p:spPr>
          <a:xfrm>
            <a:off x="67777" y="3003798"/>
            <a:ext cx="2199967" cy="504056"/>
          </a:xfrm>
          <a:prstGeom prst="rect">
            <a:avLst/>
          </a:prstGeom>
          <a:solidFill>
            <a:schemeClr val="tx1">
              <a:alpha val="68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ООО «</a:t>
            </a:r>
            <a:r>
              <a:rPr lang="ru-RU" sz="1050" dirty="0" err="1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Матэко</a:t>
            </a:r>
            <a:r>
              <a:rPr lang="ru-RU" sz="1050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» (</a:t>
            </a:r>
            <a:r>
              <a:rPr lang="ru-RU" sz="1050" dirty="0" err="1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р.п</a:t>
            </a:r>
            <a:r>
              <a:rPr lang="ru-RU" sz="1050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Мулловка)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Производство чулочно-носочных изделий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2699792" y="4515966"/>
            <a:ext cx="2357050" cy="540333"/>
          </a:xfrm>
          <a:prstGeom prst="rect">
            <a:avLst/>
          </a:prstGeom>
          <a:solidFill>
            <a:schemeClr val="tx1">
              <a:alpha val="68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ООО «</a:t>
            </a:r>
            <a:r>
              <a:rPr lang="ru-RU" sz="1050" dirty="0" err="1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Номатекс</a:t>
            </a:r>
            <a:r>
              <a:rPr lang="ru-RU" sz="1050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» </a:t>
            </a:r>
            <a:endParaRPr lang="ru-RU" sz="1050" dirty="0" smtClean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ru-RU" sz="1050" dirty="0" err="1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р.п</a:t>
            </a:r>
            <a:r>
              <a:rPr lang="ru-RU" sz="1050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Новая  Майна) Производство  </a:t>
            </a:r>
            <a:r>
              <a:rPr lang="ru-RU" sz="1050" dirty="0" err="1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геотектсиля</a:t>
            </a:r>
            <a:endParaRPr lang="ru-RU" sz="1050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5" name="Picture 5" descr="1(14)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2257" y="723752"/>
            <a:ext cx="1185447" cy="1127918"/>
          </a:xfrm>
          <a:prstGeom prst="ellipse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sp>
        <p:nvSpPr>
          <p:cNvPr id="49" name="Прямоугольник 48"/>
          <p:cNvSpPr/>
          <p:nvPr/>
        </p:nvSpPr>
        <p:spPr>
          <a:xfrm>
            <a:off x="35496" y="1563638"/>
            <a:ext cx="2528506" cy="439470"/>
          </a:xfrm>
          <a:prstGeom prst="rect">
            <a:avLst/>
          </a:prstGeom>
          <a:solidFill>
            <a:schemeClr val="tx1">
              <a:alpha val="68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ООО «Резерв – МТ» </a:t>
            </a:r>
            <a:r>
              <a:rPr lang="ru-RU" sz="105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ru-RU" sz="1050" dirty="0" err="1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р.п</a:t>
            </a:r>
            <a:r>
              <a:rPr lang="ru-RU" sz="1050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Мулловка)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Производство чехлов  для  мебели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452321" y="771525"/>
            <a:ext cx="1584176" cy="1152153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Ожидаемый </a:t>
            </a:r>
            <a:r>
              <a:rPr lang="ru-RU" sz="1100" dirty="0">
                <a:solidFill>
                  <a:srgbClr val="000000"/>
                </a:solidFill>
                <a:latin typeface="Arial" charset="0"/>
                <a:cs typeface="Arial" charset="0"/>
              </a:rPr>
              <a:t>объем отгруженной продукции по кластеру </a:t>
            </a:r>
          </a:p>
          <a:p>
            <a:pPr algn="ctr"/>
            <a:r>
              <a:rPr lang="ru-RU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25,7 </a:t>
            </a:r>
            <a:r>
              <a:rPr lang="ru-RU" sz="1100" dirty="0">
                <a:solidFill>
                  <a:srgbClr val="000000"/>
                </a:solidFill>
                <a:latin typeface="Arial" charset="0"/>
                <a:cs typeface="Arial" charset="0"/>
              </a:rPr>
              <a:t>млрд. руб</a:t>
            </a:r>
            <a:r>
              <a:rPr lang="ru-RU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.</a:t>
            </a:r>
          </a:p>
          <a:p>
            <a:pPr algn="ctr"/>
            <a:endParaRPr lang="ru-RU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452320" y="1995686"/>
            <a:ext cx="1585318" cy="2718537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/>
            <a:r>
              <a:rPr lang="ru-RU" sz="1100" b="1" dirty="0">
                <a:solidFill>
                  <a:srgbClr val="000000"/>
                </a:solidFill>
                <a:latin typeface="Arial" charset="0"/>
                <a:cs typeface="Arial" charset="0"/>
              </a:rPr>
              <a:t>Меры поддержки</a:t>
            </a:r>
            <a:r>
              <a:rPr lang="ru-RU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:</a:t>
            </a:r>
          </a:p>
          <a:p>
            <a:pPr algn="just"/>
            <a:r>
              <a:rPr lang="ru-RU" sz="110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МКФ«Фонд</a:t>
            </a:r>
            <a:r>
              <a:rPr lang="ru-RU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финансирования промышленности и  </a:t>
            </a:r>
            <a:r>
              <a:rPr lang="ru-RU" sz="1100" dirty="0">
                <a:solidFill>
                  <a:srgbClr val="000000"/>
                </a:solidFill>
                <a:latin typeface="Arial" charset="0"/>
                <a:cs typeface="Arial" charset="0"/>
              </a:rPr>
              <a:t>предпринимательства</a:t>
            </a:r>
            <a:r>
              <a:rPr lang="ru-RU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», </a:t>
            </a:r>
          </a:p>
          <a:p>
            <a:pPr algn="just"/>
            <a:r>
              <a:rPr lang="ru-RU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предоставляет: </a:t>
            </a:r>
            <a:r>
              <a:rPr lang="ru-RU" sz="1100" dirty="0">
                <a:solidFill>
                  <a:srgbClr val="000000"/>
                </a:solidFill>
                <a:latin typeface="Arial" charset="0"/>
                <a:cs typeface="Arial" charset="0"/>
              </a:rPr>
              <a:t>целевые займы по ставкам 1% и 3% годовых сроком до 10 лет в объеме от 5 млн до 5 млрд.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88125" y="4732338"/>
            <a:ext cx="2133600" cy="274637"/>
          </a:xfrm>
        </p:spPr>
        <p:txBody>
          <a:bodyPr/>
          <a:lstStyle/>
          <a:p>
            <a:pPr>
              <a:defRPr/>
            </a:pPr>
            <a:fld id="{5704A539-2452-4002-9A7C-101C15260EE2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915816" y="723752"/>
            <a:ext cx="1127918" cy="1127918"/>
          </a:xfrm>
          <a:prstGeom prst="ellipse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sp>
        <p:nvSpPr>
          <p:cNvPr id="20" name="Прямоугольник 19"/>
          <p:cNvSpPr/>
          <p:nvPr/>
        </p:nvSpPr>
        <p:spPr>
          <a:xfrm>
            <a:off x="2689795" y="1563638"/>
            <a:ext cx="1882206" cy="504056"/>
          </a:xfrm>
          <a:prstGeom prst="rect">
            <a:avLst/>
          </a:prstGeom>
          <a:solidFill>
            <a:schemeClr val="tx1">
              <a:alpha val="68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ПАО НК «</a:t>
            </a:r>
            <a:r>
              <a:rPr lang="ru-RU" sz="1050" dirty="0" err="1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Русснефть</a:t>
            </a:r>
            <a:r>
              <a:rPr lang="ru-RU" sz="105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(п. Вишенка) Добыча </a:t>
            </a:r>
            <a:r>
              <a:rPr lang="ru-RU" sz="1050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полезных </a:t>
            </a:r>
            <a:r>
              <a:rPr lang="ru-RU" sz="105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ископаемых</a:t>
            </a:r>
            <a:endParaRPr lang="ru-RU" sz="1050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44283201"/>
              </p:ext>
            </p:extLst>
          </p:nvPr>
        </p:nvGraphicFramePr>
        <p:xfrm>
          <a:off x="4644008" y="353750"/>
          <a:ext cx="3421286" cy="3946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416644"/>
            <a:ext cx="5245778" cy="3498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4" name="Параллелограмм 3"/>
          <p:cNvSpPr/>
          <p:nvPr/>
        </p:nvSpPr>
        <p:spPr>
          <a:xfrm>
            <a:off x="-173168" y="195486"/>
            <a:ext cx="8928992" cy="442317"/>
          </a:xfrm>
          <a:prstGeom prst="parallelogram">
            <a:avLst>
              <a:gd name="adj" fmla="val 35767"/>
            </a:avLst>
          </a:prstGeom>
          <a:solidFill>
            <a:schemeClr val="accent6">
              <a:alpha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АГРОПРОМЫШЛЕННЫЙ КЛАСТЕР</a:t>
            </a:r>
          </a:p>
        </p:txBody>
      </p:sp>
      <p:pic>
        <p:nvPicPr>
          <p:cNvPr id="5" name="Picture 2" descr="D:\Документы\стенд\герб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50800"/>
            <a:ext cx="625475" cy="8524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2050" name="Picture 2" descr="C:\Users\Равиль\Desktop\ОГУР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965575"/>
            <a:ext cx="1766888" cy="1177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2051" name="Picture 3" descr="C:\Users\Равиль\Desktop\КОРОВ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913" y="3963988"/>
            <a:ext cx="1800225" cy="120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2052" name="Picture 4" descr="C:\Users\Равиль\Desktop\колос.gi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775" y="3941763"/>
            <a:ext cx="1800225" cy="1201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7" name="Параллелограмм 16"/>
          <p:cNvSpPr/>
          <p:nvPr/>
        </p:nvSpPr>
        <p:spPr>
          <a:xfrm>
            <a:off x="4240609" y="4021939"/>
            <a:ext cx="4903391" cy="1142199"/>
          </a:xfrm>
          <a:prstGeom prst="parallelogram">
            <a:avLst>
              <a:gd name="adj" fmla="val 35767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i="1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4588" name="Группа 1"/>
          <p:cNvGrpSpPr>
            <a:grpSpLocks/>
          </p:cNvGrpSpPr>
          <p:nvPr/>
        </p:nvGrpSpPr>
        <p:grpSpPr bwMode="auto">
          <a:xfrm>
            <a:off x="4291818" y="4083214"/>
            <a:ext cx="5275163" cy="837872"/>
            <a:chOff x="5091042" y="765442"/>
            <a:chExt cx="6254577" cy="907863"/>
          </a:xfrm>
        </p:grpSpPr>
        <p:sp>
          <p:nvSpPr>
            <p:cNvPr id="24591" name="TextBox 28"/>
            <p:cNvSpPr txBox="1">
              <a:spLocks noChangeArrowheads="1"/>
            </p:cNvSpPr>
            <p:nvPr/>
          </p:nvSpPr>
          <p:spPr bwMode="auto">
            <a:xfrm>
              <a:off x="5580014" y="765442"/>
              <a:ext cx="1957533" cy="364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rgbClr val="E46C0A"/>
                  </a:solidFill>
                </a:rPr>
                <a:t>126,1 </a:t>
              </a:r>
              <a:r>
                <a:rPr lang="ru-RU" sz="1100" b="1" dirty="0"/>
                <a:t>тыс</a:t>
              </a:r>
              <a:r>
                <a:rPr lang="ru-RU" sz="1100" b="1" dirty="0" smtClean="0"/>
                <a:t>. га</a:t>
              </a:r>
              <a:endParaRPr lang="ru-RU" sz="1100" b="1" dirty="0"/>
            </a:p>
          </p:txBody>
        </p:sp>
        <p:sp>
          <p:nvSpPr>
            <p:cNvPr id="24592" name="TextBox 29"/>
            <p:cNvSpPr txBox="1">
              <a:spLocks noChangeArrowheads="1"/>
            </p:cNvSpPr>
            <p:nvPr/>
          </p:nvSpPr>
          <p:spPr bwMode="auto">
            <a:xfrm>
              <a:off x="5881467" y="999377"/>
              <a:ext cx="2925006" cy="297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200" dirty="0"/>
                <a:t>посевная площадь</a:t>
              </a:r>
            </a:p>
          </p:txBody>
        </p:sp>
        <p:sp>
          <p:nvSpPr>
            <p:cNvPr id="24593" name="TextBox 30"/>
            <p:cNvSpPr txBox="1">
              <a:spLocks noChangeArrowheads="1"/>
            </p:cNvSpPr>
            <p:nvPr/>
          </p:nvSpPr>
          <p:spPr bwMode="auto">
            <a:xfrm>
              <a:off x="5091042" y="1233273"/>
              <a:ext cx="3180991" cy="364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rgbClr val="E46C0A"/>
                  </a:solidFill>
                </a:rPr>
                <a:t>220 </a:t>
              </a:r>
              <a:r>
                <a:rPr lang="ru-RU" sz="1100" b="1" dirty="0"/>
                <a:t>тыс. тонн</a:t>
              </a:r>
            </a:p>
          </p:txBody>
        </p:sp>
        <p:sp>
          <p:nvSpPr>
            <p:cNvPr id="24594" name="TextBox 31"/>
            <p:cNvSpPr txBox="1">
              <a:spLocks noChangeArrowheads="1"/>
            </p:cNvSpPr>
            <p:nvPr/>
          </p:nvSpPr>
          <p:spPr bwMode="auto">
            <a:xfrm>
              <a:off x="5881466" y="1389842"/>
              <a:ext cx="2925006" cy="283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1100" b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281561" y="765442"/>
              <a:ext cx="2953241" cy="36683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 smtClean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1,2 </a:t>
              </a:r>
              <a:r>
                <a:rPr lang="ru-RU" sz="1100" b="1" dirty="0" smtClean="0">
                  <a:latin typeface="Arial" pitchFamily="34" charset="0"/>
                  <a:cs typeface="Arial" pitchFamily="34" charset="0"/>
                </a:rPr>
                <a:t>млрд. </a:t>
              </a:r>
              <a:r>
                <a:rPr lang="ru-RU" sz="1100" b="1" dirty="0">
                  <a:latin typeface="Arial" pitchFamily="34" charset="0"/>
                  <a:cs typeface="Arial" pitchFamily="34" charset="0"/>
                </a:rPr>
                <a:t>рублей</a:t>
              </a:r>
              <a:endParaRPr lang="ru-RU" sz="1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596" name="TextBox 33"/>
            <p:cNvSpPr txBox="1">
              <a:spLocks noChangeArrowheads="1"/>
            </p:cNvSpPr>
            <p:nvPr/>
          </p:nvSpPr>
          <p:spPr bwMode="auto">
            <a:xfrm>
              <a:off x="7933112" y="999833"/>
              <a:ext cx="3412507" cy="466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050" dirty="0"/>
                <a:t>объем привлеченных инвестиций в сельскохозяйственные проекты</a:t>
              </a:r>
            </a:p>
          </p:txBody>
        </p:sp>
      </p:grpSp>
      <p:sp>
        <p:nvSpPr>
          <p:cNvPr id="24589" name="TextBox 19"/>
          <p:cNvSpPr txBox="1">
            <a:spLocks noChangeArrowheads="1"/>
          </p:cNvSpPr>
          <p:nvPr/>
        </p:nvSpPr>
        <p:spPr bwMode="auto">
          <a:xfrm>
            <a:off x="4539676" y="654504"/>
            <a:ext cx="4644009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ru-RU" sz="1000" dirty="0" smtClean="0"/>
          </a:p>
          <a:p>
            <a:pPr algn="just"/>
            <a:endParaRPr lang="ru-RU" sz="1000" dirty="0"/>
          </a:p>
          <a:p>
            <a:pPr algn="just"/>
            <a:r>
              <a:rPr lang="ru-RU" sz="1000" dirty="0" smtClean="0"/>
              <a:t>по  </a:t>
            </a:r>
            <a:r>
              <a:rPr lang="ru-RU" sz="1000" dirty="0"/>
              <a:t>ОКВЭД «Сельское  лесное  хозяйство, </a:t>
            </a:r>
            <a:r>
              <a:rPr lang="ru-RU" sz="1000" dirty="0" smtClean="0"/>
              <a:t>охота» 34 </a:t>
            </a:r>
            <a:r>
              <a:rPr lang="ru-RU" sz="1000" dirty="0"/>
              <a:t>юридических лица  и 69 индивидуальных </a:t>
            </a:r>
            <a:r>
              <a:rPr lang="ru-RU" sz="1000" dirty="0" smtClean="0"/>
              <a:t>предпринимателей:</a:t>
            </a:r>
            <a:endParaRPr lang="ru-RU" sz="1000" dirty="0"/>
          </a:p>
          <a:p>
            <a:pPr algn="just"/>
            <a:r>
              <a:rPr lang="ru-RU" sz="1000" b="1" dirty="0" smtClean="0"/>
              <a:t>ОП ООО «КФХ Возрождение</a:t>
            </a:r>
            <a:r>
              <a:rPr lang="ru-RU" sz="1000" dirty="0" smtClean="0"/>
              <a:t>» ( растениеводство)</a:t>
            </a:r>
            <a:endParaRPr lang="ru-RU" sz="1000" dirty="0"/>
          </a:p>
          <a:p>
            <a:pPr algn="just"/>
            <a:r>
              <a:rPr lang="ru-RU" sz="1000" b="1" dirty="0"/>
              <a:t>ООО «Хмелевское» </a:t>
            </a:r>
            <a:r>
              <a:rPr lang="ru-RU" sz="1000" dirty="0" smtClean="0"/>
              <a:t>(молоко </a:t>
            </a:r>
            <a:r>
              <a:rPr lang="ru-RU" sz="1000" dirty="0"/>
              <a:t>и  </a:t>
            </a:r>
            <a:r>
              <a:rPr lang="ru-RU" sz="1000" dirty="0" smtClean="0"/>
              <a:t>молочные продукты)</a:t>
            </a:r>
            <a:endParaRPr lang="ru-RU" sz="1000" dirty="0"/>
          </a:p>
          <a:p>
            <a:pPr algn="just"/>
            <a:r>
              <a:rPr lang="ru-RU" sz="1000" b="1" dirty="0"/>
              <a:t>ООО «Золотой колос» </a:t>
            </a:r>
            <a:r>
              <a:rPr lang="ru-RU" sz="1000" dirty="0"/>
              <a:t>(свиноводческое  направление)</a:t>
            </a:r>
          </a:p>
          <a:p>
            <a:pPr algn="just"/>
            <a:r>
              <a:rPr lang="ru-RU" sz="1000" b="1" dirty="0"/>
              <a:t>ЗАО «Хлебороб – 1» </a:t>
            </a:r>
            <a:r>
              <a:rPr lang="ru-RU" sz="1000" dirty="0" smtClean="0"/>
              <a:t>(овощи  </a:t>
            </a:r>
            <a:r>
              <a:rPr lang="ru-RU" sz="1000" dirty="0"/>
              <a:t>открытого грунта)</a:t>
            </a:r>
          </a:p>
          <a:p>
            <a:pPr algn="just"/>
            <a:r>
              <a:rPr lang="ru-RU" sz="1000" b="1" dirty="0"/>
              <a:t>ОГБПОУ Рязановский сельскохозяйственный техникум</a:t>
            </a:r>
            <a:r>
              <a:rPr lang="ru-RU" sz="1000" dirty="0"/>
              <a:t> (животноводство, </a:t>
            </a:r>
            <a:r>
              <a:rPr lang="ru-RU" sz="1000" dirty="0" smtClean="0"/>
              <a:t>растениеводство)</a:t>
            </a:r>
          </a:p>
          <a:p>
            <a:pPr algn="just"/>
            <a:r>
              <a:rPr lang="ru-RU" sz="1000" b="1" dirty="0" smtClean="0"/>
              <a:t>ООО «</a:t>
            </a:r>
            <a:r>
              <a:rPr lang="ru-RU" sz="1000" b="1" dirty="0" err="1" smtClean="0"/>
              <a:t>Агромаяк</a:t>
            </a:r>
            <a:r>
              <a:rPr lang="ru-RU" sz="1000" b="1" dirty="0" smtClean="0"/>
              <a:t>» </a:t>
            </a:r>
            <a:r>
              <a:rPr lang="ru-RU" sz="1000" dirty="0" smtClean="0"/>
              <a:t>(растениеводство)</a:t>
            </a:r>
          </a:p>
          <a:p>
            <a:pPr algn="just"/>
            <a:r>
              <a:rPr lang="ru-RU" sz="1000" b="1" dirty="0" smtClean="0"/>
              <a:t>ООО «</a:t>
            </a:r>
            <a:r>
              <a:rPr lang="ru-RU" sz="1000" b="1" dirty="0" err="1" smtClean="0"/>
              <a:t>Энвол</a:t>
            </a:r>
            <a:r>
              <a:rPr lang="ru-RU" sz="1000" b="1" dirty="0" smtClean="0"/>
              <a:t>»</a:t>
            </a:r>
            <a:r>
              <a:rPr lang="ru-RU" sz="1000" dirty="0" smtClean="0"/>
              <a:t> (животноводство)</a:t>
            </a:r>
          </a:p>
          <a:p>
            <a:pPr algn="ctr"/>
            <a:endParaRPr lang="ru-RU" sz="1000" b="1" dirty="0" smtClean="0"/>
          </a:p>
          <a:p>
            <a:pPr algn="ctr"/>
            <a:r>
              <a:rPr lang="ru-RU" sz="1000" b="1" dirty="0" smtClean="0"/>
              <a:t>Годовой объем  </a:t>
            </a:r>
            <a:r>
              <a:rPr lang="ru-RU" sz="1000" b="1" dirty="0"/>
              <a:t>продукции  сельского  хозяйства  </a:t>
            </a:r>
            <a:endParaRPr lang="ru-RU" sz="1000" b="1" dirty="0" smtClean="0"/>
          </a:p>
          <a:p>
            <a:pPr algn="ctr"/>
            <a:r>
              <a:rPr lang="ru-RU" sz="1000" b="1" dirty="0" smtClean="0"/>
              <a:t>всех </a:t>
            </a:r>
            <a:r>
              <a:rPr lang="ru-RU" sz="1000" b="1" dirty="0"/>
              <a:t>категорий -  </a:t>
            </a:r>
            <a:r>
              <a:rPr lang="ru-RU" sz="1000" b="1" dirty="0" smtClean="0"/>
              <a:t>15.9   </a:t>
            </a:r>
            <a:r>
              <a:rPr lang="ru-RU" sz="1000" b="1" dirty="0"/>
              <a:t>млрд. руб. </a:t>
            </a:r>
            <a:endParaRPr lang="ru-RU" sz="1000" b="1" dirty="0" smtClean="0"/>
          </a:p>
          <a:p>
            <a:pPr algn="ctr"/>
            <a:endParaRPr lang="ru-RU" sz="1000" dirty="0"/>
          </a:p>
          <a:p>
            <a:pPr algn="ctr"/>
            <a:r>
              <a:rPr lang="ru-RU" sz="1000" b="1" dirty="0" smtClean="0"/>
              <a:t>За </a:t>
            </a:r>
            <a:r>
              <a:rPr lang="ru-RU" sz="1000" b="1" dirty="0"/>
              <a:t>период </a:t>
            </a:r>
            <a:r>
              <a:rPr lang="ru-RU" sz="1000" b="1" dirty="0" smtClean="0"/>
              <a:t>2020 - 2023 годы   региональные меры  поддержки  получили 31 субъект на  </a:t>
            </a:r>
            <a:r>
              <a:rPr lang="ru-RU" sz="1000" b="1" dirty="0"/>
              <a:t>общую  сумму </a:t>
            </a:r>
            <a:r>
              <a:rPr lang="ru-RU" sz="1000" b="1" dirty="0" smtClean="0"/>
              <a:t>169 </a:t>
            </a:r>
            <a:r>
              <a:rPr lang="ru-RU" sz="1000" b="1" dirty="0"/>
              <a:t>млн. руб. </a:t>
            </a:r>
          </a:p>
          <a:p>
            <a:pPr algn="ctr"/>
            <a:endParaRPr lang="ru-RU" sz="1000" b="1" dirty="0" smtClean="0"/>
          </a:p>
          <a:p>
            <a:pPr algn="ctr"/>
            <a:r>
              <a:rPr lang="ru-RU" sz="1000" b="1" dirty="0" smtClean="0"/>
              <a:t>Создано 270 новых </a:t>
            </a:r>
            <a:r>
              <a:rPr lang="ru-RU" sz="1000" b="1" dirty="0"/>
              <a:t>рабочих  мест.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88125" y="4732338"/>
            <a:ext cx="2133600" cy="274637"/>
          </a:xfrm>
        </p:spPr>
        <p:txBody>
          <a:bodyPr/>
          <a:lstStyle/>
          <a:p>
            <a:pPr>
              <a:defRPr/>
            </a:pPr>
            <a:fld id="{F63A2F06-416E-4F69-BFE4-0774F3DC46DB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араллелограмм 3"/>
          <p:cNvSpPr/>
          <p:nvPr/>
        </p:nvSpPr>
        <p:spPr>
          <a:xfrm>
            <a:off x="-180528" y="257225"/>
            <a:ext cx="8928992" cy="442317"/>
          </a:xfrm>
          <a:prstGeom prst="parallelogram">
            <a:avLst>
              <a:gd name="adj" fmla="val 35767"/>
            </a:avLst>
          </a:prstGeom>
          <a:solidFill>
            <a:schemeClr val="accent6">
              <a:alpha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«СТРАТЕГИЧЕСКИЕ  ПРИОРИТЕТЫ»</a:t>
            </a:r>
          </a:p>
        </p:txBody>
      </p:sp>
      <p:pic>
        <p:nvPicPr>
          <p:cNvPr id="5" name="Picture 2" descr="D:\Документы\стенд\герб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50800"/>
            <a:ext cx="625475" cy="8524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27651" name="TextBox 20"/>
          <p:cNvSpPr txBox="1">
            <a:spLocks noChangeArrowheads="1"/>
          </p:cNvSpPr>
          <p:nvPr/>
        </p:nvSpPr>
        <p:spPr bwMode="auto">
          <a:xfrm>
            <a:off x="107950" y="982663"/>
            <a:ext cx="6551613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i="1" dirty="0"/>
              <a:t>Решением Совета  депутатов  муниципального образования </a:t>
            </a:r>
          </a:p>
          <a:p>
            <a:pPr algn="just"/>
            <a:r>
              <a:rPr lang="ru-RU" sz="1600" i="1" dirty="0"/>
              <a:t>«</a:t>
            </a:r>
            <a:r>
              <a:rPr lang="ru-RU" sz="1600" i="1" dirty="0" err="1"/>
              <a:t>Мелекесский</a:t>
            </a:r>
            <a:r>
              <a:rPr lang="ru-RU" sz="1600" i="1" dirty="0"/>
              <a:t> район»  Ульяновской области от </a:t>
            </a:r>
            <a:r>
              <a:rPr lang="ru-RU" sz="1600" i="1" dirty="0" smtClean="0"/>
              <a:t>30.06.2022 </a:t>
            </a:r>
            <a:endParaRPr lang="ru-RU" sz="1600" i="1" dirty="0"/>
          </a:p>
          <a:p>
            <a:pPr algn="just"/>
            <a:r>
              <a:rPr lang="ru-RU" sz="1600" i="1" dirty="0"/>
              <a:t>№30/135  утверждена  Стратегия социально – экономического развития  МО «</a:t>
            </a:r>
            <a:r>
              <a:rPr lang="ru-RU" sz="1600" i="1" dirty="0" err="1"/>
              <a:t>Мелекесский</a:t>
            </a:r>
            <a:r>
              <a:rPr lang="ru-RU" sz="1600" i="1" dirty="0"/>
              <a:t> район» до 2030 года</a:t>
            </a:r>
          </a:p>
          <a:p>
            <a:pPr algn="just"/>
            <a:endParaRPr lang="ru-RU" sz="1600" i="1" dirty="0"/>
          </a:p>
          <a:p>
            <a:r>
              <a:rPr lang="ru-RU" sz="1600" b="1" i="1" dirty="0"/>
              <a:t>Основные цели прорывного развития </a:t>
            </a:r>
          </a:p>
          <a:p>
            <a:r>
              <a:rPr lang="ru-RU" sz="1600" b="1" i="1" dirty="0"/>
              <a:t>МО «</a:t>
            </a:r>
            <a:r>
              <a:rPr lang="ru-RU" sz="1600" b="1" i="1" dirty="0" err="1"/>
              <a:t>Мелекесский</a:t>
            </a:r>
            <a:r>
              <a:rPr lang="ru-RU" sz="1600" b="1" i="1" dirty="0"/>
              <a:t> район»,  определенные  в  Стратегии:</a:t>
            </a:r>
          </a:p>
          <a:p>
            <a:endParaRPr lang="ru-RU" sz="1600" b="1" i="1" dirty="0"/>
          </a:p>
          <a:p>
            <a:r>
              <a:rPr lang="ru-RU" sz="1600" i="1" dirty="0"/>
              <a:t>1. Сохранение населения, здоровье и благополучие людей;</a:t>
            </a:r>
          </a:p>
          <a:p>
            <a:r>
              <a:rPr lang="ru-RU" sz="1600" i="1" dirty="0"/>
              <a:t>2. Достойный, эффективный труд и успешное предпринимательство;</a:t>
            </a:r>
          </a:p>
          <a:p>
            <a:r>
              <a:rPr lang="ru-RU" sz="1600" i="1" dirty="0"/>
              <a:t>3. Комфортная и безопасная среда для жизни;</a:t>
            </a:r>
          </a:p>
          <a:p>
            <a:r>
              <a:rPr lang="ru-RU" sz="1600" i="1" dirty="0"/>
              <a:t>4.Сбалансированное пространственное развитие и цифровая трансформация.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084888" y="-69850"/>
            <a:ext cx="2951162" cy="5213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64BAA2-A68C-44DE-9AB4-71675D16920A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2705</TotalTime>
  <Words>1498</Words>
  <Application>Microsoft Office PowerPoint</Application>
  <PresentationFormat>Экран (16:9)</PresentationFormat>
  <Paragraphs>287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Равиль</dc:creator>
  <cp:lastModifiedBy>Равиль</cp:lastModifiedBy>
  <cp:revision>243</cp:revision>
  <dcterms:created xsi:type="dcterms:W3CDTF">2019-11-03T05:56:07Z</dcterms:created>
  <dcterms:modified xsi:type="dcterms:W3CDTF">2023-10-10T11:36:43Z</dcterms:modified>
</cp:coreProperties>
</file>